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72" r:id="rId3"/>
    <p:sldId id="288" r:id="rId4"/>
    <p:sldId id="276" r:id="rId5"/>
    <p:sldId id="277" r:id="rId6"/>
    <p:sldId id="281" r:id="rId7"/>
    <p:sldId id="310" r:id="rId8"/>
    <p:sldId id="290" r:id="rId9"/>
    <p:sldId id="341" r:id="rId10"/>
    <p:sldId id="340" r:id="rId11"/>
    <p:sldId id="312" r:id="rId12"/>
    <p:sldId id="275" r:id="rId13"/>
    <p:sldId id="291" r:id="rId14"/>
    <p:sldId id="292" r:id="rId15"/>
    <p:sldId id="294" r:id="rId16"/>
    <p:sldId id="295" r:id="rId17"/>
    <p:sldId id="297" r:id="rId18"/>
    <p:sldId id="298" r:id="rId19"/>
    <p:sldId id="301" r:id="rId20"/>
    <p:sldId id="302" r:id="rId21"/>
    <p:sldId id="303" r:id="rId22"/>
    <p:sldId id="304" r:id="rId23"/>
    <p:sldId id="305" r:id="rId24"/>
    <p:sldId id="306" r:id="rId25"/>
    <p:sldId id="308" r:id="rId26"/>
    <p:sldId id="343" r:id="rId27"/>
    <p:sldId id="258" r:id="rId28"/>
    <p:sldId id="344" r:id="rId29"/>
    <p:sldId id="345" r:id="rId30"/>
    <p:sldId id="315" r:id="rId31"/>
    <p:sldId id="348" r:id="rId32"/>
    <p:sldId id="350" r:id="rId33"/>
    <p:sldId id="346" r:id="rId34"/>
    <p:sldId id="316" r:id="rId35"/>
    <p:sldId id="318" r:id="rId36"/>
    <p:sldId id="317" r:id="rId37"/>
    <p:sldId id="319" r:id="rId38"/>
    <p:sldId id="320" r:id="rId39"/>
    <p:sldId id="321" r:id="rId40"/>
    <p:sldId id="322" r:id="rId41"/>
    <p:sldId id="323" r:id="rId42"/>
    <p:sldId id="324" r:id="rId43"/>
    <p:sldId id="325" r:id="rId44"/>
    <p:sldId id="326" r:id="rId45"/>
    <p:sldId id="327" r:id="rId46"/>
    <p:sldId id="328" r:id="rId47"/>
    <p:sldId id="329" r:id="rId48"/>
    <p:sldId id="330" r:id="rId49"/>
    <p:sldId id="331" r:id="rId50"/>
    <p:sldId id="332" r:id="rId51"/>
    <p:sldId id="333" r:id="rId52"/>
    <p:sldId id="334" r:id="rId53"/>
    <p:sldId id="335" r:id="rId54"/>
    <p:sldId id="336" r:id="rId55"/>
    <p:sldId id="337" r:id="rId56"/>
    <p:sldId id="265" r:id="rId57"/>
    <p:sldId id="349" r:id="rId58"/>
    <p:sldId id="338"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FFFEC0C8-7FC8-4503-9BBC-2689BC4A0AC8}">
          <p14:sldIdLst>
            <p14:sldId id="256"/>
          </p14:sldIdLst>
        </p14:section>
        <p14:section name="Разработка NLP компонентов: общая схема" id="{27CAD8B8-FB24-4DE2-874A-D96A404E3468}">
          <p14:sldIdLst>
            <p14:sldId id="272"/>
          </p14:sldIdLst>
        </p14:section>
        <p14:section name="Препроцессинг" id="{2444D921-E621-4EAF-8682-C74E60081BE3}">
          <p14:sldIdLst>
            <p14:sldId id="288"/>
            <p14:sldId id="276"/>
            <p14:sldId id="277"/>
            <p14:sldId id="281"/>
            <p14:sldId id="310"/>
          </p14:sldIdLst>
        </p14:section>
        <p14:section name="Токенизация" id="{573687F6-9D4C-4F43-AD22-E68E9AAC48FE}">
          <p14:sldIdLst>
            <p14:sldId id="290"/>
            <p14:sldId id="341"/>
            <p14:sldId id="340"/>
            <p14:sldId id="312"/>
            <p14:sldId id="275"/>
            <p14:sldId id="291"/>
            <p14:sldId id="292"/>
            <p14:sldId id="294"/>
            <p14:sldId id="295"/>
            <p14:sldId id="297"/>
            <p14:sldId id="298"/>
            <p14:sldId id="301"/>
            <p14:sldId id="302"/>
            <p14:sldId id="303"/>
            <p14:sldId id="304"/>
            <p14:sldId id="305"/>
            <p14:sldId id="306"/>
            <p14:sldId id="308"/>
            <p14:sldId id="343"/>
          </p14:sldIdLst>
        </p14:section>
        <p14:section name="Обработка беспробельных языков" id="{B8976431-9A01-44FA-97D6-57A36F0DF644}">
          <p14:sldIdLst>
            <p14:sldId id="258"/>
            <p14:sldId id="344"/>
            <p14:sldId id="345"/>
          </p14:sldIdLst>
        </p14:section>
        <p14:section name="Токенизация: адреса и дескрипторы" id="{9CEED5BB-14AC-441E-ABAC-0BD5E5C4232D}">
          <p14:sldIdLst>
            <p14:sldId id="315"/>
            <p14:sldId id="348"/>
            <p14:sldId id="350"/>
            <p14:sldId id="346"/>
          </p14:sldIdLst>
        </p14:section>
        <p14:section name="Анализ социальных сетей" id="{C8C4968D-E95F-4DEA-B063-821ABDE4CE1A}">
          <p14:sldIdLst>
            <p14:sldId id="316"/>
            <p14:sldId id="318"/>
            <p14:sldId id="317"/>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265"/>
            <p14:sldId id="349"/>
            <p14:sldId id="338"/>
          </p14:sldIdLst>
        </p14:section>
        <p14:section name="Распознавние языка" id="{0A8BB607-2BB9-4B9D-9426-F1ABBCB22BD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02" d="100"/>
          <a:sy n="102" d="100"/>
        </p:scale>
        <p:origin x="138" y="756"/>
      </p:cViewPr>
      <p:guideLst/>
    </p:cSldViewPr>
  </p:slideViewPr>
  <p:notesTextViewPr>
    <p:cViewPr>
      <p:scale>
        <a:sx n="1" d="1"/>
        <a:sy n="1" d="1"/>
      </p:scale>
      <p:origin x="0" y="0"/>
    </p:cViewPr>
  </p:notesTextViewPr>
  <p:sorterViewPr>
    <p:cViewPr>
      <p:scale>
        <a:sx n="100" d="100"/>
        <a:sy n="100" d="100"/>
      </p:scale>
      <p:origin x="0" y="-921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3BCA57-8003-4EA8-9BE0-D9C7497984EB}" type="datetimeFigureOut">
              <a:rPr lang="en-US" smtClean="0"/>
              <a:t>11/27/2019</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49005-C6DD-42F6-BEE3-EBA45769F273}" type="slidenum">
              <a:rPr lang="en-US" smtClean="0"/>
              <a:t>‹#›</a:t>
            </a:fld>
            <a:endParaRPr lang="en-US"/>
          </a:p>
        </p:txBody>
      </p:sp>
    </p:spTree>
    <p:extLst>
      <p:ext uri="{BB962C8B-B14F-4D97-AF65-F5344CB8AC3E}">
        <p14:creationId xmlns:p14="http://schemas.microsoft.com/office/powerpoint/2010/main" val="1276250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Дата 3"/>
          <p:cNvSpPr>
            <a:spLocks noGrp="1"/>
          </p:cNvSpPr>
          <p:nvPr>
            <p:ph type="dt" sz="half" idx="10"/>
          </p:nvPr>
        </p:nvSpPr>
        <p:spPr/>
        <p:txBody>
          <a:bodyPr/>
          <a:lstStyle/>
          <a:p>
            <a:fld id="{1D658B51-0AA0-4871-A949-324DB428F560}" type="datetimeFigureOut">
              <a:rPr lang="en-US" smtClean="0"/>
              <a:t>11/27/2019</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BFC1CE2D-2186-4CF7-B2A0-C2926A3880F4}" type="slidenum">
              <a:rPr lang="en-US" smtClean="0"/>
              <a:t>‹#›</a:t>
            </a:fld>
            <a:endParaRPr lang="en-US"/>
          </a:p>
        </p:txBody>
      </p:sp>
    </p:spTree>
    <p:extLst>
      <p:ext uri="{BB962C8B-B14F-4D97-AF65-F5344CB8AC3E}">
        <p14:creationId xmlns:p14="http://schemas.microsoft.com/office/powerpoint/2010/main" val="2370470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1D658B51-0AA0-4871-A949-324DB428F560}" type="datetimeFigureOut">
              <a:rPr lang="en-US" smtClean="0"/>
              <a:t>11/27/2019</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BFC1CE2D-2186-4CF7-B2A0-C2926A3880F4}" type="slidenum">
              <a:rPr lang="en-US" smtClean="0"/>
              <a:t>‹#›</a:t>
            </a:fld>
            <a:endParaRPr lang="en-US"/>
          </a:p>
        </p:txBody>
      </p:sp>
    </p:spTree>
    <p:extLst>
      <p:ext uri="{BB962C8B-B14F-4D97-AF65-F5344CB8AC3E}">
        <p14:creationId xmlns:p14="http://schemas.microsoft.com/office/powerpoint/2010/main" val="853591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1D658B51-0AA0-4871-A949-324DB428F560}" type="datetimeFigureOut">
              <a:rPr lang="en-US" smtClean="0"/>
              <a:t>11/27/2019</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BFC1CE2D-2186-4CF7-B2A0-C2926A3880F4}" type="slidenum">
              <a:rPr lang="en-US" smtClean="0"/>
              <a:t>‹#›</a:t>
            </a:fld>
            <a:endParaRPr lang="en-US"/>
          </a:p>
        </p:txBody>
      </p:sp>
    </p:spTree>
    <p:extLst>
      <p:ext uri="{BB962C8B-B14F-4D97-AF65-F5344CB8AC3E}">
        <p14:creationId xmlns:p14="http://schemas.microsoft.com/office/powerpoint/2010/main" val="624125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1D658B51-0AA0-4871-A949-324DB428F560}" type="datetimeFigureOut">
              <a:rPr lang="en-US" smtClean="0"/>
              <a:t>11/27/2019</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BFC1CE2D-2186-4CF7-B2A0-C2926A3880F4}" type="slidenum">
              <a:rPr lang="en-US" smtClean="0"/>
              <a:t>‹#›</a:t>
            </a:fld>
            <a:endParaRPr lang="en-US"/>
          </a:p>
        </p:txBody>
      </p:sp>
    </p:spTree>
    <p:extLst>
      <p:ext uri="{BB962C8B-B14F-4D97-AF65-F5344CB8AC3E}">
        <p14:creationId xmlns:p14="http://schemas.microsoft.com/office/powerpoint/2010/main" val="4107400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1D658B51-0AA0-4871-A949-324DB428F560}" type="datetimeFigureOut">
              <a:rPr lang="en-US" smtClean="0"/>
              <a:t>11/27/2019</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BFC1CE2D-2186-4CF7-B2A0-C2926A3880F4}" type="slidenum">
              <a:rPr lang="en-US" smtClean="0"/>
              <a:t>‹#›</a:t>
            </a:fld>
            <a:endParaRPr lang="en-US"/>
          </a:p>
        </p:txBody>
      </p:sp>
    </p:spTree>
    <p:extLst>
      <p:ext uri="{BB962C8B-B14F-4D97-AF65-F5344CB8AC3E}">
        <p14:creationId xmlns:p14="http://schemas.microsoft.com/office/powerpoint/2010/main" val="1587418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p:cNvSpPr>
            <a:spLocks noGrp="1"/>
          </p:cNvSpPr>
          <p:nvPr>
            <p:ph type="dt" sz="half" idx="10"/>
          </p:nvPr>
        </p:nvSpPr>
        <p:spPr/>
        <p:txBody>
          <a:bodyPr/>
          <a:lstStyle/>
          <a:p>
            <a:fld id="{1D658B51-0AA0-4871-A949-324DB428F560}" type="datetimeFigureOut">
              <a:rPr lang="en-US" smtClean="0"/>
              <a:t>11/27/2019</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BFC1CE2D-2186-4CF7-B2A0-C2926A3880F4}" type="slidenum">
              <a:rPr lang="en-US" smtClean="0"/>
              <a:t>‹#›</a:t>
            </a:fld>
            <a:endParaRPr lang="en-US"/>
          </a:p>
        </p:txBody>
      </p:sp>
    </p:spTree>
    <p:extLst>
      <p:ext uri="{BB962C8B-B14F-4D97-AF65-F5344CB8AC3E}">
        <p14:creationId xmlns:p14="http://schemas.microsoft.com/office/powerpoint/2010/main" val="3391389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p:cNvSpPr>
            <a:spLocks noGrp="1"/>
          </p:cNvSpPr>
          <p:nvPr>
            <p:ph type="dt" sz="half" idx="10"/>
          </p:nvPr>
        </p:nvSpPr>
        <p:spPr/>
        <p:txBody>
          <a:bodyPr/>
          <a:lstStyle/>
          <a:p>
            <a:fld id="{1D658B51-0AA0-4871-A949-324DB428F560}" type="datetimeFigureOut">
              <a:rPr lang="en-US" smtClean="0"/>
              <a:t>11/27/2019</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BFC1CE2D-2186-4CF7-B2A0-C2926A3880F4}" type="slidenum">
              <a:rPr lang="en-US" smtClean="0"/>
              <a:t>‹#›</a:t>
            </a:fld>
            <a:endParaRPr lang="en-US"/>
          </a:p>
        </p:txBody>
      </p:sp>
    </p:spTree>
    <p:extLst>
      <p:ext uri="{BB962C8B-B14F-4D97-AF65-F5344CB8AC3E}">
        <p14:creationId xmlns:p14="http://schemas.microsoft.com/office/powerpoint/2010/main" val="123053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Дата 2"/>
          <p:cNvSpPr>
            <a:spLocks noGrp="1"/>
          </p:cNvSpPr>
          <p:nvPr>
            <p:ph type="dt" sz="half" idx="10"/>
          </p:nvPr>
        </p:nvSpPr>
        <p:spPr/>
        <p:txBody>
          <a:bodyPr/>
          <a:lstStyle/>
          <a:p>
            <a:fld id="{1D658B51-0AA0-4871-A949-324DB428F560}" type="datetimeFigureOut">
              <a:rPr lang="en-US" smtClean="0"/>
              <a:t>11/27/2019</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BFC1CE2D-2186-4CF7-B2A0-C2926A3880F4}" type="slidenum">
              <a:rPr lang="en-US" smtClean="0"/>
              <a:t>‹#›</a:t>
            </a:fld>
            <a:endParaRPr lang="en-US"/>
          </a:p>
        </p:txBody>
      </p:sp>
    </p:spTree>
    <p:extLst>
      <p:ext uri="{BB962C8B-B14F-4D97-AF65-F5344CB8AC3E}">
        <p14:creationId xmlns:p14="http://schemas.microsoft.com/office/powerpoint/2010/main" val="896809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1D658B51-0AA0-4871-A949-324DB428F560}" type="datetimeFigureOut">
              <a:rPr lang="en-US" smtClean="0"/>
              <a:t>11/27/2019</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BFC1CE2D-2186-4CF7-B2A0-C2926A3880F4}" type="slidenum">
              <a:rPr lang="en-US" smtClean="0"/>
              <a:t>‹#›</a:t>
            </a:fld>
            <a:endParaRPr lang="en-US"/>
          </a:p>
        </p:txBody>
      </p:sp>
    </p:spTree>
    <p:extLst>
      <p:ext uri="{BB962C8B-B14F-4D97-AF65-F5344CB8AC3E}">
        <p14:creationId xmlns:p14="http://schemas.microsoft.com/office/powerpoint/2010/main" val="2245090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1D658B51-0AA0-4871-A949-324DB428F560}" type="datetimeFigureOut">
              <a:rPr lang="en-US" smtClean="0"/>
              <a:t>11/27/2019</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BFC1CE2D-2186-4CF7-B2A0-C2926A3880F4}" type="slidenum">
              <a:rPr lang="en-US" smtClean="0"/>
              <a:t>‹#›</a:t>
            </a:fld>
            <a:endParaRPr lang="en-US"/>
          </a:p>
        </p:txBody>
      </p:sp>
    </p:spTree>
    <p:extLst>
      <p:ext uri="{BB962C8B-B14F-4D97-AF65-F5344CB8AC3E}">
        <p14:creationId xmlns:p14="http://schemas.microsoft.com/office/powerpoint/2010/main" val="1454292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1D658B51-0AA0-4871-A949-324DB428F560}" type="datetimeFigureOut">
              <a:rPr lang="en-US" smtClean="0"/>
              <a:t>11/27/2019</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BFC1CE2D-2186-4CF7-B2A0-C2926A3880F4}" type="slidenum">
              <a:rPr lang="en-US" smtClean="0"/>
              <a:t>‹#›</a:t>
            </a:fld>
            <a:endParaRPr lang="en-US"/>
          </a:p>
        </p:txBody>
      </p:sp>
    </p:spTree>
    <p:extLst>
      <p:ext uri="{BB962C8B-B14F-4D97-AF65-F5344CB8AC3E}">
        <p14:creationId xmlns:p14="http://schemas.microsoft.com/office/powerpoint/2010/main" val="2457909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658B51-0AA0-4871-A949-324DB428F560}" type="datetimeFigureOut">
              <a:rPr lang="en-US" smtClean="0"/>
              <a:t>11/27/2019</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C1CE2D-2186-4CF7-B2A0-C2926A3880F4}" type="slidenum">
              <a:rPr lang="en-US" smtClean="0"/>
              <a:t>‹#›</a:t>
            </a:fld>
            <a:endParaRPr lang="en-US"/>
          </a:p>
        </p:txBody>
      </p:sp>
    </p:spTree>
    <p:extLst>
      <p:ext uri="{BB962C8B-B14F-4D97-AF65-F5344CB8AC3E}">
        <p14:creationId xmlns:p14="http://schemas.microsoft.com/office/powerpoint/2010/main" val="6862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8" Type="http://schemas.openxmlformats.org/officeDocument/2006/relationships/image" Target="../media/image10.png"/><Relationship Id="rId3" Type="http://schemas.microsoft.com/office/2007/relationships/hdphoto" Target="../media/hdphoto1.wdp"/><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hyperlink" Target="http://sentiment.christopherpotts.net/index.html"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hyperlink" Target="http://sentiment.christopherpotts.net/tokenizing/" TargetMode="Externa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hyperlink" Target="http://sentiment.christopherpotts.net/code-data/happyfuntokenizing.py"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hyperlink" Target="http://sentiment.christopherpotts.net/index.html"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hyperlink" Target="http://sentiment.christopherpotts.net/index.html"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hyperlink" Target="http://sentiment.christopherpotts.net/index.html"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hyperlink" Target="http://sentiment.christopherpotts.net/index.html"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hyperlink" Target="http://sentiment.christopherpotts.net/index.html"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hyperlink" Target="http://sentiment.christopherpotts.net/index.html"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hyperlink" Target="http://sentiment.christopherpotts.net/index.html"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hyperlink" Target="http://sentiment.christopherpotts.net/index.html"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hyperlink" Target="http://sentiment.christopherpotts.net/index.html"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hyperlink" Target="http://sentiment.christopherpotts.net/index.html"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hyperlink" Target="http://sentiment.christopherpotts.net/index.html"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hyperlink" Target="http://sentimentsymposium.com/"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5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hyperlink" Target="http://www.dialog-21.ru/digests/dialog2008/materials/html/83.htm"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hyperlink" Target="http://sentiment.christopherpotts.net/tokenizing/"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hyperlink" Target="https://twitter.com/IndigenousTweet" TargetMode="External"/><Relationship Id="rId3" Type="http://schemas.microsoft.com/office/2007/relationships/hdphoto" Target="../media/hdphoto1.wdp"/><Relationship Id="rId7" Type="http://schemas.openxmlformats.org/officeDocument/2006/relationships/hyperlink" Target="https://twitter.com/hashtag/MotherLanguage?src=hash" TargetMode="Externa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hyperlink" Target="https://twitter.com/risingvoices" TargetMode="External"/><Relationship Id="rId5" Type="http://schemas.openxmlformats.org/officeDocument/2006/relationships/image" Target="../media/image6.png"/><Relationship Id="rId10" Type="http://schemas.openxmlformats.org/officeDocument/2006/relationships/hyperlink" Target="https://twitter.com/hashtag/OxfordGL?src=hash" TargetMode="External"/><Relationship Id="rId4" Type="http://schemas.openxmlformats.org/officeDocument/2006/relationships/image" Target="../media/image5.png"/><Relationship Id="rId9" Type="http://schemas.openxmlformats.org/officeDocument/2006/relationships/hyperlink" Target="https://twitter.com/livingtongues" TargetMode="Externa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625451" y="1435063"/>
            <a:ext cx="9144000" cy="2387600"/>
          </a:xfrm>
        </p:spPr>
        <p:txBody>
          <a:bodyPr/>
          <a:lstStyle/>
          <a:p>
            <a:r>
              <a:rPr lang="ru-RU" dirty="0">
                <a:latin typeface="Times New Roman" panose="02020603050405020304" pitchFamily="18" charset="0"/>
                <a:cs typeface="Times New Roman" panose="02020603050405020304" pitchFamily="18" charset="0"/>
              </a:rPr>
              <a:t>Подготовка корпуса</a:t>
            </a:r>
            <a:br>
              <a:rPr lang="ru-RU" dirty="0">
                <a:latin typeface="Times New Roman" panose="02020603050405020304" pitchFamily="18" charset="0"/>
                <a:cs typeface="Times New Roman" panose="02020603050405020304" pitchFamily="18" charset="0"/>
              </a:rPr>
            </a:br>
            <a:r>
              <a:rPr lang="ru-RU" dirty="0" err="1">
                <a:latin typeface="Times New Roman" panose="02020603050405020304" pitchFamily="18" charset="0"/>
                <a:cs typeface="Times New Roman" panose="02020603050405020304" pitchFamily="18" charset="0"/>
              </a:rPr>
              <a:t>Препроцессинг</a:t>
            </a:r>
            <a:endParaRPr lang="en-US" dirty="0">
              <a:latin typeface="Times New Roman" panose="02020603050405020304" pitchFamily="18" charset="0"/>
              <a:cs typeface="Times New Roman" panose="02020603050405020304" pitchFamily="18" charset="0"/>
            </a:endParaRPr>
          </a:p>
        </p:txBody>
      </p:sp>
      <p:sp>
        <p:nvSpPr>
          <p:cNvPr id="3" name="Подзаголовок 2"/>
          <p:cNvSpPr>
            <a:spLocks noGrp="1"/>
          </p:cNvSpPr>
          <p:nvPr>
            <p:ph type="subTitle" idx="1"/>
          </p:nvPr>
        </p:nvSpPr>
        <p:spPr>
          <a:xfrm>
            <a:off x="1625451" y="4206574"/>
            <a:ext cx="9144000" cy="1655762"/>
          </a:xfrm>
        </p:spPr>
        <p:txBody>
          <a:bodyPr/>
          <a:lstStyle/>
          <a:p>
            <a:endParaRPr lang="en-US" dirty="0"/>
          </a:p>
        </p:txBody>
      </p:sp>
      <p:grpSp>
        <p:nvGrpSpPr>
          <p:cNvPr id="4" name="Группа 3"/>
          <p:cNvGrpSpPr/>
          <p:nvPr/>
        </p:nvGrpSpPr>
        <p:grpSpPr>
          <a:xfrm>
            <a:off x="-30529" y="0"/>
            <a:ext cx="12222529" cy="7030560"/>
            <a:chOff x="-30529" y="2192"/>
            <a:chExt cx="9174529" cy="7030560"/>
          </a:xfrm>
        </p:grpSpPr>
        <p:grpSp>
          <p:nvGrpSpPr>
            <p:cNvPr id="5" name="Группа 4"/>
            <p:cNvGrpSpPr/>
            <p:nvPr/>
          </p:nvGrpSpPr>
          <p:grpSpPr>
            <a:xfrm>
              <a:off x="-30529" y="2192"/>
              <a:ext cx="9152860" cy="1200134"/>
              <a:chOff x="-48589" y="144852"/>
              <a:chExt cx="9152860" cy="1200134"/>
            </a:xfrm>
          </p:grpSpPr>
          <p:pic>
            <p:nvPicPr>
              <p:cNvPr id="13" name="Picture 2" descr="http://www.hse.ru/pubs/lib/data/access/ram/ticket/79/144196565691ca43a1b8670fb6a227fde3c5e8e9a0/cached-thumb-img.29274.0.252964193739569.jpg"/>
              <p:cNvPicPr>
                <a:picLocks noChangeAspect="1" noChangeArrowheads="1"/>
              </p:cNvPicPr>
              <p:nvPr/>
            </p:nvPicPr>
            <p:blipFill rotWithShape="1">
              <a:blip r:embed="rId2">
                <a:duotone>
                  <a:prstClr val="black"/>
                  <a:schemeClr val="tx2">
                    <a:tint val="45000"/>
                    <a:satMod val="400000"/>
                  </a:schemeClr>
                </a:duotone>
                <a:extLst>
                  <a:ext uri="{28A0092B-C50C-407E-A947-70E740481C1C}">
                    <a14:useLocalDpi xmlns:a14="http://schemas.microsoft.com/office/drawing/2010/main" val="0"/>
                  </a:ext>
                </a:extLst>
              </a:blip>
              <a:srcRect b="59214"/>
              <a:stretch/>
            </p:blipFill>
            <p:spPr bwMode="auto">
              <a:xfrm>
                <a:off x="-48589" y="144852"/>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Прямая соединительная линия 13"/>
              <p:cNvCxnSpPr/>
              <p:nvPr/>
            </p:nvCxnSpPr>
            <p:spPr>
              <a:xfrm>
                <a:off x="-44159" y="1315740"/>
                <a:ext cx="9144000" cy="29246"/>
              </a:xfrm>
              <a:prstGeom prst="line">
                <a:avLst/>
              </a:prstGeom>
              <a:ln w="76200">
                <a:solidFill>
                  <a:schemeClr val="tx2">
                    <a:lumMod val="50000"/>
                  </a:schemeClr>
                </a:solidFill>
              </a:ln>
            </p:spPr>
            <p:style>
              <a:lnRef idx="1">
                <a:schemeClr val="dk1"/>
              </a:lnRef>
              <a:fillRef idx="0">
                <a:schemeClr val="dk1"/>
              </a:fillRef>
              <a:effectRef idx="0">
                <a:schemeClr val="dk1"/>
              </a:effectRef>
              <a:fontRef idx="minor">
                <a:schemeClr val="tx1"/>
              </a:fontRef>
            </p:style>
          </p:cxnSp>
        </p:grpSp>
        <p:grpSp>
          <p:nvGrpSpPr>
            <p:cNvPr id="6" name="Группа 5"/>
            <p:cNvGrpSpPr/>
            <p:nvPr/>
          </p:nvGrpSpPr>
          <p:grpSpPr>
            <a:xfrm>
              <a:off x="2044145" y="3802212"/>
              <a:ext cx="4648530" cy="1933422"/>
              <a:chOff x="2080149" y="4585021"/>
              <a:chExt cx="4648530" cy="1933422"/>
            </a:xfrm>
          </p:grpSpPr>
          <p:pic>
            <p:nvPicPr>
              <p:cNvPr id="11" name="Picture 6" descr="http://www.hse.ru/data/2012/01/19/1263884310/logo_%D1%81_hse_black_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1013"/>
              <a:stretch/>
            </p:blipFill>
            <p:spPr bwMode="auto">
              <a:xfrm>
                <a:off x="5251341" y="4644492"/>
                <a:ext cx="1477338" cy="1873951"/>
              </a:xfrm>
              <a:prstGeom prst="rect">
                <a:avLst/>
              </a:prstGeom>
              <a:noFill/>
              <a:extLst>
                <a:ext uri="{909E8E84-426E-40DD-AFC4-6F175D3DCCD1}">
                  <a14:hiddenFill xmlns:a14="http://schemas.microsoft.com/office/drawing/2010/main">
                    <a:solidFill>
                      <a:srgbClr val="FFFFFF"/>
                    </a:solidFill>
                  </a14:hiddenFill>
                </a:ext>
              </a:extLst>
            </p:spPr>
          </p:pic>
          <p:pic>
            <p:nvPicPr>
              <p:cNvPr id="12" name="Рисунок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80149" y="4585021"/>
                <a:ext cx="2005331" cy="1916073"/>
              </a:xfrm>
              <a:prstGeom prst="rect">
                <a:avLst/>
              </a:prstGeom>
            </p:spPr>
          </p:pic>
        </p:grpSp>
        <p:grpSp>
          <p:nvGrpSpPr>
            <p:cNvPr id="7" name="Группа 6"/>
            <p:cNvGrpSpPr/>
            <p:nvPr/>
          </p:nvGrpSpPr>
          <p:grpSpPr>
            <a:xfrm>
              <a:off x="-30529" y="6595622"/>
              <a:ext cx="9174529" cy="437130"/>
              <a:chOff x="-36512" y="6439990"/>
              <a:chExt cx="9220438" cy="437130"/>
            </a:xfrm>
          </p:grpSpPr>
          <p:pic>
            <p:nvPicPr>
              <p:cNvPr id="8" name="Picture 2" descr="http://www.hse.ru/pubs/lib/data/access/ram/ticket/79/144196565691ca43a1b8670fb6a227fde3c5e8e9a0/cached-thumb-img.29274.0.252964193739569.jpg"/>
              <p:cNvPicPr>
                <a:picLocks noChangeAspect="1" noChangeArrowheads="1"/>
              </p:cNvPicPr>
              <p:nvPr/>
            </p:nvPicPr>
            <p:blipFill rotWithShape="1">
              <a:blip r:embed="rId2">
                <a:duotone>
                  <a:prstClr val="black"/>
                  <a:schemeClr val="tx2">
                    <a:tint val="45000"/>
                    <a:satMod val="400000"/>
                  </a:schemeClr>
                </a:duotone>
                <a:extLst>
                  <a:ext uri="{28A0092B-C50C-407E-A947-70E740481C1C}">
                    <a14:useLocalDpi xmlns:a14="http://schemas.microsoft.com/office/drawing/2010/main" val="0"/>
                  </a:ext>
                </a:extLst>
              </a:blip>
              <a:srcRect t="25781" b="59214"/>
              <a:stretch/>
            </p:blipFill>
            <p:spPr bwMode="auto">
              <a:xfrm>
                <a:off x="-10282" y="6444932"/>
                <a:ext cx="9194208" cy="43218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Прямая соединительная линия 9"/>
              <p:cNvCxnSpPr/>
              <p:nvPr/>
            </p:nvCxnSpPr>
            <p:spPr>
              <a:xfrm>
                <a:off x="-36512" y="6439990"/>
                <a:ext cx="9220438" cy="0"/>
              </a:xfrm>
              <a:prstGeom prst="line">
                <a:avLst/>
              </a:prstGeom>
              <a:ln w="76200">
                <a:solidFill>
                  <a:schemeClr val="tx2">
                    <a:lumMod val="50000"/>
                  </a:schemeClr>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4066076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Группа 3"/>
          <p:cNvGrpSpPr/>
          <p:nvPr/>
        </p:nvGrpSpPr>
        <p:grpSpPr>
          <a:xfrm>
            <a:off x="-15954" y="-39508"/>
            <a:ext cx="12207954" cy="6897508"/>
            <a:chOff x="-15954" y="-39508"/>
            <a:chExt cx="12207954" cy="6897508"/>
          </a:xfrm>
        </p:grpSpPr>
        <p:grpSp>
          <p:nvGrpSpPr>
            <p:cNvPr id="5" name="Группа 4"/>
            <p:cNvGrpSpPr/>
            <p:nvPr/>
          </p:nvGrpSpPr>
          <p:grpSpPr>
            <a:xfrm>
              <a:off x="-15954" y="-39508"/>
              <a:ext cx="12207954" cy="6897508"/>
              <a:chOff x="-15954" y="-24994"/>
              <a:chExt cx="9204666" cy="6897508"/>
            </a:xfrm>
          </p:grpSpPr>
          <p:sp>
            <p:nvSpPr>
              <p:cNvPr id="12" name="Прямоугольник 11"/>
              <p:cNvSpPr/>
              <p:nvPr/>
            </p:nvSpPr>
            <p:spPr>
              <a:xfrm>
                <a:off x="-3925" y="6327846"/>
                <a:ext cx="7427559" cy="544668"/>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8" name="Группа 7"/>
              <p:cNvGrpSpPr/>
              <p:nvPr/>
            </p:nvGrpSpPr>
            <p:grpSpPr>
              <a:xfrm>
                <a:off x="-15954" y="-24994"/>
                <a:ext cx="9204666" cy="1211236"/>
                <a:chOff x="-56236" y="-24994"/>
                <a:chExt cx="9204666" cy="1211236"/>
              </a:xfrm>
            </p:grpSpPr>
            <p:pic>
              <p:nvPicPr>
                <p:cNvPr id="9"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30" y="-2499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Прямая соединительная линия 9"/>
                <p:cNvCxnSpPr/>
                <p:nvPr/>
              </p:nvCxnSpPr>
              <p:spPr>
                <a:xfrm>
                  <a:off x="-56236" y="1172752"/>
                  <a:ext cx="9204666" cy="13490"/>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1" name="Рисунок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6"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13314" name="Title 1"/>
          <p:cNvSpPr>
            <a:spLocks noGrp="1"/>
          </p:cNvSpPr>
          <p:nvPr>
            <p:ph type="title"/>
          </p:nvPr>
        </p:nvSpPr>
        <p:spPr>
          <a:xfrm>
            <a:off x="3018971" y="262397"/>
            <a:ext cx="8334829" cy="636361"/>
          </a:xfrm>
        </p:spPr>
        <p:txBody>
          <a:bodyPr>
            <a:normAutofit fontScale="90000"/>
          </a:bodyPr>
          <a:lstStyle/>
          <a:p>
            <a:pPr eaLnBrk="1" hangingPunct="1"/>
            <a:r>
              <a:rPr lang="ru-RU" altLang="en-US" dirty="0"/>
              <a:t>ГРАФЕМАТИЧЕСКИЙ АНАЛИЗ</a:t>
            </a:r>
          </a:p>
        </p:txBody>
      </p:sp>
      <p:sp>
        <p:nvSpPr>
          <p:cNvPr id="3" name="Content Placeholder 2"/>
          <p:cNvSpPr>
            <a:spLocks noGrp="1"/>
          </p:cNvSpPr>
          <p:nvPr>
            <p:ph idx="1"/>
          </p:nvPr>
        </p:nvSpPr>
        <p:spPr>
          <a:xfrm>
            <a:off x="838200" y="1690688"/>
            <a:ext cx="10515600" cy="4824411"/>
          </a:xfrm>
        </p:spPr>
        <p:txBody>
          <a:bodyPr rtlCol="0">
            <a:normAutofit/>
          </a:bodyPr>
          <a:lstStyle/>
          <a:p>
            <a:pPr>
              <a:defRPr/>
            </a:pPr>
            <a:r>
              <a:rPr lang="ru-RU" dirty="0">
                <a:latin typeface="Times New Roman" panose="02020603050405020304" pitchFamily="18" charset="0"/>
                <a:cs typeface="Times New Roman" panose="02020603050405020304" pitchFamily="18" charset="0"/>
              </a:rPr>
              <a:t>Уровень обработки: символы текста </a:t>
            </a:r>
          </a:p>
          <a:p>
            <a:pPr>
              <a:defRPr/>
            </a:pPr>
            <a:r>
              <a:rPr lang="ru-RU" dirty="0">
                <a:latin typeface="Times New Roman" panose="02020603050405020304" pitchFamily="18" charset="0"/>
                <a:cs typeface="Times New Roman" panose="02020603050405020304" pitchFamily="18" charset="0"/>
              </a:rPr>
              <a:t>Графема – единица текста (письменного), неделимый знак (буквы, знаки препинания и др.) </a:t>
            </a:r>
          </a:p>
          <a:p>
            <a:pPr>
              <a:defRPr/>
            </a:pPr>
            <a:r>
              <a:rPr lang="ru-RU" dirty="0">
                <a:latin typeface="Times New Roman" panose="02020603050405020304" pitchFamily="18" charset="0"/>
                <a:cs typeface="Times New Roman" panose="02020603050405020304" pitchFamily="18" charset="0"/>
              </a:rPr>
              <a:t>Цель – выделение и </a:t>
            </a:r>
            <a:r>
              <a:rPr lang="ru-RU" b="1" dirty="0">
                <a:latin typeface="Times New Roman" panose="02020603050405020304" pitchFamily="18" charset="0"/>
                <a:cs typeface="Times New Roman" panose="02020603050405020304" pitchFamily="18" charset="0"/>
              </a:rPr>
              <a:t>классификация</a:t>
            </a:r>
            <a:r>
              <a:rPr lang="ru-RU" dirty="0">
                <a:latin typeface="Times New Roman" panose="02020603050405020304" pitchFamily="18" charset="0"/>
                <a:cs typeface="Times New Roman" panose="02020603050405020304" pitchFamily="18" charset="0"/>
              </a:rPr>
              <a:t> основных единиц текста: слов, предложений, абзацев </a:t>
            </a:r>
          </a:p>
          <a:p>
            <a:pPr marL="0" indent="0">
              <a:buNone/>
              <a:defRPr/>
            </a:pP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0595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Группа 3"/>
          <p:cNvGrpSpPr/>
          <p:nvPr/>
        </p:nvGrpSpPr>
        <p:grpSpPr>
          <a:xfrm>
            <a:off x="0" y="1930"/>
            <a:ext cx="12192000" cy="6850952"/>
            <a:chOff x="0" y="-19518"/>
            <a:chExt cx="12192000" cy="6850952"/>
          </a:xfrm>
        </p:grpSpPr>
        <p:grpSp>
          <p:nvGrpSpPr>
            <p:cNvPr id="5" name="Группа 4"/>
            <p:cNvGrpSpPr/>
            <p:nvPr/>
          </p:nvGrpSpPr>
          <p:grpSpPr>
            <a:xfrm>
              <a:off x="0" y="-19518"/>
              <a:ext cx="12192000" cy="6850952"/>
              <a:chOff x="-3925" y="-5004"/>
              <a:chExt cx="9192637" cy="6850952"/>
            </a:xfrm>
          </p:grpSpPr>
          <p:sp>
            <p:nvSpPr>
              <p:cNvPr id="12" name="Прямоугольник 11"/>
              <p:cNvSpPr/>
              <p:nvPr/>
            </p:nvSpPr>
            <p:spPr>
              <a:xfrm>
                <a:off x="-3925" y="6327846"/>
                <a:ext cx="7427559" cy="518102"/>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8" name="Группа 7"/>
              <p:cNvGrpSpPr/>
              <p:nvPr/>
            </p:nvGrpSpPr>
            <p:grpSpPr>
              <a:xfrm>
                <a:off x="-3925" y="-5004"/>
                <a:ext cx="9192637" cy="1191246"/>
                <a:chOff x="-44207" y="-5004"/>
                <a:chExt cx="9192637" cy="1191246"/>
              </a:xfrm>
            </p:grpSpPr>
            <p:pic>
              <p:nvPicPr>
                <p:cNvPr id="9"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207" y="-500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Прямая соединительная линия 9"/>
                <p:cNvCxnSpPr/>
                <p:nvPr/>
              </p:nvCxnSpPr>
              <p:spPr>
                <a:xfrm>
                  <a:off x="-44207" y="1146261"/>
                  <a:ext cx="9192637" cy="39981"/>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1" name="Рисунок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6"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17410" name="Title 1"/>
          <p:cNvSpPr>
            <a:spLocks noGrp="1"/>
          </p:cNvSpPr>
          <p:nvPr>
            <p:ph type="title"/>
          </p:nvPr>
        </p:nvSpPr>
        <p:spPr>
          <a:xfrm>
            <a:off x="3581400" y="196811"/>
            <a:ext cx="5606143" cy="761504"/>
          </a:xfrm>
        </p:spPr>
        <p:txBody>
          <a:bodyPr/>
          <a:lstStyle/>
          <a:p>
            <a:pPr eaLnBrk="1" hangingPunct="1"/>
            <a:r>
              <a:rPr lang="ru-RU" altLang="en-US" dirty="0"/>
              <a:t>TOKENIZATION</a:t>
            </a:r>
          </a:p>
        </p:txBody>
      </p:sp>
      <p:sp>
        <p:nvSpPr>
          <p:cNvPr id="3" name="Content Placeholder 2"/>
          <p:cNvSpPr>
            <a:spLocks noGrp="1"/>
          </p:cNvSpPr>
          <p:nvPr>
            <p:ph idx="1"/>
          </p:nvPr>
        </p:nvSpPr>
        <p:spPr>
          <a:xfrm>
            <a:off x="423746" y="1495425"/>
            <a:ext cx="9920404" cy="4991100"/>
          </a:xfrm>
        </p:spPr>
        <p:txBody>
          <a:bodyPr rtlCol="0">
            <a:normAutofit fontScale="92500" lnSpcReduction="20000"/>
          </a:bodyPr>
          <a:lstStyle/>
          <a:p>
            <a:pPr>
              <a:defRPr/>
            </a:pPr>
            <a:r>
              <a:rPr lang="ru-RU" b="1" i="1" dirty="0">
                <a:latin typeface="Times New Roman" panose="02020603050405020304" pitchFamily="18" charset="0"/>
                <a:cs typeface="Times New Roman" panose="02020603050405020304" pitchFamily="18" charset="0"/>
              </a:rPr>
              <a:t>Токены</a:t>
            </a:r>
            <a:r>
              <a:rPr lang="ru-RU" dirty="0">
                <a:latin typeface="Times New Roman" panose="02020603050405020304" pitchFamily="18" charset="0"/>
                <a:cs typeface="Times New Roman" panose="02020603050405020304" pitchFamily="18" charset="0"/>
              </a:rPr>
              <a:t> – единицы обработки соответствующие словам («</a:t>
            </a:r>
            <a:r>
              <a:rPr lang="ru-RU" dirty="0" err="1">
                <a:latin typeface="Times New Roman" panose="02020603050405020304" pitchFamily="18" charset="0"/>
                <a:cs typeface="Times New Roman" panose="02020603050405020304" pitchFamily="18" charset="0"/>
              </a:rPr>
              <a:t>псевдословам</a:t>
            </a:r>
            <a:r>
              <a:rPr lang="ru-RU" dirty="0">
                <a:latin typeface="Times New Roman" panose="02020603050405020304" pitchFamily="18" charset="0"/>
                <a:cs typeface="Times New Roman" panose="02020603050405020304" pitchFamily="18" charset="0"/>
              </a:rPr>
              <a:t>»)</a:t>
            </a:r>
          </a:p>
          <a:p>
            <a:pPr>
              <a:defRPr/>
            </a:pPr>
            <a:r>
              <a:rPr lang="ru-RU" dirty="0" err="1">
                <a:latin typeface="Times New Roman" panose="02020603050405020304" pitchFamily="18" charset="0"/>
                <a:cs typeface="Times New Roman" panose="02020603050405020304" pitchFamily="18" charset="0"/>
              </a:rPr>
              <a:t>Token</a:t>
            </a:r>
            <a:r>
              <a:rPr lang="ru-RU" dirty="0">
                <a:latin typeface="Times New Roman" panose="02020603050405020304" pitchFamily="18" charset="0"/>
                <a:cs typeface="Times New Roman" panose="02020603050405020304" pitchFamily="18" charset="0"/>
              </a:rPr>
              <a:t> – кусочек, обычно цепочка знаков от пробела до пробела (компиляция ЯП: лексема) </a:t>
            </a:r>
          </a:p>
          <a:p>
            <a:pPr>
              <a:defRPr/>
            </a:pPr>
            <a:r>
              <a:rPr lang="ru-RU" dirty="0">
                <a:latin typeface="Times New Roman" panose="02020603050405020304" pitchFamily="18" charset="0"/>
                <a:cs typeface="Times New Roman" panose="02020603050405020304" pitchFamily="18" charset="0"/>
              </a:rPr>
              <a:t>Цель – выделение минимальных лингвистически значимых элементов текста (</a:t>
            </a:r>
            <a:r>
              <a:rPr lang="ru-RU" dirty="0" err="1">
                <a:latin typeface="Times New Roman" panose="02020603050405020304" pitchFamily="18" charset="0"/>
                <a:cs typeface="Times New Roman" panose="02020603050405020304" pitchFamily="18" charset="0"/>
              </a:rPr>
              <a:t>токенов</a:t>
            </a:r>
            <a:r>
              <a:rPr lang="ru-RU" dirty="0">
                <a:latin typeface="Times New Roman" panose="02020603050405020304" pitchFamily="18" charset="0"/>
                <a:cs typeface="Times New Roman" panose="02020603050405020304" pitchFamily="18" charset="0"/>
              </a:rPr>
              <a:t>) </a:t>
            </a:r>
          </a:p>
          <a:p>
            <a:pPr marL="228600" lvl="1">
              <a:spcBef>
                <a:spcPts val="1000"/>
              </a:spcBef>
              <a:defRPr/>
            </a:pPr>
            <a:r>
              <a:rPr lang="ru-RU" sz="2800" dirty="0">
                <a:latin typeface="Times New Roman" panose="02020603050405020304" pitchFamily="18" charset="0"/>
                <a:cs typeface="Times New Roman" panose="02020603050405020304" pitchFamily="18" charset="0"/>
              </a:rPr>
              <a:t>Виды </a:t>
            </a:r>
            <a:r>
              <a:rPr lang="ru-RU" sz="2800" dirty="0" err="1">
                <a:latin typeface="Times New Roman" panose="02020603050405020304" pitchFamily="18" charset="0"/>
                <a:cs typeface="Times New Roman" panose="02020603050405020304" pitchFamily="18" charset="0"/>
              </a:rPr>
              <a:t>токенов</a:t>
            </a:r>
            <a:r>
              <a:rPr lang="ru-RU" sz="2800" dirty="0">
                <a:latin typeface="Times New Roman" panose="02020603050405020304" pitchFamily="18" charset="0"/>
                <a:cs typeface="Times New Roman" panose="02020603050405020304" pitchFamily="18" charset="0"/>
              </a:rPr>
              <a:t>: </a:t>
            </a:r>
          </a:p>
          <a:p>
            <a:pPr lvl="1">
              <a:defRPr/>
            </a:pPr>
            <a:r>
              <a:rPr lang="ru-RU" dirty="0">
                <a:latin typeface="Times New Roman" panose="02020603050405020304" pitchFamily="18" charset="0"/>
                <a:cs typeface="Times New Roman" panose="02020603050405020304" pitchFamily="18" charset="0"/>
              </a:rPr>
              <a:t>Слова ЕЯ </a:t>
            </a:r>
          </a:p>
          <a:p>
            <a:pPr lvl="1">
              <a:defRPr/>
            </a:pPr>
            <a:r>
              <a:rPr lang="ru-RU" dirty="0">
                <a:latin typeface="Times New Roman" panose="02020603050405020304" pitchFamily="18" charset="0"/>
                <a:cs typeface="Times New Roman" panose="02020603050405020304" pitchFamily="18" charset="0"/>
              </a:rPr>
              <a:t>Знаки препинания </a:t>
            </a:r>
          </a:p>
          <a:p>
            <a:pPr lvl="1">
              <a:defRPr/>
            </a:pPr>
            <a:r>
              <a:rPr lang="ru-RU" dirty="0">
                <a:latin typeface="Times New Roman" panose="02020603050405020304" pitchFamily="18" charset="0"/>
                <a:cs typeface="Times New Roman" panose="02020603050405020304" pitchFamily="18" charset="0"/>
              </a:rPr>
              <a:t>Обозначения денежных единиц </a:t>
            </a:r>
          </a:p>
          <a:p>
            <a:pPr lvl="1">
              <a:defRPr/>
            </a:pPr>
            <a:r>
              <a:rPr lang="ru-RU" dirty="0">
                <a:latin typeface="Times New Roman" panose="02020603050405020304" pitchFamily="18" charset="0"/>
                <a:cs typeface="Times New Roman" panose="02020603050405020304" pitchFamily="18" charset="0"/>
              </a:rPr>
              <a:t>Числа </a:t>
            </a:r>
          </a:p>
          <a:p>
            <a:pPr lvl="1">
              <a:defRPr/>
            </a:pPr>
            <a:r>
              <a:rPr lang="ru-RU" dirty="0">
                <a:latin typeface="Times New Roman" panose="02020603050405020304" pitchFamily="18" charset="0"/>
                <a:cs typeface="Times New Roman" panose="02020603050405020304" pitchFamily="18" charset="0"/>
              </a:rPr>
              <a:t>Буквенно-цифровые комплексы </a:t>
            </a:r>
          </a:p>
          <a:p>
            <a:pPr lvl="1">
              <a:defRPr/>
            </a:pPr>
            <a:r>
              <a:rPr lang="ru-RU" dirty="0">
                <a:latin typeface="Times New Roman" panose="02020603050405020304" pitchFamily="18" charset="0"/>
                <a:cs typeface="Times New Roman" panose="02020603050405020304" pitchFamily="18" charset="0"/>
              </a:rPr>
              <a:t>Даты (множество форматов) </a:t>
            </a:r>
          </a:p>
          <a:p>
            <a:pPr lvl="1">
              <a:defRPr/>
            </a:pPr>
            <a:r>
              <a:rPr lang="ru-RU" dirty="0">
                <a:latin typeface="Times New Roman" panose="02020603050405020304" pitchFamily="18" charset="0"/>
                <a:cs typeface="Times New Roman" panose="02020603050405020304" pitchFamily="18" charset="0"/>
              </a:rPr>
              <a:t>Номера телефонов </a:t>
            </a:r>
          </a:p>
          <a:p>
            <a:pPr lvl="1">
              <a:defRPr/>
            </a:pPr>
            <a:r>
              <a:rPr lang="ru-RU" dirty="0">
                <a:latin typeface="Times New Roman" panose="02020603050405020304" pitchFamily="18" charset="0"/>
                <a:cs typeface="Times New Roman" panose="02020603050405020304" pitchFamily="18" charset="0"/>
              </a:rPr>
              <a:t>IP -адреса и имена файлов</a:t>
            </a:r>
          </a:p>
        </p:txBody>
      </p:sp>
      <p:sp>
        <p:nvSpPr>
          <p:cNvPr id="2" name="Date Placeholder 1">
            <a:extLst>
              <a:ext uri="{FF2B5EF4-FFF2-40B4-BE49-F238E27FC236}">
                <a16:creationId xmlns:a16="http://schemas.microsoft.com/office/drawing/2014/main" id="{AB12DEF4-D514-416F-94FE-207A637125DF}"/>
              </a:ext>
            </a:extLst>
          </p:cNvPr>
          <p:cNvSpPr>
            <a:spLocks noGrp="1"/>
          </p:cNvSpPr>
          <p:nvPr>
            <p:ph type="dt" sz="half" idx="10"/>
          </p:nvPr>
        </p:nvSpPr>
        <p:spPr/>
        <p:txBody>
          <a:bodyPr/>
          <a:lstStyle/>
          <a:p>
            <a:fld id="{B825B019-7F4B-4DAF-B4ED-D995D60EC39A}" type="datetime1">
              <a:rPr lang="en-US" smtClean="0"/>
              <a:t>11/27/2019</a:t>
            </a:fld>
            <a:endParaRPr lang="en-US"/>
          </a:p>
        </p:txBody>
      </p:sp>
    </p:spTree>
    <p:extLst>
      <p:ext uri="{BB962C8B-B14F-4D97-AF65-F5344CB8AC3E}">
        <p14:creationId xmlns:p14="http://schemas.microsoft.com/office/powerpoint/2010/main" val="3914736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Группа 3"/>
          <p:cNvGrpSpPr/>
          <p:nvPr/>
        </p:nvGrpSpPr>
        <p:grpSpPr>
          <a:xfrm>
            <a:off x="0" y="-19518"/>
            <a:ext cx="12192000" cy="6850952"/>
            <a:chOff x="0" y="-19518"/>
            <a:chExt cx="12192000" cy="6850952"/>
          </a:xfrm>
        </p:grpSpPr>
        <p:grpSp>
          <p:nvGrpSpPr>
            <p:cNvPr id="5" name="Группа 4"/>
            <p:cNvGrpSpPr/>
            <p:nvPr/>
          </p:nvGrpSpPr>
          <p:grpSpPr>
            <a:xfrm>
              <a:off x="0" y="-19518"/>
              <a:ext cx="12192000" cy="6850952"/>
              <a:chOff x="-3925" y="-5004"/>
              <a:chExt cx="9192637" cy="6850952"/>
            </a:xfrm>
          </p:grpSpPr>
          <p:sp>
            <p:nvSpPr>
              <p:cNvPr id="12" name="Прямоугольник 11"/>
              <p:cNvSpPr/>
              <p:nvPr/>
            </p:nvSpPr>
            <p:spPr>
              <a:xfrm>
                <a:off x="-3925" y="6327846"/>
                <a:ext cx="7427559" cy="518102"/>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8" name="Группа 7"/>
              <p:cNvGrpSpPr/>
              <p:nvPr/>
            </p:nvGrpSpPr>
            <p:grpSpPr>
              <a:xfrm>
                <a:off x="-3925" y="-5004"/>
                <a:ext cx="9192637" cy="1191246"/>
                <a:chOff x="-44207" y="-5004"/>
                <a:chExt cx="9192637" cy="1191246"/>
              </a:xfrm>
            </p:grpSpPr>
            <p:pic>
              <p:nvPicPr>
                <p:cNvPr id="9"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207" y="-500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Прямая соединительная линия 9"/>
                <p:cNvCxnSpPr/>
                <p:nvPr/>
              </p:nvCxnSpPr>
              <p:spPr>
                <a:xfrm>
                  <a:off x="-44207" y="1146261"/>
                  <a:ext cx="9192637" cy="39981"/>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1" name="Рисунок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6"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Заголовок 1"/>
          <p:cNvSpPr>
            <a:spLocks noGrp="1"/>
          </p:cNvSpPr>
          <p:nvPr>
            <p:ph type="title"/>
          </p:nvPr>
        </p:nvSpPr>
        <p:spPr>
          <a:xfrm>
            <a:off x="3653971" y="130678"/>
            <a:ext cx="5301343" cy="862908"/>
          </a:xfrm>
        </p:spPr>
        <p:txBody>
          <a:bodyPr>
            <a:normAutofit/>
          </a:bodyPr>
          <a:lstStyle/>
          <a:p>
            <a:r>
              <a:rPr lang="ru-RU" sz="3600" b="1" dirty="0" err="1"/>
              <a:t>Токенизация</a:t>
            </a:r>
            <a:endParaRPr lang="en-US" sz="3600" b="1" dirty="0"/>
          </a:p>
        </p:txBody>
      </p:sp>
      <p:sp>
        <p:nvSpPr>
          <p:cNvPr id="3" name="Объект 2"/>
          <p:cNvSpPr>
            <a:spLocks noGrp="1"/>
          </p:cNvSpPr>
          <p:nvPr>
            <p:ph idx="1"/>
          </p:nvPr>
        </p:nvSpPr>
        <p:spPr>
          <a:xfrm>
            <a:off x="422458" y="1392377"/>
            <a:ext cx="11294328" cy="4660324"/>
          </a:xfrm>
        </p:spPr>
        <p:txBody>
          <a:bodyPr>
            <a:normAutofit/>
          </a:bodyPr>
          <a:lstStyle/>
          <a:p>
            <a:pPr>
              <a:lnSpc>
                <a:spcPct val="100000"/>
              </a:lnSpc>
            </a:pPr>
            <a:r>
              <a:rPr lang="ru-RU" sz="2400" dirty="0">
                <a:latin typeface="Times New Roman" panose="02020603050405020304" pitchFamily="18" charset="0"/>
                <a:cs typeface="Times New Roman" panose="02020603050405020304" pitchFamily="18" charset="0"/>
              </a:rPr>
              <a:t>Наивная </a:t>
            </a:r>
            <a:r>
              <a:rPr lang="ru-RU" sz="2400" dirty="0" err="1">
                <a:latin typeface="Times New Roman" panose="02020603050405020304" pitchFamily="18" charset="0"/>
                <a:cs typeface="Times New Roman" panose="02020603050405020304" pitchFamily="18" charset="0"/>
              </a:rPr>
              <a:t>токенизация</a:t>
            </a:r>
            <a:r>
              <a:rPr lang="ru-RU" sz="2400" dirty="0">
                <a:latin typeface="Times New Roman" panose="02020603050405020304" pitchFamily="18" charset="0"/>
                <a:cs typeface="Times New Roman" panose="02020603050405020304" pitchFamily="18" charset="0"/>
              </a:rPr>
              <a:t> – все разбиваем по пробелам</a:t>
            </a:r>
          </a:p>
          <a:p>
            <a:pPr>
              <a:lnSpc>
                <a:spcPct val="100000"/>
              </a:lnSpc>
            </a:pPr>
            <a:r>
              <a:rPr lang="ru-RU" sz="2400" dirty="0">
                <a:latin typeface="Times New Roman" panose="02020603050405020304" pitchFamily="18" charset="0"/>
                <a:cs typeface="Times New Roman" panose="02020603050405020304" pitchFamily="18" charset="0"/>
              </a:rPr>
              <a:t>Всегда ли пробелы имеют одну и ту же функцию:</a:t>
            </a:r>
          </a:p>
          <a:p>
            <a:pPr lvl="1">
              <a:lnSpc>
                <a:spcPct val="10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Both “Los Angeles” vs. “rock 'n' roll”</a:t>
            </a:r>
          </a:p>
          <a:p>
            <a:pPr lvl="1">
              <a:lnSpc>
                <a:spcPct val="10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100 000</a:t>
            </a:r>
          </a:p>
          <a:p>
            <a:pPr>
              <a:lnSpc>
                <a:spcPct val="100000"/>
              </a:lnSpc>
            </a:pPr>
            <a:r>
              <a:rPr lang="en-US" sz="2400" dirty="0">
                <a:latin typeface="Times New Roman" panose="02020603050405020304" pitchFamily="18" charset="0"/>
                <a:cs typeface="Times New Roman" panose="02020603050405020304" pitchFamily="18" charset="0"/>
              </a:rPr>
              <a:t>!!!!</a:t>
            </a:r>
          </a:p>
          <a:p>
            <a:pPr>
              <a:lnSpc>
                <a:spcPct val="100000"/>
              </a:lnSpc>
            </a:pPr>
            <a:r>
              <a:rPr lang="ru-RU" sz="2400" dirty="0">
                <a:latin typeface="Times New Roman" panose="02020603050405020304" pitchFamily="18" charset="0"/>
                <a:cs typeface="Times New Roman" panose="02020603050405020304" pitchFamily="18" charset="0"/>
              </a:rPr>
              <a:t>Обычно считается, что </a:t>
            </a:r>
            <a:r>
              <a:rPr lang="ru-RU" sz="2400" dirty="0" err="1">
                <a:latin typeface="Times New Roman" panose="02020603050405020304" pitchFamily="18" charset="0"/>
                <a:cs typeface="Times New Roman" panose="02020603050405020304" pitchFamily="18" charset="0"/>
              </a:rPr>
              <a:t>токенизация</a:t>
            </a:r>
            <a:r>
              <a:rPr lang="ru-RU" sz="2400" dirty="0">
                <a:latin typeface="Times New Roman" panose="02020603050405020304" pitchFamily="18" charset="0"/>
                <a:cs typeface="Times New Roman" panose="02020603050405020304" pitchFamily="18" charset="0"/>
              </a:rPr>
              <a:t> – очень простая, неинтересная и не очень значимая процедура</a:t>
            </a:r>
          </a:p>
          <a:p>
            <a:pPr>
              <a:lnSpc>
                <a:spcPct val="100000"/>
              </a:lnSpc>
            </a:pPr>
            <a:r>
              <a:rPr lang="ru-RU" sz="2400" dirty="0">
                <a:latin typeface="Times New Roman" panose="02020603050405020304" pitchFamily="18" charset="0"/>
                <a:cs typeface="Times New Roman" panose="02020603050405020304" pitchFamily="18" charset="0"/>
              </a:rPr>
              <a:t>НО: от качества токенизации может очень сильно зависеть качество </a:t>
            </a:r>
            <a:r>
              <a:rPr lang="ru-RU" sz="2400" dirty="0" err="1">
                <a:latin typeface="Times New Roman" panose="02020603050405020304" pitchFamily="18" charset="0"/>
                <a:cs typeface="Times New Roman" panose="02020603050405020304" pitchFamily="18" charset="0"/>
              </a:rPr>
              <a:t>выскоуровневых</a:t>
            </a:r>
            <a:r>
              <a:rPr lang="ru-RU" sz="2400" dirty="0">
                <a:latin typeface="Times New Roman" panose="02020603050405020304" pitchFamily="18" charset="0"/>
                <a:cs typeface="Times New Roman" panose="02020603050405020304" pitchFamily="18" charset="0"/>
              </a:rPr>
              <a:t> задач</a:t>
            </a:r>
          </a:p>
          <a:p>
            <a:pPr>
              <a:lnSpc>
                <a:spcPct val="100000"/>
              </a:lnSpc>
            </a:pPr>
            <a:r>
              <a:rPr lang="ru-RU" sz="2400" dirty="0">
                <a:latin typeface="Times New Roman" panose="02020603050405020304" pitchFamily="18" charset="0"/>
                <a:cs typeface="Times New Roman" panose="02020603050405020304" pitchFamily="18" charset="0"/>
              </a:rPr>
              <a:t>Ср. выделение именованных сущностей: </a:t>
            </a:r>
            <a:r>
              <a:rPr lang="en-US" sz="2400" dirty="0">
                <a:latin typeface="Times New Roman" panose="02020603050405020304" pitchFamily="18" charset="0"/>
                <a:cs typeface="Times New Roman" panose="02020603050405020304" pitchFamily="18" charset="0"/>
              </a:rPr>
              <a:t>U.S., ex-president, don’t  </a:t>
            </a:r>
            <a:endParaRPr lang="ru-RU" dirty="0">
              <a:latin typeface="Times New Roman" panose="02020603050405020304" pitchFamily="18" charset="0"/>
              <a:cs typeface="Times New Roman" panose="02020603050405020304" pitchFamily="18" charset="0"/>
            </a:endParaRPr>
          </a:p>
          <a:p>
            <a:pPr>
              <a:lnSpc>
                <a:spcPct val="12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2002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Группа 3"/>
          <p:cNvGrpSpPr/>
          <p:nvPr/>
        </p:nvGrpSpPr>
        <p:grpSpPr>
          <a:xfrm>
            <a:off x="0" y="-5004"/>
            <a:ext cx="12192000" cy="6850952"/>
            <a:chOff x="0" y="-19518"/>
            <a:chExt cx="12192000" cy="6850952"/>
          </a:xfrm>
        </p:grpSpPr>
        <p:grpSp>
          <p:nvGrpSpPr>
            <p:cNvPr id="5" name="Группа 4"/>
            <p:cNvGrpSpPr/>
            <p:nvPr/>
          </p:nvGrpSpPr>
          <p:grpSpPr>
            <a:xfrm>
              <a:off x="0" y="-19518"/>
              <a:ext cx="12192000" cy="6850952"/>
              <a:chOff x="-3925" y="-5004"/>
              <a:chExt cx="9192637" cy="6850952"/>
            </a:xfrm>
          </p:grpSpPr>
          <p:sp>
            <p:nvSpPr>
              <p:cNvPr id="12" name="Прямоугольник 11"/>
              <p:cNvSpPr/>
              <p:nvPr/>
            </p:nvSpPr>
            <p:spPr>
              <a:xfrm>
                <a:off x="-3925" y="6327846"/>
                <a:ext cx="7427559" cy="518102"/>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8" name="Группа 7"/>
              <p:cNvGrpSpPr/>
              <p:nvPr/>
            </p:nvGrpSpPr>
            <p:grpSpPr>
              <a:xfrm>
                <a:off x="-3925" y="-5004"/>
                <a:ext cx="9192637" cy="1191246"/>
                <a:chOff x="-44207" y="-5004"/>
                <a:chExt cx="9192637" cy="1191246"/>
              </a:xfrm>
            </p:grpSpPr>
            <p:pic>
              <p:nvPicPr>
                <p:cNvPr id="9"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207" y="-500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Прямая соединительная линия 9"/>
                <p:cNvCxnSpPr/>
                <p:nvPr/>
              </p:nvCxnSpPr>
              <p:spPr>
                <a:xfrm>
                  <a:off x="-44207" y="1146261"/>
                  <a:ext cx="9192637" cy="39981"/>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1" name="Рисунок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6"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Заголовок 1"/>
          <p:cNvSpPr>
            <a:spLocks noGrp="1"/>
          </p:cNvSpPr>
          <p:nvPr>
            <p:ph type="title"/>
          </p:nvPr>
        </p:nvSpPr>
        <p:spPr>
          <a:xfrm>
            <a:off x="3428900" y="70377"/>
            <a:ext cx="3791857" cy="1105869"/>
          </a:xfrm>
        </p:spPr>
        <p:txBody>
          <a:bodyPr/>
          <a:lstStyle/>
          <a:p>
            <a:r>
              <a:rPr lang="ru-RU" dirty="0" err="1"/>
              <a:t>Токенизация</a:t>
            </a:r>
            <a:endParaRPr lang="en-US" dirty="0"/>
          </a:p>
        </p:txBody>
      </p:sp>
      <p:sp>
        <p:nvSpPr>
          <p:cNvPr id="3" name="Объект 2"/>
          <p:cNvSpPr>
            <a:spLocks noGrp="1"/>
          </p:cNvSpPr>
          <p:nvPr>
            <p:ph idx="1"/>
          </p:nvPr>
        </p:nvSpPr>
        <p:spPr>
          <a:xfrm>
            <a:off x="838200" y="1226634"/>
            <a:ext cx="10515600" cy="5631366"/>
          </a:xfrm>
        </p:spPr>
        <p:txBody>
          <a:bodyPr>
            <a:noAutofit/>
          </a:bodyPr>
          <a:lstStyle/>
          <a:p>
            <a:pPr>
              <a:lnSpc>
                <a:spcPct val="120000"/>
              </a:lnSpc>
            </a:pPr>
            <a:r>
              <a:rPr lang="ru-RU" sz="2400" dirty="0">
                <a:latin typeface="Times New Roman" panose="02020603050405020304" pitchFamily="18" charset="0"/>
                <a:cs typeface="Times New Roman" panose="02020603050405020304" pitchFamily="18" charset="0"/>
              </a:rPr>
              <a:t>Основания для уточнения правил токенизации:</a:t>
            </a:r>
          </a:p>
          <a:p>
            <a:pPr marL="914400" lvl="1" indent="-457200">
              <a:lnSpc>
                <a:spcPct val="120000"/>
              </a:lnSpc>
              <a:buFont typeface="+mj-lt"/>
              <a:buAutoNum type="alphaLcParenR"/>
            </a:pPr>
            <a:r>
              <a:rPr lang="ru-RU" sz="2000" dirty="0">
                <a:latin typeface="Times New Roman" panose="02020603050405020304" pitchFamily="18" charset="0"/>
                <a:cs typeface="Times New Roman" panose="02020603050405020304" pitchFamily="18" charset="0"/>
              </a:rPr>
              <a:t>Языковая реальность</a:t>
            </a:r>
          </a:p>
          <a:p>
            <a:pPr marL="914400" lvl="1" indent="-457200">
              <a:lnSpc>
                <a:spcPct val="120000"/>
              </a:lnSpc>
              <a:buFont typeface="+mj-lt"/>
              <a:buAutoNum type="alphaLcParenR"/>
            </a:pPr>
            <a:r>
              <a:rPr lang="ru-RU" sz="2000" dirty="0">
                <a:latin typeface="Times New Roman" panose="02020603050405020304" pitchFamily="18" charset="0"/>
                <a:cs typeface="Times New Roman" panose="02020603050405020304" pitchFamily="18" charset="0"/>
              </a:rPr>
              <a:t>Конечная </a:t>
            </a:r>
            <a:r>
              <a:rPr lang="en-US" sz="2000" dirty="0">
                <a:latin typeface="Times New Roman" panose="02020603050405020304" pitchFamily="18" charset="0"/>
                <a:cs typeface="Times New Roman" panose="02020603050405020304" pitchFamily="18" charset="0"/>
              </a:rPr>
              <a:t>NLP</a:t>
            </a:r>
            <a:r>
              <a:rPr lang="ru-RU" sz="2000" dirty="0">
                <a:latin typeface="Times New Roman" panose="02020603050405020304" pitchFamily="18" charset="0"/>
                <a:cs typeface="Times New Roman" panose="02020603050405020304" pitchFamily="18" charset="0"/>
              </a:rPr>
              <a:t> задача</a:t>
            </a:r>
          </a:p>
          <a:p>
            <a:pPr marL="914400" lvl="1" indent="-457200">
              <a:lnSpc>
                <a:spcPct val="120000"/>
              </a:lnSpc>
              <a:buFont typeface="+mj-lt"/>
              <a:buAutoNum type="alphaLcParenR"/>
            </a:pPr>
            <a:r>
              <a:rPr lang="ru-RU" sz="2000" dirty="0">
                <a:latin typeface="Times New Roman" panose="02020603050405020304" pitchFamily="18" charset="0"/>
                <a:cs typeface="Times New Roman" panose="02020603050405020304" pitchFamily="18" charset="0"/>
              </a:rPr>
              <a:t>Архитектура обработки</a:t>
            </a:r>
          </a:p>
          <a:p>
            <a:pPr>
              <a:lnSpc>
                <a:spcPct val="120000"/>
              </a:lnSpc>
            </a:pPr>
            <a:r>
              <a:rPr lang="ru-RU" sz="2400" dirty="0">
                <a:latin typeface="Times New Roman" panose="02020603050405020304" pitchFamily="18" charset="0"/>
                <a:cs typeface="Times New Roman" panose="02020603050405020304" pitchFamily="18" charset="0"/>
              </a:rPr>
              <a:t>а) критерий слова -))), </a:t>
            </a:r>
          </a:p>
          <a:p>
            <a:pPr lvl="1">
              <a:lnSpc>
                <a:spcPct val="120000"/>
              </a:lnSpc>
            </a:pPr>
            <a:r>
              <a:rPr lang="ru-RU" dirty="0">
                <a:latin typeface="Times New Roman" panose="02020603050405020304" pitchFamily="18" charset="0"/>
                <a:cs typeface="Times New Roman" panose="02020603050405020304" pitchFamily="18" charset="0"/>
              </a:rPr>
              <a:t>ср. русск. </a:t>
            </a:r>
            <a:r>
              <a:rPr lang="ru-RU" i="1" dirty="0">
                <a:latin typeface="Times New Roman" panose="02020603050405020304" pitchFamily="18" charset="0"/>
                <a:cs typeface="Times New Roman" panose="02020603050405020304" pitchFamily="18" charset="0"/>
              </a:rPr>
              <a:t>Петя-то пришел</a:t>
            </a:r>
          </a:p>
          <a:p>
            <a:pPr marL="1828800" lvl="4" indent="0">
              <a:lnSpc>
                <a:spcPct val="120000"/>
              </a:lnSpc>
              <a:buNone/>
            </a:pPr>
            <a:r>
              <a:rPr lang="ru-RU" sz="2400" i="1" dirty="0">
                <a:latin typeface="Times New Roman" panose="02020603050405020304" pitchFamily="18" charset="0"/>
                <a:cs typeface="Times New Roman" panose="02020603050405020304" pitchFamily="18" charset="0"/>
              </a:rPr>
              <a:t> Пойди-ка принеси</a:t>
            </a:r>
          </a:p>
          <a:p>
            <a:pPr lvl="1">
              <a:lnSpc>
                <a:spcPct val="120000"/>
              </a:lnSpc>
            </a:pPr>
            <a:r>
              <a:rPr lang="ru-RU" dirty="0">
                <a:latin typeface="Times New Roman" panose="02020603050405020304" pitchFamily="18" charset="0"/>
                <a:cs typeface="Times New Roman" panose="02020603050405020304" pitchFamily="18" charset="0"/>
              </a:rPr>
              <a:t>ср.</a:t>
            </a:r>
            <a:r>
              <a:rPr lang="ru-RU" sz="3000"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Time-frame, timeframe, time frame</a:t>
            </a:r>
            <a:r>
              <a:rPr lang="ru-RU" dirty="0">
                <a:latin typeface="Times New Roman" panose="02020603050405020304" pitchFamily="18" charset="0"/>
                <a:cs typeface="Times New Roman" panose="02020603050405020304" pitchFamily="18" charset="0"/>
              </a:rPr>
              <a:t> </a:t>
            </a:r>
          </a:p>
          <a:p>
            <a:pPr lvl="1">
              <a:lnSpc>
                <a:spcPct val="120000"/>
              </a:lnSpc>
            </a:pPr>
            <a:r>
              <a:rPr lang="ru-RU" dirty="0">
                <a:latin typeface="Times New Roman" panose="02020603050405020304" pitchFamily="18" charset="0"/>
                <a:cs typeface="Times New Roman" panose="02020603050405020304" pitchFamily="18" charset="0"/>
              </a:rPr>
              <a:t>Интерпретация </a:t>
            </a:r>
            <a:r>
              <a:rPr lang="ru-RU" dirty="0" err="1">
                <a:latin typeface="Times New Roman" panose="02020603050405020304" pitchFamily="18" charset="0"/>
                <a:cs typeface="Times New Roman" panose="02020603050405020304" pitchFamily="18" charset="0"/>
              </a:rPr>
              <a:t>токена</a:t>
            </a:r>
            <a:r>
              <a:rPr lang="ru-RU" dirty="0">
                <a:latin typeface="Times New Roman" panose="02020603050405020304" pitchFamily="18" charset="0"/>
                <a:cs typeface="Times New Roman" panose="02020603050405020304" pitchFamily="18" charset="0"/>
              </a:rPr>
              <a:t> может зависеть от контекста:</a:t>
            </a:r>
            <a:endParaRPr lang="en-US" dirty="0">
              <a:latin typeface="Times New Roman" panose="02020603050405020304" pitchFamily="18" charset="0"/>
              <a:cs typeface="Times New Roman" panose="02020603050405020304" pitchFamily="18" charset="0"/>
            </a:endParaRPr>
          </a:p>
          <a:p>
            <a:pPr lvl="1">
              <a:lnSpc>
                <a:spcPct val="120000"/>
              </a:lnSpc>
            </a:pPr>
            <a:r>
              <a:rPr lang="ru-RU" dirty="0">
                <a:latin typeface="Times New Roman" panose="02020603050405020304" pitchFamily="18" charset="0"/>
                <a:cs typeface="Times New Roman" panose="02020603050405020304" pitchFamily="18" charset="0"/>
              </a:rPr>
              <a:t>100 г. </a:t>
            </a:r>
            <a:r>
              <a:rPr lang="en-US"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г. Ростов  - </a:t>
            </a:r>
            <a:r>
              <a:rPr lang="en-US" dirty="0" err="1">
                <a:latin typeface="Times New Roman" panose="02020603050405020304" pitchFamily="18" charset="0"/>
                <a:cs typeface="Times New Roman" panose="02020603050405020304" pitchFamily="18" charset="0"/>
              </a:rPr>
              <a:t>dr</a:t>
            </a:r>
            <a:r>
              <a:rPr lang="en-US" dirty="0">
                <a:latin typeface="Times New Roman" panose="02020603050405020304" pitchFamily="18" charset="0"/>
                <a:cs typeface="Times New Roman" panose="02020603050405020304" pitchFamily="18" charset="0"/>
              </a:rPr>
              <a:t> – doctor /</a:t>
            </a:r>
            <a:r>
              <a:rPr lang="ru-RU"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drive</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2416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Группа 3"/>
          <p:cNvGrpSpPr/>
          <p:nvPr/>
        </p:nvGrpSpPr>
        <p:grpSpPr>
          <a:xfrm>
            <a:off x="0" y="-19518"/>
            <a:ext cx="12192000" cy="6850952"/>
            <a:chOff x="0" y="-19518"/>
            <a:chExt cx="12192000" cy="6850952"/>
          </a:xfrm>
        </p:grpSpPr>
        <p:grpSp>
          <p:nvGrpSpPr>
            <p:cNvPr id="5" name="Группа 4"/>
            <p:cNvGrpSpPr/>
            <p:nvPr/>
          </p:nvGrpSpPr>
          <p:grpSpPr>
            <a:xfrm>
              <a:off x="0" y="-19518"/>
              <a:ext cx="12192000" cy="6850952"/>
              <a:chOff x="-3925" y="-5004"/>
              <a:chExt cx="9192637" cy="6850952"/>
            </a:xfrm>
          </p:grpSpPr>
          <p:sp>
            <p:nvSpPr>
              <p:cNvPr id="12" name="Прямоугольник 11"/>
              <p:cNvSpPr/>
              <p:nvPr/>
            </p:nvSpPr>
            <p:spPr>
              <a:xfrm>
                <a:off x="-3925" y="6327846"/>
                <a:ext cx="7427559" cy="518102"/>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8" name="Группа 7"/>
              <p:cNvGrpSpPr/>
              <p:nvPr/>
            </p:nvGrpSpPr>
            <p:grpSpPr>
              <a:xfrm>
                <a:off x="-3925" y="-5004"/>
                <a:ext cx="9192637" cy="1191246"/>
                <a:chOff x="-44207" y="-5004"/>
                <a:chExt cx="9192637" cy="1191246"/>
              </a:xfrm>
            </p:grpSpPr>
            <p:pic>
              <p:nvPicPr>
                <p:cNvPr id="9"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207" y="-500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Прямая соединительная линия 9"/>
                <p:cNvCxnSpPr/>
                <p:nvPr/>
              </p:nvCxnSpPr>
              <p:spPr>
                <a:xfrm>
                  <a:off x="-44207" y="1146261"/>
                  <a:ext cx="9192637" cy="39981"/>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1" name="Рисунок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6"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Заголовок 1"/>
          <p:cNvSpPr>
            <a:spLocks noGrp="1"/>
          </p:cNvSpPr>
          <p:nvPr>
            <p:ph type="title"/>
          </p:nvPr>
        </p:nvSpPr>
        <p:spPr>
          <a:xfrm>
            <a:off x="3305629" y="238051"/>
            <a:ext cx="7115629" cy="740056"/>
          </a:xfrm>
        </p:spPr>
        <p:txBody>
          <a:bodyPr/>
          <a:lstStyle/>
          <a:p>
            <a:r>
              <a:rPr lang="ru-RU" dirty="0" err="1"/>
              <a:t>Токенизация</a:t>
            </a:r>
            <a:r>
              <a:rPr lang="ru-RU" dirty="0"/>
              <a:t>. Компоненты</a:t>
            </a:r>
            <a:endParaRPr lang="en-US" dirty="0"/>
          </a:p>
        </p:txBody>
      </p:sp>
      <p:sp>
        <p:nvSpPr>
          <p:cNvPr id="3" name="Объект 2"/>
          <p:cNvSpPr>
            <a:spLocks noGrp="1"/>
          </p:cNvSpPr>
          <p:nvPr>
            <p:ph idx="1"/>
          </p:nvPr>
        </p:nvSpPr>
        <p:spPr>
          <a:xfrm>
            <a:off x="748991" y="1524543"/>
            <a:ext cx="10515600" cy="4783672"/>
          </a:xfrm>
        </p:spPr>
        <p:txBody>
          <a:bodyPr>
            <a:normAutofit/>
          </a:bodyPr>
          <a:lstStyle/>
          <a:p>
            <a:r>
              <a:rPr lang="ru-RU" dirty="0">
                <a:latin typeface="Times New Roman" panose="02020603050405020304" pitchFamily="18" charset="0"/>
                <a:cs typeface="Times New Roman" panose="02020603050405020304" pitchFamily="18" charset="0"/>
              </a:rPr>
              <a:t>регистр (обычно все приводим к одному регистру)</a:t>
            </a:r>
          </a:p>
          <a:p>
            <a:r>
              <a:rPr lang="ru-RU" dirty="0">
                <a:latin typeface="Times New Roman" panose="02020603050405020304" pitchFamily="18" charset="0"/>
                <a:cs typeface="Times New Roman" panose="02020603050405020304" pitchFamily="18" charset="0"/>
              </a:rPr>
              <a:t>знаки препинания и служебные символы</a:t>
            </a:r>
          </a:p>
          <a:p>
            <a:r>
              <a:rPr lang="ru-RU" dirty="0">
                <a:latin typeface="Times New Roman" panose="02020603050405020304" pitchFamily="18" charset="0"/>
                <a:cs typeface="Times New Roman" panose="02020603050405020304" pitchFamily="18" charset="0"/>
              </a:rPr>
              <a:t>обработка точки</a:t>
            </a:r>
          </a:p>
          <a:p>
            <a:r>
              <a:rPr lang="ru-RU" dirty="0">
                <a:latin typeface="Times New Roman" panose="02020603050405020304" pitchFamily="18" charset="0"/>
                <a:cs typeface="Times New Roman" panose="02020603050405020304" pitchFamily="18" charset="0"/>
              </a:rPr>
              <a:t>обработка дефиса</a:t>
            </a:r>
          </a:p>
          <a:p>
            <a:r>
              <a:rPr lang="ru-RU" dirty="0">
                <a:latin typeface="Times New Roman" panose="02020603050405020304" pitchFamily="18" charset="0"/>
                <a:cs typeface="Times New Roman" panose="02020603050405020304" pitchFamily="18" charset="0"/>
              </a:rPr>
              <a:t>обработка апострофа</a:t>
            </a:r>
          </a:p>
          <a:p>
            <a:r>
              <a:rPr lang="ru-RU" dirty="0">
                <a:latin typeface="Times New Roman" panose="02020603050405020304" pitchFamily="18" charset="0"/>
                <a:cs typeface="Times New Roman" panose="02020603050405020304" pitchFamily="18" charset="0"/>
              </a:rPr>
              <a:t>обработка буквенно-числовых комплексов</a:t>
            </a:r>
          </a:p>
          <a:p>
            <a:r>
              <a:rPr lang="ru-RU" dirty="0">
                <a:latin typeface="Times New Roman" panose="02020603050405020304" pitchFamily="18" charset="0"/>
                <a:cs typeface="Times New Roman" panose="02020603050405020304" pitchFamily="18" charset="0"/>
              </a:rPr>
              <a:t>обработка дат</a:t>
            </a:r>
          </a:p>
          <a:p>
            <a:r>
              <a:rPr lang="ru-RU" dirty="0">
                <a:solidFill>
                  <a:schemeClr val="accent1">
                    <a:lumMod val="50000"/>
                  </a:schemeClr>
                </a:solidFill>
                <a:latin typeface="Times New Roman" panose="02020603050405020304" pitchFamily="18" charset="0"/>
                <a:cs typeface="Times New Roman" panose="02020603050405020304" pitchFamily="18" charset="0"/>
              </a:rPr>
              <a:t>типизация </a:t>
            </a:r>
            <a:r>
              <a:rPr lang="ru-RU" dirty="0" err="1">
                <a:solidFill>
                  <a:schemeClr val="accent1">
                    <a:lumMod val="50000"/>
                  </a:schemeClr>
                </a:solidFill>
                <a:latin typeface="Times New Roman" panose="02020603050405020304" pitchFamily="18" charset="0"/>
                <a:cs typeface="Times New Roman" panose="02020603050405020304" pitchFamily="18" charset="0"/>
              </a:rPr>
              <a:t>токенов</a:t>
            </a:r>
            <a:endParaRPr lang="ru-RU" dirty="0">
              <a:solidFill>
                <a:schemeClr val="accent1">
                  <a:lumMod val="50000"/>
                </a:schemeClr>
              </a:solidFill>
              <a:latin typeface="Times New Roman" panose="02020603050405020304" pitchFamily="18" charset="0"/>
              <a:cs typeface="Times New Roman" panose="02020603050405020304" pitchFamily="18" charset="0"/>
            </a:endParaRPr>
          </a:p>
          <a:p>
            <a:r>
              <a:rPr lang="ru-RU" dirty="0" err="1" smtClean="0">
                <a:solidFill>
                  <a:schemeClr val="accent1">
                    <a:lumMod val="50000"/>
                  </a:schemeClr>
                </a:solidFill>
                <a:latin typeface="Times New Roman" panose="02020603050405020304" pitchFamily="18" charset="0"/>
                <a:cs typeface="Times New Roman" panose="02020603050405020304" pitchFamily="18" charset="0"/>
              </a:rPr>
              <a:t>оффсеты</a:t>
            </a:r>
            <a:r>
              <a:rPr lang="ru-RU"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ru-RU" dirty="0" smtClean="0">
                <a:solidFill>
                  <a:schemeClr val="accent1">
                    <a:lumMod val="50000"/>
                  </a:schemeClr>
                </a:solidFill>
                <a:latin typeface="Times New Roman" panose="02020603050405020304" pitchFamily="18" charset="0"/>
                <a:cs typeface="Times New Roman" panose="02020603050405020304" pitchFamily="18" charset="0"/>
              </a:rPr>
              <a:t>«адреса» </a:t>
            </a:r>
            <a:r>
              <a:rPr lang="ru-RU" dirty="0" err="1" smtClean="0">
                <a:solidFill>
                  <a:schemeClr val="accent1">
                    <a:lumMod val="50000"/>
                  </a:schemeClr>
                </a:solidFill>
                <a:latin typeface="Times New Roman" panose="02020603050405020304" pitchFamily="18" charset="0"/>
                <a:cs typeface="Times New Roman" panose="02020603050405020304" pitchFamily="18" charset="0"/>
              </a:rPr>
              <a:t>токенов</a:t>
            </a:r>
            <a:r>
              <a:rPr lang="ru-RU" dirty="0" smtClean="0">
                <a:solidFill>
                  <a:schemeClr val="accent1">
                    <a:lumMod val="50000"/>
                  </a:schemeClr>
                </a:solidFill>
                <a:latin typeface="Times New Roman" panose="02020603050405020304" pitchFamily="18" charset="0"/>
                <a:cs typeface="Times New Roman" panose="02020603050405020304" pitchFamily="18" charset="0"/>
              </a:rPr>
              <a:t> в тексте</a:t>
            </a:r>
            <a:endParaRPr lang="ru-RU"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841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Группа 3"/>
          <p:cNvGrpSpPr/>
          <p:nvPr/>
        </p:nvGrpSpPr>
        <p:grpSpPr>
          <a:xfrm>
            <a:off x="0" y="-19518"/>
            <a:ext cx="12192000" cy="6850952"/>
            <a:chOff x="0" y="-19518"/>
            <a:chExt cx="12192000" cy="6850952"/>
          </a:xfrm>
        </p:grpSpPr>
        <p:grpSp>
          <p:nvGrpSpPr>
            <p:cNvPr id="5" name="Группа 4"/>
            <p:cNvGrpSpPr/>
            <p:nvPr/>
          </p:nvGrpSpPr>
          <p:grpSpPr>
            <a:xfrm>
              <a:off x="0" y="-19518"/>
              <a:ext cx="12192000" cy="6850952"/>
              <a:chOff x="-3925" y="-5004"/>
              <a:chExt cx="9192637" cy="6850952"/>
            </a:xfrm>
          </p:grpSpPr>
          <p:sp>
            <p:nvSpPr>
              <p:cNvPr id="12" name="Прямоугольник 11"/>
              <p:cNvSpPr/>
              <p:nvPr/>
            </p:nvSpPr>
            <p:spPr>
              <a:xfrm>
                <a:off x="-3925" y="6327846"/>
                <a:ext cx="7427559" cy="518102"/>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8" name="Группа 7"/>
              <p:cNvGrpSpPr/>
              <p:nvPr/>
            </p:nvGrpSpPr>
            <p:grpSpPr>
              <a:xfrm>
                <a:off x="-3925" y="-5004"/>
                <a:ext cx="9192637" cy="1191246"/>
                <a:chOff x="-44207" y="-5004"/>
                <a:chExt cx="9192637" cy="1191246"/>
              </a:xfrm>
            </p:grpSpPr>
            <p:pic>
              <p:nvPicPr>
                <p:cNvPr id="9"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207" y="-500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Прямая соединительная линия 9"/>
                <p:cNvCxnSpPr/>
                <p:nvPr/>
              </p:nvCxnSpPr>
              <p:spPr>
                <a:xfrm>
                  <a:off x="-44207" y="1146261"/>
                  <a:ext cx="9192637" cy="39981"/>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1" name="Рисунок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6"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Заголовок 1"/>
          <p:cNvSpPr>
            <a:spLocks noGrp="1"/>
          </p:cNvSpPr>
          <p:nvPr>
            <p:ph type="title"/>
          </p:nvPr>
        </p:nvSpPr>
        <p:spPr>
          <a:xfrm>
            <a:off x="3378200" y="108707"/>
            <a:ext cx="4038600" cy="926646"/>
          </a:xfrm>
        </p:spPr>
        <p:txBody>
          <a:bodyPr/>
          <a:lstStyle/>
          <a:p>
            <a:r>
              <a:rPr lang="ru-RU" dirty="0" err="1"/>
              <a:t>Токенизация</a:t>
            </a:r>
            <a:endParaRPr lang="en-US" dirty="0"/>
          </a:p>
        </p:txBody>
      </p:sp>
      <p:sp>
        <p:nvSpPr>
          <p:cNvPr id="3" name="Объект 2"/>
          <p:cNvSpPr>
            <a:spLocks noGrp="1"/>
          </p:cNvSpPr>
          <p:nvPr>
            <p:ph idx="1"/>
          </p:nvPr>
        </p:nvSpPr>
        <p:spPr>
          <a:xfrm>
            <a:off x="838200" y="1825624"/>
            <a:ext cx="10515600" cy="4644749"/>
          </a:xfrm>
        </p:spPr>
        <p:txBody>
          <a:bodyPr>
            <a:normAutofit/>
          </a:bodyPr>
          <a:lstStyle/>
          <a:p>
            <a:r>
              <a:rPr lang="ru-RU" dirty="0">
                <a:latin typeface="Times New Roman" panose="02020603050405020304" pitchFamily="18" charset="0"/>
                <a:cs typeface="Times New Roman" panose="02020603050405020304" pitchFamily="18" charset="0"/>
              </a:rPr>
              <a:t>Аббревиатуры</a:t>
            </a:r>
          </a:p>
          <a:p>
            <a:r>
              <a:rPr lang="ru-RU" dirty="0">
                <a:latin typeface="Times New Roman" panose="02020603050405020304" pitchFamily="18" charset="0"/>
                <a:cs typeface="Times New Roman" panose="02020603050405020304" pitchFamily="18" charset="0"/>
              </a:rPr>
              <a:t>Готовые списки и словари акронимов (точка элемент сокращения)</a:t>
            </a:r>
          </a:p>
          <a:p>
            <a:r>
              <a:rPr lang="ru-RU" dirty="0">
                <a:latin typeface="Times New Roman" panose="02020603050405020304" pitchFamily="18" charset="0"/>
                <a:cs typeface="Times New Roman" panose="02020603050405020304" pitchFamily="18" charset="0"/>
              </a:rPr>
              <a:t>Точка отдельный </a:t>
            </a:r>
            <a:r>
              <a:rPr lang="ru-RU" dirty="0" err="1">
                <a:latin typeface="Times New Roman" panose="02020603050405020304" pitchFamily="18" charset="0"/>
                <a:cs typeface="Times New Roman" panose="02020603050405020304" pitchFamily="18" charset="0"/>
              </a:rPr>
              <a:t>токен</a:t>
            </a:r>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Омонимия:</a:t>
            </a:r>
          </a:p>
          <a:p>
            <a:r>
              <a:rPr lang="en-US" dirty="0">
                <a:latin typeface="Times New Roman" panose="02020603050405020304" pitchFamily="18" charset="0"/>
                <a:cs typeface="Times New Roman" panose="02020603050405020304" pitchFamily="18" charset="0"/>
              </a:rPr>
              <a:t>`in' </a:t>
            </a:r>
            <a:r>
              <a:rPr lang="ru-RU"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`inches; `no' </a:t>
            </a:r>
            <a:r>
              <a:rPr lang="ru-RU"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`number, `bus' </a:t>
            </a:r>
            <a:r>
              <a:rPr lang="ru-RU"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`business; `sun' </a:t>
            </a:r>
            <a:r>
              <a:rPr lang="ru-RU"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`Sunday; </a:t>
            </a:r>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ПО</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3444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Группа 4"/>
          <p:cNvGrpSpPr/>
          <p:nvPr/>
        </p:nvGrpSpPr>
        <p:grpSpPr>
          <a:xfrm>
            <a:off x="0" y="-19518"/>
            <a:ext cx="12192000" cy="6850952"/>
            <a:chOff x="0" y="-19518"/>
            <a:chExt cx="12192000" cy="6850952"/>
          </a:xfrm>
        </p:grpSpPr>
        <p:grpSp>
          <p:nvGrpSpPr>
            <p:cNvPr id="6" name="Группа 5"/>
            <p:cNvGrpSpPr/>
            <p:nvPr/>
          </p:nvGrpSpPr>
          <p:grpSpPr>
            <a:xfrm>
              <a:off x="0" y="-19518"/>
              <a:ext cx="12192000" cy="6850952"/>
              <a:chOff x="-3925" y="-5004"/>
              <a:chExt cx="9192637" cy="6850952"/>
            </a:xfrm>
          </p:grpSpPr>
          <p:sp>
            <p:nvSpPr>
              <p:cNvPr id="13" name="Прямоугольник 12"/>
              <p:cNvSpPr/>
              <p:nvPr/>
            </p:nvSpPr>
            <p:spPr>
              <a:xfrm>
                <a:off x="-3925" y="6327846"/>
                <a:ext cx="7427559" cy="518102"/>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9" name="Группа 8"/>
              <p:cNvGrpSpPr/>
              <p:nvPr/>
            </p:nvGrpSpPr>
            <p:grpSpPr>
              <a:xfrm>
                <a:off x="-3925" y="-5004"/>
                <a:ext cx="9192637" cy="1191246"/>
                <a:chOff x="-44207" y="-5004"/>
                <a:chExt cx="9192637" cy="1191246"/>
              </a:xfrm>
            </p:grpSpPr>
            <p:pic>
              <p:nvPicPr>
                <p:cNvPr id="10"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207" y="-500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Прямая соединительная линия 10"/>
                <p:cNvCxnSpPr/>
                <p:nvPr/>
              </p:nvCxnSpPr>
              <p:spPr>
                <a:xfrm>
                  <a:off x="-44207" y="1146261"/>
                  <a:ext cx="9192637" cy="39981"/>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2" name="Рисунок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7"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Заголовок 1"/>
          <p:cNvSpPr>
            <a:spLocks noGrp="1"/>
          </p:cNvSpPr>
          <p:nvPr>
            <p:ph type="title"/>
          </p:nvPr>
        </p:nvSpPr>
        <p:spPr>
          <a:xfrm>
            <a:off x="3864328" y="324400"/>
            <a:ext cx="3356429" cy="630253"/>
          </a:xfrm>
        </p:spPr>
        <p:txBody>
          <a:bodyPr>
            <a:normAutofit fontScale="90000"/>
          </a:bodyPr>
          <a:lstStyle/>
          <a:p>
            <a:r>
              <a:rPr lang="ru-RU" dirty="0" err="1"/>
              <a:t>Токенизация</a:t>
            </a:r>
            <a:endParaRPr lang="en-US" dirty="0"/>
          </a:p>
        </p:txBody>
      </p:sp>
      <p:sp>
        <p:nvSpPr>
          <p:cNvPr id="3" name="Объект 2"/>
          <p:cNvSpPr>
            <a:spLocks noGrp="1"/>
          </p:cNvSpPr>
          <p:nvPr>
            <p:ph sz="half" idx="1"/>
          </p:nvPr>
        </p:nvSpPr>
        <p:spPr/>
        <p:txBody>
          <a:bodyPr>
            <a:normAutofit/>
          </a:bodyPr>
          <a:lstStyle/>
          <a:p>
            <a:r>
              <a:rPr lang="en-US" dirty="0">
                <a:latin typeface="Times New Roman" panose="02020603050405020304" pitchFamily="18" charset="0"/>
                <a:cs typeface="Times New Roman" panose="02020603050405020304" pitchFamily="18" charset="0"/>
              </a:rPr>
              <a:t>O.U.</a:t>
            </a:r>
          </a:p>
          <a:p>
            <a:r>
              <a:rPr lang="en-US" dirty="0">
                <a:latin typeface="Times New Roman" panose="02020603050405020304" pitchFamily="18" charset="0"/>
                <a:cs typeface="Times New Roman" panose="02020603050405020304" pitchFamily="18" charset="0"/>
              </a:rPr>
              <a:t>M.D.</a:t>
            </a:r>
          </a:p>
          <a:p>
            <a:r>
              <a:rPr lang="en-US" dirty="0">
                <a:latin typeface="Times New Roman" panose="02020603050405020304" pitchFamily="18" charset="0"/>
                <a:cs typeface="Times New Roman" panose="02020603050405020304" pitchFamily="18" charset="0"/>
              </a:rPr>
              <a:t>N.B.</a:t>
            </a:r>
          </a:p>
          <a:p>
            <a:r>
              <a:rPr lang="en-US" dirty="0">
                <a:latin typeface="Times New Roman" panose="02020603050405020304" pitchFamily="18" charset="0"/>
                <a:cs typeface="Times New Roman" panose="02020603050405020304" pitchFamily="18" charset="0"/>
              </a:rPr>
              <a:t>P.O.</a:t>
            </a:r>
          </a:p>
          <a:p>
            <a:r>
              <a:rPr lang="en-US" dirty="0">
                <a:latin typeface="Times New Roman" panose="02020603050405020304" pitchFamily="18" charset="0"/>
                <a:cs typeface="Times New Roman" panose="02020603050405020304" pitchFamily="18" charset="0"/>
              </a:rPr>
              <a:t>U.K.</a:t>
            </a:r>
          </a:p>
          <a:p>
            <a:r>
              <a:rPr lang="en-US" dirty="0">
                <a:latin typeface="Times New Roman" panose="02020603050405020304" pitchFamily="18" charset="0"/>
                <a:cs typeface="Times New Roman" panose="02020603050405020304" pitchFamily="18" charset="0"/>
              </a:rPr>
              <a:t>U.S.</a:t>
            </a:r>
          </a:p>
          <a:p>
            <a:r>
              <a:rPr lang="en-US" dirty="0">
                <a:latin typeface="Times New Roman" panose="02020603050405020304" pitchFamily="18" charset="0"/>
                <a:cs typeface="Times New Roman" panose="02020603050405020304" pitchFamily="18" charset="0"/>
              </a:rPr>
              <a:t>U.S.A.</a:t>
            </a:r>
          </a:p>
          <a:p>
            <a:r>
              <a:rPr lang="en-US" dirty="0">
                <a:latin typeface="Times New Roman" panose="02020603050405020304" pitchFamily="18" charset="0"/>
                <a:cs typeface="Times New Roman" panose="02020603050405020304" pitchFamily="18" charset="0"/>
              </a:rPr>
              <a:t>P.S.</a:t>
            </a:r>
          </a:p>
        </p:txBody>
      </p:sp>
      <p:sp>
        <p:nvSpPr>
          <p:cNvPr id="4" name="Объект 3"/>
          <p:cNvSpPr>
            <a:spLocks noGrp="1"/>
          </p:cNvSpPr>
          <p:nvPr>
            <p:ph sz="half" idx="2"/>
          </p:nvPr>
        </p:nvSpPr>
        <p:spPr/>
        <p:txBody>
          <a:bodyPr/>
          <a:lstStyle/>
          <a:p>
            <a:r>
              <a:rPr lang="en-US" dirty="0" err="1">
                <a:latin typeface="Times New Roman" panose="02020603050405020304" pitchFamily="18" charset="0"/>
                <a:cs typeface="Times New Roman" panose="02020603050405020304" pitchFamily="18" charset="0"/>
              </a:rPr>
              <a:t>mr.</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mrs.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.com</a:t>
            </a:r>
          </a:p>
          <a:p>
            <a:r>
              <a:rPr lang="en-US" dirty="0">
                <a:latin typeface="Times New Roman" panose="02020603050405020304" pitchFamily="18" charset="0"/>
                <a:cs typeface="Times New Roman" panose="02020603050405020304" pitchFamily="18" charset="0"/>
              </a:rPr>
              <a:t>dr.</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sh</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.java</a:t>
            </a:r>
          </a:p>
          <a:p>
            <a:r>
              <a:rPr lang="en-US" dirty="0" err="1">
                <a:latin typeface="Times New Roman" panose="02020603050405020304" pitchFamily="18" charset="0"/>
                <a:cs typeface="Times New Roman" panose="02020603050405020304" pitchFamily="18" charset="0"/>
              </a:rPr>
              <a:t>st.</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.net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6812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Группа 3"/>
          <p:cNvGrpSpPr/>
          <p:nvPr/>
        </p:nvGrpSpPr>
        <p:grpSpPr>
          <a:xfrm>
            <a:off x="0" y="-19518"/>
            <a:ext cx="12192000" cy="6850952"/>
            <a:chOff x="0" y="-19518"/>
            <a:chExt cx="12192000" cy="6850952"/>
          </a:xfrm>
        </p:grpSpPr>
        <p:grpSp>
          <p:nvGrpSpPr>
            <p:cNvPr id="5" name="Группа 4"/>
            <p:cNvGrpSpPr/>
            <p:nvPr/>
          </p:nvGrpSpPr>
          <p:grpSpPr>
            <a:xfrm>
              <a:off x="0" y="-19518"/>
              <a:ext cx="12192000" cy="6850952"/>
              <a:chOff x="-3925" y="-5004"/>
              <a:chExt cx="9192637" cy="6850952"/>
            </a:xfrm>
          </p:grpSpPr>
          <p:sp>
            <p:nvSpPr>
              <p:cNvPr id="12" name="Прямоугольник 11"/>
              <p:cNvSpPr/>
              <p:nvPr/>
            </p:nvSpPr>
            <p:spPr>
              <a:xfrm>
                <a:off x="-3925" y="6327846"/>
                <a:ext cx="7427559" cy="518102"/>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8" name="Группа 7"/>
              <p:cNvGrpSpPr/>
              <p:nvPr/>
            </p:nvGrpSpPr>
            <p:grpSpPr>
              <a:xfrm>
                <a:off x="-3925" y="-5004"/>
                <a:ext cx="9192637" cy="1191246"/>
                <a:chOff x="-44207" y="-5004"/>
                <a:chExt cx="9192637" cy="1191246"/>
              </a:xfrm>
            </p:grpSpPr>
            <p:pic>
              <p:nvPicPr>
                <p:cNvPr id="9"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207" y="-500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Прямая соединительная линия 9"/>
                <p:cNvCxnSpPr/>
                <p:nvPr/>
              </p:nvCxnSpPr>
              <p:spPr>
                <a:xfrm>
                  <a:off x="-44207" y="1146261"/>
                  <a:ext cx="9192637" cy="39981"/>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1" name="Рисунок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6"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Заголовок 1"/>
          <p:cNvSpPr>
            <a:spLocks noGrp="1"/>
          </p:cNvSpPr>
          <p:nvPr>
            <p:ph type="title"/>
          </p:nvPr>
        </p:nvSpPr>
        <p:spPr>
          <a:xfrm>
            <a:off x="3607636" y="294277"/>
            <a:ext cx="4923971" cy="578304"/>
          </a:xfrm>
        </p:spPr>
        <p:txBody>
          <a:bodyPr>
            <a:normAutofit fontScale="90000"/>
          </a:bodyPr>
          <a:lstStyle/>
          <a:p>
            <a:r>
              <a:rPr lang="ru-RU" dirty="0" err="1"/>
              <a:t>Токенизация</a:t>
            </a:r>
            <a:endParaRPr lang="en-US" dirty="0"/>
          </a:p>
        </p:txBody>
      </p:sp>
      <p:sp>
        <p:nvSpPr>
          <p:cNvPr id="3" name="Объект 2"/>
          <p:cNvSpPr>
            <a:spLocks noGrp="1"/>
          </p:cNvSpPr>
          <p:nvPr>
            <p:ph idx="1"/>
          </p:nvPr>
        </p:nvSpPr>
        <p:spPr>
          <a:xfrm>
            <a:off x="838200" y="1825624"/>
            <a:ext cx="10515600" cy="4644749"/>
          </a:xfrm>
        </p:spPr>
        <p:txBody>
          <a:bodyPr>
            <a:normAutofit/>
          </a:bodyPr>
          <a:lstStyle/>
          <a:p>
            <a:pPr marL="0" indent="0">
              <a:buNone/>
            </a:pPr>
            <a:r>
              <a:rPr lang="ru-RU" b="1" dirty="0">
                <a:latin typeface="Times New Roman" panose="02020603050405020304" pitchFamily="18" charset="0"/>
                <a:cs typeface="Times New Roman" panose="02020603050405020304" pitchFamily="18" charset="0"/>
              </a:rPr>
              <a:t>Обработка дефисов</a:t>
            </a:r>
          </a:p>
          <a:p>
            <a:r>
              <a:rPr lang="en-US" sz="2400" dirty="0">
                <a:latin typeface="Times New Roman" panose="02020603050405020304" pitchFamily="18" charset="0"/>
                <a:cs typeface="Times New Roman" panose="02020603050405020304" pitchFamily="18" charset="0"/>
              </a:rPr>
              <a:t>self-assessment, </a:t>
            </a:r>
            <a:endParaRPr lang="ru-RU"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F-15, </a:t>
            </a:r>
            <a:endParaRPr lang="ru-RU"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forty-two</a:t>
            </a:r>
            <a:endParaRPr lang="ru-RU"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Los Angeles-based.</a:t>
            </a:r>
          </a:p>
          <a:p>
            <a:r>
              <a:rPr lang="ru-RU" sz="2400" dirty="0">
                <a:latin typeface="Times New Roman" panose="02020603050405020304" pitchFamily="18" charset="0"/>
                <a:cs typeface="Times New Roman" panose="02020603050405020304" pitchFamily="18" charset="0"/>
              </a:rPr>
              <a:t>!!! Зависит от задачи</a:t>
            </a:r>
          </a:p>
          <a:p>
            <a:r>
              <a:rPr lang="ru-RU" sz="2400" dirty="0" err="1">
                <a:latin typeface="Times New Roman" panose="02020603050405020304" pitchFamily="18" charset="0"/>
                <a:cs typeface="Times New Roman" panose="02020603050405020304" pitchFamily="18" charset="0"/>
              </a:rPr>
              <a:t>Частеречные</a:t>
            </a:r>
            <a:r>
              <a:rPr lang="ru-RU" sz="2400" dirty="0">
                <a:latin typeface="Times New Roman" panose="02020603050405020304" pitchFamily="18" charset="0"/>
                <a:cs typeface="Times New Roman" panose="02020603050405020304" pitchFamily="18" charset="0"/>
              </a:rPr>
              <a:t> разметчики (</a:t>
            </a:r>
            <a:r>
              <a:rPr lang="en-US" sz="2400" dirty="0">
                <a:latin typeface="Times New Roman" panose="02020603050405020304" pitchFamily="18" charset="0"/>
                <a:cs typeface="Times New Roman" panose="02020603050405020304" pitchFamily="18" charset="0"/>
              </a:rPr>
              <a:t>part-of-speech taggers</a:t>
            </a:r>
            <a:r>
              <a:rPr lang="ru-RU"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NER </a:t>
            </a:r>
            <a:r>
              <a:rPr lang="ru-RU" sz="2400" dirty="0">
                <a:latin typeface="Times New Roman" panose="02020603050405020304" pitchFamily="18" charset="0"/>
                <a:cs typeface="Times New Roman" panose="02020603050405020304" pitchFamily="18" charset="0"/>
              </a:rPr>
              <a:t>– скорее разные слова: </a:t>
            </a:r>
            <a:r>
              <a:rPr lang="en-US" sz="2400" i="1" dirty="0">
                <a:latin typeface="Times New Roman" panose="02020603050405020304" pitchFamily="18" charset="0"/>
                <a:cs typeface="Times New Roman" panose="02020603050405020304" pitchFamily="18" charset="0"/>
              </a:rPr>
              <a:t>`Moscow-based'</a:t>
            </a:r>
            <a:r>
              <a:rPr lang="en-US" sz="2400" dirty="0">
                <a:latin typeface="Times New Roman" panose="02020603050405020304" pitchFamily="18" charset="0"/>
                <a:cs typeface="Times New Roman" panose="02020603050405020304" pitchFamily="18" charset="0"/>
              </a:rPr>
              <a:t> </a:t>
            </a:r>
            <a:endParaRPr lang="ru-RU" sz="2400" dirty="0">
              <a:latin typeface="Times New Roman" panose="02020603050405020304" pitchFamily="18" charset="0"/>
              <a:cs typeface="Times New Roman" panose="02020603050405020304" pitchFamily="18" charset="0"/>
            </a:endParaRPr>
          </a:p>
          <a:p>
            <a:endParaRPr lang="ru-RU" sz="2400"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4882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Группа 4"/>
          <p:cNvGrpSpPr/>
          <p:nvPr/>
        </p:nvGrpSpPr>
        <p:grpSpPr>
          <a:xfrm>
            <a:off x="0" y="-19518"/>
            <a:ext cx="12192000" cy="6850952"/>
            <a:chOff x="0" y="-19518"/>
            <a:chExt cx="12192000" cy="6850952"/>
          </a:xfrm>
        </p:grpSpPr>
        <p:grpSp>
          <p:nvGrpSpPr>
            <p:cNvPr id="6" name="Группа 5"/>
            <p:cNvGrpSpPr/>
            <p:nvPr/>
          </p:nvGrpSpPr>
          <p:grpSpPr>
            <a:xfrm>
              <a:off x="0" y="-19518"/>
              <a:ext cx="12192000" cy="6850952"/>
              <a:chOff x="-3925" y="-5004"/>
              <a:chExt cx="9192637" cy="6850952"/>
            </a:xfrm>
          </p:grpSpPr>
          <p:sp>
            <p:nvSpPr>
              <p:cNvPr id="13" name="Прямоугольник 12"/>
              <p:cNvSpPr/>
              <p:nvPr/>
            </p:nvSpPr>
            <p:spPr>
              <a:xfrm>
                <a:off x="-3925" y="6327846"/>
                <a:ext cx="7427559" cy="518102"/>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9" name="Группа 8"/>
              <p:cNvGrpSpPr/>
              <p:nvPr/>
            </p:nvGrpSpPr>
            <p:grpSpPr>
              <a:xfrm>
                <a:off x="-3925" y="-5004"/>
                <a:ext cx="9192637" cy="1191246"/>
                <a:chOff x="-44207" y="-5004"/>
                <a:chExt cx="9192637" cy="1191246"/>
              </a:xfrm>
            </p:grpSpPr>
            <p:pic>
              <p:nvPicPr>
                <p:cNvPr id="10"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207" y="-500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Прямая соединительная линия 10"/>
                <p:cNvCxnSpPr/>
                <p:nvPr/>
              </p:nvCxnSpPr>
              <p:spPr>
                <a:xfrm>
                  <a:off x="-44207" y="1146261"/>
                  <a:ext cx="9192637" cy="39981"/>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2" name="Рисунок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7"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Заголовок 1"/>
          <p:cNvSpPr>
            <a:spLocks noGrp="1"/>
          </p:cNvSpPr>
          <p:nvPr>
            <p:ph type="title"/>
          </p:nvPr>
        </p:nvSpPr>
        <p:spPr>
          <a:xfrm>
            <a:off x="3791111" y="210003"/>
            <a:ext cx="4024086" cy="761504"/>
          </a:xfrm>
        </p:spPr>
        <p:txBody>
          <a:bodyPr/>
          <a:lstStyle/>
          <a:p>
            <a:r>
              <a:rPr lang="ru-RU" dirty="0" err="1"/>
              <a:t>Токенизация</a:t>
            </a:r>
            <a:endParaRPr lang="en-US" dirty="0"/>
          </a:p>
        </p:txBody>
      </p:sp>
      <p:sp>
        <p:nvSpPr>
          <p:cNvPr id="3" name="Объект 2"/>
          <p:cNvSpPr>
            <a:spLocks noGrp="1"/>
          </p:cNvSpPr>
          <p:nvPr>
            <p:ph idx="1"/>
          </p:nvPr>
        </p:nvSpPr>
        <p:spPr>
          <a:xfrm>
            <a:off x="637478" y="1468361"/>
            <a:ext cx="10515600" cy="4644749"/>
          </a:xfrm>
        </p:spPr>
        <p:txBody>
          <a:bodyPr>
            <a:normAutofit lnSpcReduction="10000"/>
          </a:bodyPr>
          <a:lstStyle/>
          <a:p>
            <a:r>
              <a:rPr lang="ru-RU" dirty="0">
                <a:latin typeface="Times New Roman" panose="02020603050405020304" pitchFamily="18" charset="0"/>
                <a:cs typeface="Times New Roman" panose="02020603050405020304" pitchFamily="18" charset="0"/>
              </a:rPr>
              <a:t>Типы дефисов</a:t>
            </a:r>
          </a:p>
          <a:p>
            <a:pPr lvl="1"/>
            <a:r>
              <a:rPr lang="ru-RU" dirty="0">
                <a:latin typeface="Times New Roman" panose="02020603050405020304" pitchFamily="18" charset="0"/>
                <a:cs typeface="Times New Roman" panose="02020603050405020304" pitchFamily="18" charset="0"/>
              </a:rPr>
              <a:t>переносы слов</a:t>
            </a:r>
          </a:p>
          <a:p>
            <a:pPr lvl="1"/>
            <a:r>
              <a:rPr lang="ru-RU" dirty="0">
                <a:latin typeface="Times New Roman" panose="02020603050405020304" pitchFamily="18" charset="0"/>
                <a:cs typeface="Times New Roman" panose="02020603050405020304" pitchFamily="18" charset="0"/>
              </a:rPr>
              <a:t>лексические </a:t>
            </a:r>
          </a:p>
          <a:p>
            <a:pPr lvl="2"/>
            <a:r>
              <a:rPr lang="ru-RU" sz="2400" dirty="0">
                <a:latin typeface="Times New Roman" panose="02020603050405020304" pitchFamily="18" charset="0"/>
                <a:cs typeface="Times New Roman" panose="02020603050405020304" pitchFamily="18" charset="0"/>
              </a:rPr>
              <a:t>Элементы словаря </a:t>
            </a:r>
            <a:r>
              <a:rPr lang="ru-RU" sz="2400" i="1" dirty="0" err="1">
                <a:latin typeface="Times New Roman" panose="02020603050405020304" pitchFamily="18" charset="0"/>
                <a:cs typeface="Times New Roman" panose="02020603050405020304" pitchFamily="18" charset="0"/>
              </a:rPr>
              <a:t>Тянь-шань</a:t>
            </a:r>
            <a:endParaRPr lang="ru-RU" sz="2400" i="1" dirty="0">
              <a:latin typeface="Times New Roman" panose="02020603050405020304" pitchFamily="18" charset="0"/>
              <a:cs typeface="Times New Roman" panose="02020603050405020304" pitchFamily="18" charset="0"/>
            </a:endParaRPr>
          </a:p>
          <a:p>
            <a:pPr lvl="2"/>
            <a:r>
              <a:rPr lang="ru-RU" sz="2400" dirty="0">
                <a:latin typeface="Times New Roman" panose="02020603050405020304" pitchFamily="18" charset="0"/>
                <a:cs typeface="Times New Roman" panose="02020603050405020304" pitchFamily="18" charset="0"/>
              </a:rPr>
              <a:t>Стандартное написание некоторых префиксов </a:t>
            </a:r>
            <a:r>
              <a:rPr lang="en-US" sz="2400" dirty="0">
                <a:latin typeface="Times New Roman" panose="02020603050405020304" pitchFamily="18" charset="0"/>
                <a:cs typeface="Times New Roman" panose="02020603050405020304" pitchFamily="18" charset="0"/>
              </a:rPr>
              <a:t>co-, pre-, meta-, multi-, etc.</a:t>
            </a:r>
            <a:endParaRPr lang="ru-RU" sz="2400" dirty="0">
              <a:latin typeface="Times New Roman" panose="02020603050405020304" pitchFamily="18" charset="0"/>
              <a:cs typeface="Times New Roman" panose="02020603050405020304" pitchFamily="18" charset="0"/>
            </a:endParaRPr>
          </a:p>
          <a:p>
            <a:pPr lvl="2"/>
            <a:r>
              <a:rPr lang="ru-RU" sz="2400" dirty="0">
                <a:latin typeface="Times New Roman" panose="02020603050405020304" pitchFamily="18" charset="0"/>
                <a:cs typeface="Times New Roman" panose="02020603050405020304" pitchFamily="18" charset="0"/>
              </a:rPr>
              <a:t>Модели: </a:t>
            </a:r>
            <a:r>
              <a:rPr lang="en-US" sz="2400" i="1" dirty="0">
                <a:latin typeface="Times New Roman" panose="02020603050405020304" pitchFamily="18" charset="0"/>
                <a:cs typeface="Times New Roman" panose="02020603050405020304" pitchFamily="18" charset="0"/>
              </a:rPr>
              <a:t>forty-seven</a:t>
            </a:r>
            <a:endParaRPr lang="ru-RU" sz="2400" i="1" dirty="0">
              <a:latin typeface="Times New Roman" panose="02020603050405020304" pitchFamily="18" charset="0"/>
              <a:cs typeface="Times New Roman" panose="02020603050405020304" pitchFamily="18" charset="0"/>
            </a:endParaRPr>
          </a:p>
          <a:p>
            <a:pPr lvl="2"/>
            <a:r>
              <a:rPr lang="ru-RU" sz="2400" dirty="0">
                <a:latin typeface="Times New Roman" panose="02020603050405020304" pitchFamily="18" charset="0"/>
                <a:cs typeface="Times New Roman" panose="02020603050405020304" pitchFamily="18" charset="0"/>
              </a:rPr>
              <a:t>Окказионализмы: </a:t>
            </a:r>
            <a:r>
              <a:rPr lang="en-US" sz="2400" i="1" dirty="0">
                <a:latin typeface="Times New Roman" panose="02020603050405020304" pitchFamily="18" charset="0"/>
                <a:cs typeface="Times New Roman" panose="02020603050405020304" pitchFamily="18" charset="0"/>
              </a:rPr>
              <a:t>end-of-line</a:t>
            </a:r>
            <a:endParaRPr lang="ru-RU" sz="2400" i="1"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Синтаксические</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lvl="2"/>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ed</a:t>
            </a:r>
            <a:r>
              <a:rPr lang="en-US" sz="2400" dirty="0">
                <a:latin typeface="Times New Roman" panose="02020603050405020304" pitchFamily="18" charset="0"/>
                <a:cs typeface="Times New Roman" panose="02020603050405020304" pitchFamily="18" charset="0"/>
              </a:rPr>
              <a:t>'-</a:t>
            </a:r>
            <a:r>
              <a:rPr lang="ru-RU" sz="2400" dirty="0">
                <a:latin typeface="Times New Roman" panose="02020603050405020304" pitchFamily="18" charset="0"/>
                <a:cs typeface="Times New Roman" panose="02020603050405020304" pitchFamily="18" charset="0"/>
              </a:rPr>
              <a:t>отглагольные прилагательные </a:t>
            </a:r>
            <a:r>
              <a:rPr lang="en-US" sz="2400" i="1" dirty="0">
                <a:latin typeface="Times New Roman" panose="02020603050405020304" pitchFamily="18" charset="0"/>
                <a:cs typeface="Times New Roman" panose="02020603050405020304" pitchFamily="18" charset="0"/>
              </a:rPr>
              <a:t>case-based, computer-linked, hand-delivered</a:t>
            </a:r>
            <a:endParaRPr lang="ru-RU" sz="2400" i="1" dirty="0">
              <a:latin typeface="Times New Roman" panose="02020603050405020304" pitchFamily="18" charset="0"/>
              <a:cs typeface="Times New Roman" panose="02020603050405020304" pitchFamily="18" charset="0"/>
            </a:endParaRPr>
          </a:p>
          <a:p>
            <a:pPr lvl="2"/>
            <a:r>
              <a:rPr lang="en-US" sz="2400" i="1" dirty="0">
                <a:latin typeface="Times New Roman" panose="02020603050405020304" pitchFamily="18" charset="0"/>
                <a:cs typeface="Times New Roman" panose="02020603050405020304" pitchFamily="18" charset="0"/>
              </a:rPr>
              <a:t>three-to-five-year</a:t>
            </a:r>
            <a:endParaRPr lang="ru-RU" sz="2400" i="1" dirty="0">
              <a:latin typeface="Times New Roman" panose="02020603050405020304" pitchFamily="18" charset="0"/>
              <a:cs typeface="Times New Roman" panose="02020603050405020304" pitchFamily="18" charset="0"/>
            </a:endParaRPr>
          </a:p>
          <a:p>
            <a:endParaRPr lang="ru-RU" sz="3200" i="1" dirty="0">
              <a:latin typeface="Times New Roman" panose="02020603050405020304" pitchFamily="18" charset="0"/>
              <a:cs typeface="Times New Roman" panose="02020603050405020304" pitchFamily="18" charset="0"/>
            </a:endParaRPr>
          </a:p>
        </p:txBody>
      </p:sp>
      <p:sp>
        <p:nvSpPr>
          <p:cNvPr id="4" name="Rectangle 3"/>
          <p:cNvSpPr txBox="1">
            <a:spLocks noChangeArrowheads="1"/>
          </p:cNvSpPr>
          <p:nvPr/>
        </p:nvSpPr>
        <p:spPr bwMode="auto">
          <a:xfrm>
            <a:off x="620502" y="5751556"/>
            <a:ext cx="971349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2400" i="1" dirty="0">
                <a:latin typeface="Times New Roman" panose="02020603050405020304" pitchFamily="18" charset="0"/>
                <a:cs typeface="Times New Roman" panose="02020603050405020304" pitchFamily="18" charset="0"/>
              </a:rPr>
              <a:t>the New York-based co-operative was fine- tuning forty-two K-9-like models.</a:t>
            </a:r>
            <a:r>
              <a:rPr lang="en-US" alt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2211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Группа 6"/>
          <p:cNvGrpSpPr/>
          <p:nvPr/>
        </p:nvGrpSpPr>
        <p:grpSpPr>
          <a:xfrm>
            <a:off x="0" y="-19518"/>
            <a:ext cx="12192000" cy="6850952"/>
            <a:chOff x="0" y="-19518"/>
            <a:chExt cx="12192000" cy="6850952"/>
          </a:xfrm>
        </p:grpSpPr>
        <p:grpSp>
          <p:nvGrpSpPr>
            <p:cNvPr id="8" name="Группа 7"/>
            <p:cNvGrpSpPr/>
            <p:nvPr/>
          </p:nvGrpSpPr>
          <p:grpSpPr>
            <a:xfrm>
              <a:off x="0" y="-19518"/>
              <a:ext cx="12192000" cy="6850952"/>
              <a:chOff x="-3925" y="-5004"/>
              <a:chExt cx="9192637" cy="6850952"/>
            </a:xfrm>
          </p:grpSpPr>
          <p:sp>
            <p:nvSpPr>
              <p:cNvPr id="15" name="Прямоугольник 14"/>
              <p:cNvSpPr/>
              <p:nvPr/>
            </p:nvSpPr>
            <p:spPr>
              <a:xfrm>
                <a:off x="-3925" y="6327846"/>
                <a:ext cx="7427559" cy="518102"/>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11" name="Группа 10"/>
              <p:cNvGrpSpPr/>
              <p:nvPr/>
            </p:nvGrpSpPr>
            <p:grpSpPr>
              <a:xfrm>
                <a:off x="-3925" y="-5004"/>
                <a:ext cx="9192637" cy="1191246"/>
                <a:chOff x="-44207" y="-5004"/>
                <a:chExt cx="9192637" cy="1191246"/>
              </a:xfrm>
            </p:grpSpPr>
            <p:pic>
              <p:nvPicPr>
                <p:cNvPr id="12"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207" y="-500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Прямая соединительная линия 12"/>
                <p:cNvCxnSpPr/>
                <p:nvPr/>
              </p:nvCxnSpPr>
              <p:spPr>
                <a:xfrm>
                  <a:off x="-44207" y="1146261"/>
                  <a:ext cx="9192637" cy="39981"/>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4" name="Рисунок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9"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Заголовок 1"/>
          <p:cNvSpPr>
            <a:spLocks noGrp="1"/>
          </p:cNvSpPr>
          <p:nvPr>
            <p:ph type="title"/>
          </p:nvPr>
        </p:nvSpPr>
        <p:spPr>
          <a:xfrm>
            <a:off x="4350658" y="327500"/>
            <a:ext cx="3849914" cy="705503"/>
          </a:xfrm>
        </p:spPr>
        <p:txBody>
          <a:bodyPr/>
          <a:lstStyle/>
          <a:p>
            <a:r>
              <a:rPr lang="ru-RU" dirty="0" err="1"/>
              <a:t>Токенизация</a:t>
            </a:r>
            <a:endParaRPr lang="en-US" dirty="0"/>
          </a:p>
        </p:txBody>
      </p:sp>
      <p:sp>
        <p:nvSpPr>
          <p:cNvPr id="6" name="Rectangle 3"/>
          <p:cNvSpPr>
            <a:spLocks noGrp="1" noChangeArrowheads="1"/>
          </p:cNvSpPr>
          <p:nvPr>
            <p:ph idx="1"/>
          </p:nvPr>
        </p:nvSpPr>
        <p:spPr bwMode="auto">
          <a:xfrm>
            <a:off x="838200" y="1825625"/>
            <a:ext cx="10515600" cy="464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Helvetica Neue"/>
              </a:rPr>
              <a:t>This hypothetical sentence </a:t>
            </a:r>
            <a:r>
              <a:rPr kumimoji="0" lang="en-US" altLang="en-US" sz="900" b="0" i="0" u="none" strike="noStrike" cap="none" normalizeH="0" baseline="0" dirty="0" err="1">
                <a:ln>
                  <a:noFill/>
                </a:ln>
                <a:solidFill>
                  <a:srgbClr val="222222"/>
                </a:solidFill>
                <a:effectLst/>
                <a:latin typeface="Helvetica Neue"/>
              </a:rPr>
              <a:t>poes</a:t>
            </a:r>
            <a:r>
              <a:rPr kumimoji="0" lang="en-US" altLang="en-US" sz="900" b="0" i="0" u="none" strike="noStrike" cap="none" normalizeH="0" baseline="0" dirty="0">
                <a:ln>
                  <a:noFill/>
                </a:ln>
                <a:solidFill>
                  <a:srgbClr val="222222"/>
                </a:solidFill>
                <a:effectLst/>
                <a:latin typeface="Helvetica Neue"/>
              </a:rPr>
              <a:t> many challenges: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u="none" strike="noStrike" cap="none" normalizeH="0" baseline="0" dirty="0">
                <a:ln>
                  <a:noFill/>
                </a:ln>
                <a:solidFill>
                  <a:schemeClr val="tx1"/>
                </a:solidFill>
                <a:effectLst/>
                <a:latin typeface="Arial" panose="020B0604020202020204" pitchFamily="34" charset="0"/>
              </a:rPr>
              <a:t>the New York-based co-operative was fine- tuning forty-two K-9-like models.</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graphicFrame>
        <p:nvGraphicFramePr>
          <p:cNvPr id="3" name="Таблица 2"/>
          <p:cNvGraphicFramePr>
            <a:graphicFrameLocks noGrp="1"/>
          </p:cNvGraphicFramePr>
          <p:nvPr>
            <p:extLst>
              <p:ext uri="{D42A27DB-BD31-4B8C-83A1-F6EECF244321}">
                <p14:modId xmlns:p14="http://schemas.microsoft.com/office/powerpoint/2010/main" val="1333247181"/>
              </p:ext>
            </p:extLst>
          </p:nvPr>
        </p:nvGraphicFramePr>
        <p:xfrm>
          <a:off x="545354" y="1762315"/>
          <a:ext cx="10515600" cy="3497580"/>
        </p:xfrm>
        <a:graphic>
          <a:graphicData uri="http://schemas.openxmlformats.org/drawingml/2006/table">
            <a:tbl>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0">
                <a:tc>
                  <a:txBody>
                    <a:bodyPr/>
                    <a:lstStyle/>
                    <a:p>
                      <a:pPr algn="l" fontAlgn="t"/>
                      <a:r>
                        <a:rPr lang="en-US" sz="2400" b="0" dirty="0">
                          <a:effectLst/>
                        </a:rPr>
                        <a:t>Token</a:t>
                      </a:r>
                    </a:p>
                  </a:txBody>
                  <a:tcPr marL="142875" marR="19050"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2400" b="0">
                          <a:effectLst/>
                        </a:rPr>
                        <a:t>Type</a:t>
                      </a:r>
                    </a:p>
                  </a:txBody>
                  <a:tcPr marL="19050" marR="95250"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0"/>
                  </a:ext>
                </a:extLst>
              </a:tr>
              <a:tr h="0">
                <a:tc>
                  <a:txBody>
                    <a:bodyPr/>
                    <a:lstStyle/>
                    <a:p>
                      <a:pPr algn="l" fontAlgn="t"/>
                      <a:r>
                        <a:rPr lang="en-US" sz="2400" b="0">
                          <a:effectLst/>
                        </a:rPr>
                        <a:t>New York-based</a:t>
                      </a:r>
                    </a:p>
                  </a:txBody>
                  <a:tcPr marL="142875" marR="19050"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2400" b="1" dirty="0">
                          <a:effectLst/>
                        </a:rPr>
                        <a:t>Sentential</a:t>
                      </a:r>
                      <a:endParaRPr lang="en-US" sz="2400" b="0" dirty="0">
                        <a:effectLst/>
                      </a:endParaRPr>
                    </a:p>
                  </a:txBody>
                  <a:tcPr marL="19050" marR="95250"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0">
                <a:tc>
                  <a:txBody>
                    <a:bodyPr/>
                    <a:lstStyle/>
                    <a:p>
                      <a:pPr algn="l" fontAlgn="t"/>
                      <a:r>
                        <a:rPr lang="en-US" sz="2400" b="0">
                          <a:effectLst/>
                        </a:rPr>
                        <a:t>co-operative</a:t>
                      </a:r>
                    </a:p>
                  </a:txBody>
                  <a:tcPr marL="142875" marR="19050"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2400" b="1" dirty="0">
                          <a:effectLst/>
                        </a:rPr>
                        <a:t>Lexical</a:t>
                      </a:r>
                      <a:endParaRPr lang="en-US" sz="2400" b="0" dirty="0">
                        <a:effectLst/>
                      </a:endParaRPr>
                    </a:p>
                  </a:txBody>
                  <a:tcPr marL="19050" marR="95250"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0">
                <a:tc>
                  <a:txBody>
                    <a:bodyPr/>
                    <a:lstStyle/>
                    <a:p>
                      <a:pPr algn="l" fontAlgn="t"/>
                      <a:r>
                        <a:rPr lang="en-US" sz="2400" b="0">
                          <a:effectLst/>
                        </a:rPr>
                        <a:t>fine-tuning</a:t>
                      </a:r>
                    </a:p>
                  </a:txBody>
                  <a:tcPr marL="142875" marR="19050"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2400" b="1" dirty="0">
                          <a:effectLst/>
                        </a:rPr>
                        <a:t>End-of-Line</a:t>
                      </a:r>
                      <a:r>
                        <a:rPr lang="en-US" sz="2400" b="0" dirty="0">
                          <a:effectLst/>
                        </a:rPr>
                        <a:t>, but could also be considered a </a:t>
                      </a:r>
                      <a:r>
                        <a:rPr lang="en-US" sz="2400" b="1" dirty="0">
                          <a:effectLst/>
                        </a:rPr>
                        <a:t>Lexical</a:t>
                      </a:r>
                      <a:r>
                        <a:rPr lang="en-US" sz="2400" b="0" dirty="0">
                          <a:effectLst/>
                        </a:rPr>
                        <a:t> hyphen based on the author's stylistic preferences.</a:t>
                      </a:r>
                    </a:p>
                  </a:txBody>
                  <a:tcPr marL="19050" marR="95250"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3"/>
                  </a:ext>
                </a:extLst>
              </a:tr>
              <a:tr h="0">
                <a:tc>
                  <a:txBody>
                    <a:bodyPr/>
                    <a:lstStyle/>
                    <a:p>
                      <a:pPr algn="l" fontAlgn="t"/>
                      <a:r>
                        <a:rPr lang="en-US" sz="2400" b="0">
                          <a:effectLst/>
                        </a:rPr>
                        <a:t>Forty-two</a:t>
                      </a:r>
                    </a:p>
                  </a:txBody>
                  <a:tcPr marL="142875" marR="19050"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2400" b="1" dirty="0">
                          <a:effectLst/>
                        </a:rPr>
                        <a:t>Lexical</a:t>
                      </a:r>
                      <a:endParaRPr lang="en-US" sz="2400" b="0" dirty="0">
                        <a:effectLst/>
                      </a:endParaRPr>
                    </a:p>
                  </a:txBody>
                  <a:tcPr marL="19050" marR="95250"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4"/>
                  </a:ext>
                </a:extLst>
              </a:tr>
              <a:tr h="0">
                <a:tc>
                  <a:txBody>
                    <a:bodyPr/>
                    <a:lstStyle/>
                    <a:p>
                      <a:pPr algn="l" fontAlgn="t"/>
                      <a:r>
                        <a:rPr lang="en-US" sz="2400" b="0" dirty="0">
                          <a:effectLst/>
                        </a:rPr>
                        <a:t>K-9-like</a:t>
                      </a:r>
                    </a:p>
                  </a:txBody>
                  <a:tcPr marL="142875" marR="19050"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2400" b="1" dirty="0">
                          <a:effectLst/>
                        </a:rPr>
                        <a:t>Lexical</a:t>
                      </a:r>
                      <a:r>
                        <a:rPr lang="en-US" sz="2400" b="0" dirty="0">
                          <a:effectLst/>
                        </a:rPr>
                        <a:t> and </a:t>
                      </a:r>
                      <a:r>
                        <a:rPr lang="en-US" sz="2400" b="1" dirty="0">
                          <a:effectLst/>
                        </a:rPr>
                        <a:t>Sentential</a:t>
                      </a:r>
                      <a:endParaRPr lang="en-US" sz="2400" b="0" dirty="0">
                        <a:effectLst/>
                      </a:endParaRPr>
                    </a:p>
                  </a:txBody>
                  <a:tcPr marL="19050" marR="95250"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5"/>
                  </a:ext>
                </a:extLst>
              </a:tr>
            </a:tbl>
          </a:graphicData>
        </a:graphic>
      </p:graphicFrame>
      <p:sp>
        <p:nvSpPr>
          <p:cNvPr id="4" name="Rectangle 1"/>
          <p:cNvSpPr>
            <a:spLocks noChangeArrowheads="1"/>
          </p:cNvSpPr>
          <p:nvPr/>
        </p:nvSpPr>
        <p:spPr bwMode="auto">
          <a:xfrm>
            <a:off x="838200" y="26177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0392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Группа 12"/>
          <p:cNvGrpSpPr/>
          <p:nvPr/>
        </p:nvGrpSpPr>
        <p:grpSpPr>
          <a:xfrm>
            <a:off x="-15954" y="-39508"/>
            <a:ext cx="12207954" cy="6870942"/>
            <a:chOff x="-15954" y="-39508"/>
            <a:chExt cx="12207954" cy="6870942"/>
          </a:xfrm>
        </p:grpSpPr>
        <p:grpSp>
          <p:nvGrpSpPr>
            <p:cNvPr id="4" name="Группа 3"/>
            <p:cNvGrpSpPr/>
            <p:nvPr/>
          </p:nvGrpSpPr>
          <p:grpSpPr>
            <a:xfrm>
              <a:off x="-15954" y="-39508"/>
              <a:ext cx="12207954" cy="6813184"/>
              <a:chOff x="-15954" y="-24994"/>
              <a:chExt cx="9204666" cy="6813184"/>
            </a:xfrm>
          </p:grpSpPr>
          <p:sp>
            <p:nvSpPr>
              <p:cNvPr id="10" name="Прямоугольник 9"/>
              <p:cNvSpPr/>
              <p:nvPr/>
            </p:nvSpPr>
            <p:spPr>
              <a:xfrm>
                <a:off x="91176" y="6327846"/>
                <a:ext cx="7332458" cy="460344"/>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6" name="Группа 5"/>
              <p:cNvGrpSpPr/>
              <p:nvPr/>
            </p:nvGrpSpPr>
            <p:grpSpPr>
              <a:xfrm>
                <a:off x="-15954" y="-24994"/>
                <a:ext cx="9204666" cy="1211236"/>
                <a:chOff x="-56236" y="-24994"/>
                <a:chExt cx="9204666" cy="1211236"/>
              </a:xfrm>
            </p:grpSpPr>
            <p:pic>
              <p:nvPicPr>
                <p:cNvPr id="7"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30" y="-2499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Прямая соединительная линия 7"/>
                <p:cNvCxnSpPr/>
                <p:nvPr/>
              </p:nvCxnSpPr>
              <p:spPr>
                <a:xfrm>
                  <a:off x="-56236" y="1172752"/>
                  <a:ext cx="9204666" cy="13490"/>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9" name="Рисунок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12"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Заголовок 1"/>
          <p:cNvSpPr>
            <a:spLocks noGrp="1"/>
          </p:cNvSpPr>
          <p:nvPr>
            <p:ph type="title"/>
          </p:nvPr>
        </p:nvSpPr>
        <p:spPr>
          <a:xfrm>
            <a:off x="3175000" y="152050"/>
            <a:ext cx="5606143" cy="820164"/>
          </a:xfrm>
        </p:spPr>
        <p:txBody>
          <a:bodyPr>
            <a:normAutofit/>
          </a:bodyPr>
          <a:lstStyle/>
          <a:p>
            <a:r>
              <a:rPr lang="ru-RU" sz="3600" b="1" dirty="0"/>
              <a:t>Первичная обработка текста</a:t>
            </a:r>
            <a:endParaRPr lang="en-US" sz="3600" b="1" dirty="0"/>
          </a:p>
        </p:txBody>
      </p:sp>
      <p:sp>
        <p:nvSpPr>
          <p:cNvPr id="3" name="Объект 2"/>
          <p:cNvSpPr>
            <a:spLocks noGrp="1"/>
          </p:cNvSpPr>
          <p:nvPr>
            <p:ph idx="1"/>
          </p:nvPr>
        </p:nvSpPr>
        <p:spPr/>
        <p:txBody>
          <a:bodyPr>
            <a:normAutofit/>
          </a:bodyPr>
          <a:lstStyle/>
          <a:p>
            <a:pPr marL="514350" indent="-514350">
              <a:buFont typeface="+mj-lt"/>
              <a:buAutoNum type="arabicPeriod"/>
            </a:pPr>
            <a:r>
              <a:rPr lang="ru-RU" dirty="0" err="1">
                <a:latin typeface="Times New Roman" panose="02020603050405020304" pitchFamily="18" charset="0"/>
                <a:cs typeface="Times New Roman" panose="02020603050405020304" pitchFamily="18" charset="0"/>
              </a:rPr>
              <a:t>Препроцессинг</a:t>
            </a:r>
            <a:endParaRPr lang="ru-RU" dirty="0">
              <a:latin typeface="Times New Roman" panose="02020603050405020304" pitchFamily="18" charset="0"/>
              <a:cs typeface="Times New Roman" panose="02020603050405020304" pitchFamily="18" charset="0"/>
            </a:endParaRPr>
          </a:p>
          <a:p>
            <a:pPr lvl="1"/>
            <a:r>
              <a:rPr lang="ru-RU" dirty="0">
                <a:latin typeface="Times New Roman" panose="02020603050405020304" pitchFamily="18" charset="0"/>
                <a:cs typeface="Times New Roman" panose="02020603050405020304" pitchFamily="18" charset="0"/>
              </a:rPr>
              <a:t>графическая нормализация</a:t>
            </a:r>
          </a:p>
          <a:p>
            <a:pPr lvl="1"/>
            <a:r>
              <a:rPr lang="ru-RU" dirty="0" err="1">
                <a:latin typeface="Times New Roman" panose="02020603050405020304" pitchFamily="18" charset="0"/>
                <a:cs typeface="Times New Roman" panose="02020603050405020304" pitchFamily="18" charset="0"/>
              </a:rPr>
              <a:t>токенизация</a:t>
            </a:r>
            <a:endParaRPr lang="ru-RU" dirty="0">
              <a:latin typeface="Times New Roman" panose="02020603050405020304" pitchFamily="18" charset="0"/>
              <a:cs typeface="Times New Roman" panose="02020603050405020304" pitchFamily="18" charset="0"/>
            </a:endParaRPr>
          </a:p>
          <a:p>
            <a:pPr lvl="1"/>
            <a:r>
              <a:rPr lang="ru-RU" dirty="0">
                <a:latin typeface="Times New Roman" panose="02020603050405020304" pitchFamily="18" charset="0"/>
                <a:cs typeface="Times New Roman" panose="02020603050405020304" pitchFamily="18" charset="0"/>
              </a:rPr>
              <a:t>сегментация на предложения</a:t>
            </a:r>
          </a:p>
          <a:p>
            <a:pPr marL="514350" indent="-514350">
              <a:buFont typeface="+mj-lt"/>
              <a:buAutoNum type="arabicPeriod"/>
            </a:pPr>
            <a:r>
              <a:rPr lang="ru-RU" dirty="0">
                <a:latin typeface="Times New Roman" panose="02020603050405020304" pitchFamily="18" charset="0"/>
                <a:cs typeface="Times New Roman" panose="02020603050405020304" pitchFamily="18" charset="0"/>
              </a:rPr>
              <a:t>Дополнительная обработка</a:t>
            </a:r>
          </a:p>
          <a:p>
            <a:pPr lvl="1"/>
            <a:r>
              <a:rPr lang="ru-RU" dirty="0">
                <a:latin typeface="Times New Roman" panose="02020603050405020304" pitchFamily="18" charset="0"/>
                <a:cs typeface="Times New Roman" panose="02020603050405020304" pitchFamily="18" charset="0"/>
              </a:rPr>
              <a:t>индекс</a:t>
            </a:r>
          </a:p>
          <a:p>
            <a:pPr lvl="1"/>
            <a:r>
              <a:rPr lang="ru-RU" dirty="0" err="1">
                <a:latin typeface="Times New Roman" panose="02020603050405020304" pitchFamily="18" charset="0"/>
                <a:cs typeface="Times New Roman" panose="02020603050405020304" pitchFamily="18" charset="0"/>
              </a:rPr>
              <a:t>оффсеты</a:t>
            </a:r>
            <a:endParaRPr lang="ru-RU" dirty="0">
              <a:latin typeface="Times New Roman" panose="02020603050405020304" pitchFamily="18" charset="0"/>
              <a:cs typeface="Times New Roman" panose="02020603050405020304" pitchFamily="18" charset="0"/>
            </a:endParaRPr>
          </a:p>
          <a:p>
            <a:pPr lvl="1"/>
            <a:r>
              <a:rPr lang="ru-RU" dirty="0">
                <a:latin typeface="Times New Roman" panose="02020603050405020304" pitchFamily="18" charset="0"/>
                <a:cs typeface="Times New Roman" panose="02020603050405020304" pitchFamily="18" charset="0"/>
              </a:rPr>
              <a:t>классификация </a:t>
            </a:r>
            <a:r>
              <a:rPr lang="ru-RU" dirty="0" err="1">
                <a:latin typeface="Times New Roman" panose="02020603050405020304" pitchFamily="18" charset="0"/>
                <a:cs typeface="Times New Roman" panose="02020603050405020304" pitchFamily="18" charset="0"/>
              </a:rPr>
              <a:t>токенов</a:t>
            </a:r>
            <a:endParaRPr lang="ru-RU"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ru-RU" dirty="0">
                <a:solidFill>
                  <a:schemeClr val="bg1">
                    <a:lumMod val="75000"/>
                  </a:schemeClr>
                </a:solidFill>
                <a:latin typeface="Times New Roman" panose="02020603050405020304" pitchFamily="18" charset="0"/>
                <a:cs typeface="Times New Roman" panose="02020603050405020304" pitchFamily="18" charset="0"/>
              </a:rPr>
              <a:t>Распознавание языка</a:t>
            </a:r>
          </a:p>
          <a:p>
            <a:pPr lvl="1"/>
            <a:endParaRPr lang="ru-RU" dirty="0"/>
          </a:p>
          <a:p>
            <a:endParaRPr lang="ru-RU" dirty="0"/>
          </a:p>
          <a:p>
            <a:endParaRPr lang="ru-RU" dirty="0"/>
          </a:p>
          <a:p>
            <a:endParaRPr lang="en-US" dirty="0"/>
          </a:p>
        </p:txBody>
      </p:sp>
    </p:spTree>
    <p:extLst>
      <p:ext uri="{BB962C8B-B14F-4D97-AF65-F5344CB8AC3E}">
        <p14:creationId xmlns:p14="http://schemas.microsoft.com/office/powerpoint/2010/main" val="3138267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
                                            <p:txEl>
                                              <p:pRg st="4" end="4"/>
                                            </p:txEl>
                                          </p:spTgt>
                                        </p:tgtEl>
                                      </p:cBhvr>
                                    </p:animEffect>
                                    <p:set>
                                      <p:cBhvr>
                                        <p:cTn id="19" dur="1" fill="hold">
                                          <p:stCondLst>
                                            <p:cond delay="499"/>
                                          </p:stCondLst>
                                        </p:cTn>
                                        <p:tgtEl>
                                          <p:spTgt spid="3">
                                            <p:txEl>
                                              <p:pRg st="4" end="4"/>
                                            </p:txEl>
                                          </p:spTgt>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3">
                                            <p:txEl>
                                              <p:pRg st="5" end="5"/>
                                            </p:txEl>
                                          </p:spTgt>
                                        </p:tgtEl>
                                      </p:cBhvr>
                                    </p:animEffect>
                                    <p:set>
                                      <p:cBhvr>
                                        <p:cTn id="22" dur="1" fill="hold">
                                          <p:stCondLst>
                                            <p:cond delay="499"/>
                                          </p:stCondLst>
                                        </p:cTn>
                                        <p:tgtEl>
                                          <p:spTgt spid="3">
                                            <p:txEl>
                                              <p:pRg st="5" end="5"/>
                                            </p:txEl>
                                          </p:spTgt>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3">
                                            <p:txEl>
                                              <p:pRg st="6" end="6"/>
                                            </p:txEl>
                                          </p:spTgt>
                                        </p:tgtEl>
                                      </p:cBhvr>
                                    </p:animEffect>
                                    <p:set>
                                      <p:cBhvr>
                                        <p:cTn id="25" dur="1" fill="hold">
                                          <p:stCondLst>
                                            <p:cond delay="499"/>
                                          </p:stCondLst>
                                        </p:cTn>
                                        <p:tgtEl>
                                          <p:spTgt spid="3">
                                            <p:txEl>
                                              <p:pRg st="6" end="6"/>
                                            </p:txEl>
                                          </p:spTgt>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3">
                                            <p:txEl>
                                              <p:pRg st="7" end="7"/>
                                            </p:txEl>
                                          </p:spTgt>
                                        </p:tgtEl>
                                      </p:cBhvr>
                                    </p:animEffect>
                                    <p:set>
                                      <p:cBhvr>
                                        <p:cTn id="28" dur="1" fill="hold">
                                          <p:stCondLst>
                                            <p:cond delay="499"/>
                                          </p:stCondLst>
                                        </p:cTn>
                                        <p:tgtEl>
                                          <p:spTgt spid="3">
                                            <p:txEl>
                                              <p:pRg st="7" end="7"/>
                                            </p:txEl>
                                          </p:spTgt>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3">
                                            <p:txEl>
                                              <p:pRg st="8" end="8"/>
                                            </p:txEl>
                                          </p:spTgt>
                                        </p:tgtEl>
                                      </p:cBhvr>
                                    </p:animEffect>
                                    <p:set>
                                      <p:cBhvr>
                                        <p:cTn id="31" dur="1" fill="hold">
                                          <p:stCondLst>
                                            <p:cond delay="499"/>
                                          </p:stCondLst>
                                        </p:cTn>
                                        <p:tgtEl>
                                          <p:spTgt spid="3">
                                            <p:txEl>
                                              <p:pRg st="8" end="8"/>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Группа 6"/>
          <p:cNvGrpSpPr/>
          <p:nvPr/>
        </p:nvGrpSpPr>
        <p:grpSpPr>
          <a:xfrm>
            <a:off x="0" y="-19518"/>
            <a:ext cx="12192000" cy="6850952"/>
            <a:chOff x="0" y="-19518"/>
            <a:chExt cx="12192000" cy="6850952"/>
          </a:xfrm>
        </p:grpSpPr>
        <p:grpSp>
          <p:nvGrpSpPr>
            <p:cNvPr id="8" name="Группа 7"/>
            <p:cNvGrpSpPr/>
            <p:nvPr/>
          </p:nvGrpSpPr>
          <p:grpSpPr>
            <a:xfrm>
              <a:off x="0" y="-19518"/>
              <a:ext cx="12192000" cy="6850952"/>
              <a:chOff x="-3925" y="-5004"/>
              <a:chExt cx="9192637" cy="6850952"/>
            </a:xfrm>
          </p:grpSpPr>
          <p:sp>
            <p:nvSpPr>
              <p:cNvPr id="15" name="Прямоугольник 14"/>
              <p:cNvSpPr/>
              <p:nvPr/>
            </p:nvSpPr>
            <p:spPr>
              <a:xfrm>
                <a:off x="-3925" y="6327846"/>
                <a:ext cx="7427559" cy="518102"/>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11" name="Группа 10"/>
              <p:cNvGrpSpPr/>
              <p:nvPr/>
            </p:nvGrpSpPr>
            <p:grpSpPr>
              <a:xfrm>
                <a:off x="-3925" y="-5004"/>
                <a:ext cx="9192637" cy="1191246"/>
                <a:chOff x="-44207" y="-5004"/>
                <a:chExt cx="9192637" cy="1191246"/>
              </a:xfrm>
            </p:grpSpPr>
            <p:pic>
              <p:nvPicPr>
                <p:cNvPr id="12"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207" y="-500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Прямая соединительная линия 12"/>
                <p:cNvCxnSpPr/>
                <p:nvPr/>
              </p:nvCxnSpPr>
              <p:spPr>
                <a:xfrm>
                  <a:off x="-44207" y="1146261"/>
                  <a:ext cx="9192637" cy="39981"/>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4" name="Рисунок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9"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Заголовок 1"/>
          <p:cNvSpPr>
            <a:spLocks noGrp="1"/>
          </p:cNvSpPr>
          <p:nvPr>
            <p:ph type="title"/>
          </p:nvPr>
        </p:nvSpPr>
        <p:spPr>
          <a:xfrm>
            <a:off x="2302270" y="-93586"/>
            <a:ext cx="9685941" cy="1325563"/>
          </a:xfrm>
        </p:spPr>
        <p:txBody>
          <a:bodyPr>
            <a:normAutofit/>
          </a:bodyPr>
          <a:lstStyle/>
          <a:p>
            <a:r>
              <a:rPr lang="ru-RU" sz="4000" dirty="0" err="1"/>
              <a:t>Токенизация</a:t>
            </a:r>
            <a:r>
              <a:rPr lang="ru-RU" sz="4000" dirty="0"/>
              <a:t>: </a:t>
            </a:r>
            <a:br>
              <a:rPr lang="ru-RU" sz="4000" dirty="0"/>
            </a:br>
            <a:r>
              <a:rPr lang="ru-RU" sz="4000" dirty="0"/>
              <a:t>обработка буквенно-цифровых комплексов</a:t>
            </a:r>
            <a:endParaRPr lang="en-US" sz="4000" dirty="0"/>
          </a:p>
        </p:txBody>
      </p:sp>
      <p:sp>
        <p:nvSpPr>
          <p:cNvPr id="6" name="Rectangle 3"/>
          <p:cNvSpPr>
            <a:spLocks noGrp="1" noChangeArrowheads="1"/>
          </p:cNvSpPr>
          <p:nvPr>
            <p:ph idx="1"/>
          </p:nvPr>
        </p:nvSpPr>
        <p:spPr bwMode="auto">
          <a:xfrm>
            <a:off x="838200" y="1724394"/>
            <a:ext cx="4230645" cy="484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sz="2400" dirty="0" err="1">
                <a:latin typeface="Times New Roman" panose="02020603050405020304" pitchFamily="18" charset="0"/>
                <a:cs typeface="Times New Roman" panose="02020603050405020304" pitchFamily="18" charset="0"/>
              </a:rPr>
              <a:t>Examples:Email</a:t>
            </a:r>
            <a:r>
              <a:rPr lang="en-US" sz="2400" dirty="0">
                <a:latin typeface="Times New Roman" panose="02020603050405020304" pitchFamily="18" charset="0"/>
                <a:cs typeface="Times New Roman" panose="02020603050405020304" pitchFamily="18" charset="0"/>
              </a:rPr>
              <a:t> addresses</a:t>
            </a:r>
          </a:p>
          <a:p>
            <a:r>
              <a:rPr lang="en-US" sz="2400" dirty="0">
                <a:latin typeface="Times New Roman" panose="02020603050405020304" pitchFamily="18" charset="0"/>
                <a:cs typeface="Times New Roman" panose="02020603050405020304" pitchFamily="18" charset="0"/>
              </a:rPr>
              <a:t>URLs</a:t>
            </a:r>
          </a:p>
          <a:p>
            <a:r>
              <a:rPr lang="en-US" sz="2400" dirty="0">
                <a:latin typeface="Times New Roman" panose="02020603050405020304" pitchFamily="18" charset="0"/>
                <a:cs typeface="Times New Roman" panose="02020603050405020304" pitchFamily="18" charset="0"/>
              </a:rPr>
              <a:t>Complex enumeration of items</a:t>
            </a:r>
          </a:p>
          <a:p>
            <a:r>
              <a:rPr lang="en-US" sz="2400" dirty="0">
                <a:latin typeface="Times New Roman" panose="02020603050405020304" pitchFamily="18" charset="0"/>
                <a:cs typeface="Times New Roman" panose="02020603050405020304" pitchFamily="18" charset="0"/>
              </a:rPr>
              <a:t>Telephone Numbers</a:t>
            </a:r>
          </a:p>
          <a:p>
            <a:r>
              <a:rPr lang="en-US" sz="2400" dirty="0">
                <a:latin typeface="Times New Roman" panose="02020603050405020304" pitchFamily="18" charset="0"/>
                <a:cs typeface="Times New Roman" panose="02020603050405020304" pitchFamily="18" charset="0"/>
              </a:rPr>
              <a:t>Dates</a:t>
            </a:r>
          </a:p>
          <a:p>
            <a:r>
              <a:rPr lang="en-US" sz="2400" dirty="0">
                <a:latin typeface="Times New Roman" panose="02020603050405020304" pitchFamily="18" charset="0"/>
                <a:cs typeface="Times New Roman" panose="02020603050405020304" pitchFamily="18" charset="0"/>
              </a:rPr>
              <a:t>Time</a:t>
            </a:r>
          </a:p>
          <a:p>
            <a:r>
              <a:rPr lang="en-US" sz="2400" dirty="0">
                <a:latin typeface="Times New Roman" panose="02020603050405020304" pitchFamily="18" charset="0"/>
                <a:cs typeface="Times New Roman" panose="02020603050405020304" pitchFamily="18" charset="0"/>
              </a:rPr>
              <a:t>Measures</a:t>
            </a:r>
          </a:p>
          <a:p>
            <a:r>
              <a:rPr lang="en-US" sz="2400" dirty="0">
                <a:latin typeface="Times New Roman" panose="02020603050405020304" pitchFamily="18" charset="0"/>
                <a:cs typeface="Times New Roman" panose="02020603050405020304" pitchFamily="18" charset="0"/>
              </a:rPr>
              <a:t>Vehicle </a:t>
            </a:r>
            <a:r>
              <a:rPr lang="en-US" sz="2400" dirty="0" err="1">
                <a:latin typeface="Times New Roman" panose="02020603050405020304" pitchFamily="18" charset="0"/>
                <a:cs typeface="Times New Roman" panose="02020603050405020304" pitchFamily="18" charset="0"/>
              </a:rPr>
              <a:t>Licence</a:t>
            </a:r>
            <a:r>
              <a:rPr lang="en-US" sz="2400" dirty="0">
                <a:latin typeface="Times New Roman" panose="02020603050405020304" pitchFamily="18" charset="0"/>
                <a:cs typeface="Times New Roman" panose="02020603050405020304" pitchFamily="18" charset="0"/>
              </a:rPr>
              <a:t> Numbers</a:t>
            </a:r>
          </a:p>
          <a:p>
            <a:r>
              <a:rPr lang="en-US" sz="2400" dirty="0">
                <a:latin typeface="Times New Roman" panose="02020603050405020304" pitchFamily="18" charset="0"/>
                <a:cs typeface="Times New Roman" panose="02020603050405020304" pitchFamily="18" charset="0"/>
              </a:rPr>
              <a:t>Paper and book citations</a:t>
            </a:r>
          </a:p>
          <a:p>
            <a:r>
              <a:rPr lang="en-US" sz="2400" dirty="0" err="1">
                <a:latin typeface="Times New Roman" panose="02020603050405020304" pitchFamily="18" charset="0"/>
                <a:cs typeface="Times New Roman" panose="02020603050405020304" pitchFamily="18" charset="0"/>
              </a:rPr>
              <a:t>etc</a:t>
            </a:r>
            <a:endParaRPr 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838200" y="26177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Прямоугольник 4"/>
          <p:cNvSpPr/>
          <p:nvPr/>
        </p:nvSpPr>
        <p:spPr>
          <a:xfrm>
            <a:off x="5688887" y="1798774"/>
            <a:ext cx="6096000" cy="2308324"/>
          </a:xfrm>
          <a:prstGeom prst="rect">
            <a:avLst/>
          </a:prstGeom>
        </p:spPr>
        <p:txBody>
          <a:bodyPr>
            <a:spAutoFit/>
          </a:bodyPr>
          <a:lstStyle/>
          <a:p>
            <a:r>
              <a:rPr lang="ru-RU" sz="2400" dirty="0">
                <a:solidFill>
                  <a:srgbClr val="222222"/>
                </a:solidFill>
                <a:latin typeface="Times New Roman" panose="02020603050405020304" pitchFamily="18" charset="0"/>
                <a:cs typeface="Times New Roman" panose="02020603050405020304" pitchFamily="18" charset="0"/>
              </a:rPr>
              <a:t>Телефонные номера</a:t>
            </a:r>
          </a:p>
          <a:p>
            <a:pPr marL="342900" indent="-342900">
              <a:buFont typeface="Arial" panose="020B0604020202020204" pitchFamily="34" charset="0"/>
              <a:buChar char="•"/>
            </a:pPr>
            <a:r>
              <a:rPr lang="en-US" sz="2400" dirty="0">
                <a:solidFill>
                  <a:srgbClr val="222222"/>
                </a:solidFill>
                <a:latin typeface="Times New Roman" panose="02020603050405020304" pitchFamily="18" charset="0"/>
                <a:cs typeface="Times New Roman" panose="02020603050405020304" pitchFamily="18" charset="0"/>
              </a:rPr>
              <a:t>123-456-7890</a:t>
            </a:r>
          </a:p>
          <a:p>
            <a:pPr marL="342900" indent="-342900">
              <a:buFont typeface="Arial" panose="020B0604020202020204" pitchFamily="34" charset="0"/>
              <a:buChar char="•"/>
            </a:pPr>
            <a:r>
              <a:rPr lang="en-US" sz="2400" dirty="0">
                <a:solidFill>
                  <a:srgbClr val="222222"/>
                </a:solidFill>
                <a:latin typeface="Times New Roman" panose="02020603050405020304" pitchFamily="18" charset="0"/>
                <a:cs typeface="Times New Roman" panose="02020603050405020304" pitchFamily="18" charset="0"/>
              </a:rPr>
              <a:t>(123)-456-7890</a:t>
            </a:r>
          </a:p>
          <a:p>
            <a:pPr marL="342900" indent="-342900">
              <a:buFont typeface="Arial" panose="020B0604020202020204" pitchFamily="34" charset="0"/>
              <a:buChar char="•"/>
            </a:pPr>
            <a:r>
              <a:rPr lang="en-US" sz="2400" dirty="0">
                <a:solidFill>
                  <a:srgbClr val="222222"/>
                </a:solidFill>
                <a:latin typeface="Times New Roman" panose="02020603050405020304" pitchFamily="18" charset="0"/>
                <a:cs typeface="Times New Roman" panose="02020603050405020304" pitchFamily="18" charset="0"/>
              </a:rPr>
              <a:t>123.456.7890</a:t>
            </a:r>
          </a:p>
          <a:p>
            <a:pPr marL="342900" indent="-342900">
              <a:buFont typeface="Arial" panose="020B0604020202020204" pitchFamily="34" charset="0"/>
              <a:buChar char="•"/>
            </a:pPr>
            <a:r>
              <a:rPr lang="en-US" sz="2400" dirty="0">
                <a:solidFill>
                  <a:srgbClr val="222222"/>
                </a:solidFill>
                <a:latin typeface="Times New Roman" panose="02020603050405020304" pitchFamily="18" charset="0"/>
                <a:cs typeface="Times New Roman" panose="02020603050405020304" pitchFamily="18" charset="0"/>
              </a:rPr>
              <a:t>(123) 456-7890</a:t>
            </a:r>
          </a:p>
          <a:p>
            <a:pPr marL="342900" indent="-342900">
              <a:buFont typeface="Arial" panose="020B0604020202020204" pitchFamily="34" charset="0"/>
              <a:buChar char="•"/>
            </a:pPr>
            <a:r>
              <a:rPr lang="en-US" sz="2400" dirty="0" err="1">
                <a:solidFill>
                  <a:srgbClr val="222222"/>
                </a:solidFill>
                <a:latin typeface="Times New Roman" panose="02020603050405020304" pitchFamily="18" charset="0"/>
                <a:cs typeface="Times New Roman" panose="02020603050405020304" pitchFamily="18" charset="0"/>
              </a:rPr>
              <a:t>etc</a:t>
            </a:r>
            <a:endParaRPr lang="en-US" sz="2400" b="0" i="0" dirty="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002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Группа 4"/>
          <p:cNvGrpSpPr/>
          <p:nvPr/>
        </p:nvGrpSpPr>
        <p:grpSpPr>
          <a:xfrm>
            <a:off x="0" y="-19518"/>
            <a:ext cx="12192000" cy="6850952"/>
            <a:chOff x="0" y="-19518"/>
            <a:chExt cx="12192000" cy="6850952"/>
          </a:xfrm>
        </p:grpSpPr>
        <p:grpSp>
          <p:nvGrpSpPr>
            <p:cNvPr id="7" name="Группа 6"/>
            <p:cNvGrpSpPr/>
            <p:nvPr/>
          </p:nvGrpSpPr>
          <p:grpSpPr>
            <a:xfrm>
              <a:off x="0" y="-19518"/>
              <a:ext cx="12192000" cy="6850952"/>
              <a:chOff x="-3925" y="-5004"/>
              <a:chExt cx="9192637" cy="6850952"/>
            </a:xfrm>
          </p:grpSpPr>
          <p:sp>
            <p:nvSpPr>
              <p:cNvPr id="14" name="Прямоугольник 13"/>
              <p:cNvSpPr/>
              <p:nvPr/>
            </p:nvSpPr>
            <p:spPr>
              <a:xfrm>
                <a:off x="-3925" y="6327846"/>
                <a:ext cx="7427559" cy="518102"/>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10" name="Группа 9"/>
              <p:cNvGrpSpPr/>
              <p:nvPr/>
            </p:nvGrpSpPr>
            <p:grpSpPr>
              <a:xfrm>
                <a:off x="-3925" y="-5004"/>
                <a:ext cx="9192637" cy="1191246"/>
                <a:chOff x="-44207" y="-5004"/>
                <a:chExt cx="9192637" cy="1191246"/>
              </a:xfrm>
            </p:grpSpPr>
            <p:pic>
              <p:nvPicPr>
                <p:cNvPr id="11"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207" y="-500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Прямая соединительная линия 11"/>
                <p:cNvCxnSpPr/>
                <p:nvPr/>
              </p:nvCxnSpPr>
              <p:spPr>
                <a:xfrm>
                  <a:off x="-44207" y="1146261"/>
                  <a:ext cx="9192637" cy="39981"/>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3" name="Рисунок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8"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Заголовок 1"/>
          <p:cNvSpPr>
            <a:spLocks noGrp="1"/>
          </p:cNvSpPr>
          <p:nvPr>
            <p:ph type="title"/>
          </p:nvPr>
        </p:nvSpPr>
        <p:spPr>
          <a:xfrm>
            <a:off x="4568372" y="204368"/>
            <a:ext cx="4227286" cy="820164"/>
          </a:xfrm>
        </p:spPr>
        <p:txBody>
          <a:bodyPr/>
          <a:lstStyle/>
          <a:p>
            <a:r>
              <a:rPr lang="ru-RU" dirty="0" err="1"/>
              <a:t>Токенизация</a:t>
            </a:r>
            <a:endParaRPr lang="en-US" dirty="0"/>
          </a:p>
        </p:txBody>
      </p:sp>
      <p:sp>
        <p:nvSpPr>
          <p:cNvPr id="6" name="Rectangle 3"/>
          <p:cNvSpPr>
            <a:spLocks noGrp="1" noChangeArrowheads="1"/>
          </p:cNvSpPr>
          <p:nvPr>
            <p:ph idx="1"/>
          </p:nvPr>
        </p:nvSpPr>
        <p:spPr bwMode="auto">
          <a:xfrm>
            <a:off x="715536" y="1942672"/>
            <a:ext cx="10515600" cy="385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ru-RU" sz="2400" dirty="0">
                <a:latin typeface="Times New Roman" panose="02020603050405020304" pitchFamily="18" charset="0"/>
                <a:cs typeface="Times New Roman" panose="02020603050405020304" pitchFamily="18" charset="0"/>
              </a:rPr>
              <a:t>Отдельные модули для распознавания и </a:t>
            </a:r>
            <a:r>
              <a:rPr lang="ru-RU" sz="2400" u="sng" dirty="0">
                <a:latin typeface="Times New Roman" panose="02020603050405020304" pitchFamily="18" charset="0"/>
                <a:cs typeface="Times New Roman" panose="02020603050405020304" pitchFamily="18" charset="0"/>
              </a:rPr>
              <a:t>нормализации</a:t>
            </a:r>
            <a:r>
              <a:rPr lang="ru-RU" sz="2400" dirty="0">
                <a:latin typeface="Times New Roman" panose="02020603050405020304" pitchFamily="18" charset="0"/>
                <a:cs typeface="Times New Roman" panose="02020603050405020304" pitchFamily="18" charset="0"/>
              </a:rPr>
              <a:t> таких классов объектов (телефонных номеров, интернет адресов, дат)</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Date/Time Formats: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8th-Feb</a:t>
            </a:r>
          </a:p>
          <a:p>
            <a:r>
              <a:rPr lang="en-US" sz="2400" dirty="0">
                <a:latin typeface="Times New Roman" panose="02020603050405020304" pitchFamily="18" charset="0"/>
                <a:cs typeface="Times New Roman" panose="02020603050405020304" pitchFamily="18" charset="0"/>
              </a:rPr>
              <a:t>8-Feb-2013</a:t>
            </a:r>
          </a:p>
          <a:p>
            <a:r>
              <a:rPr lang="en-US" sz="2400" dirty="0">
                <a:latin typeface="Times New Roman" panose="02020603050405020304" pitchFamily="18" charset="0"/>
                <a:cs typeface="Times New Roman" panose="02020603050405020304" pitchFamily="18" charset="0"/>
              </a:rPr>
              <a:t>02/08/13</a:t>
            </a:r>
          </a:p>
          <a:p>
            <a:r>
              <a:rPr lang="en-US" sz="2400" dirty="0">
                <a:latin typeface="Times New Roman" panose="02020603050405020304" pitchFamily="18" charset="0"/>
                <a:cs typeface="Times New Roman" panose="02020603050405020304" pitchFamily="18" charset="0"/>
              </a:rPr>
              <a:t>February 8th, 2013</a:t>
            </a:r>
          </a:p>
          <a:p>
            <a:r>
              <a:rPr lang="en-US" sz="2400" dirty="0">
                <a:latin typeface="Times New Roman" panose="02020603050405020304" pitchFamily="18" charset="0"/>
                <a:cs typeface="Times New Roman" panose="02020603050405020304" pitchFamily="18" charset="0"/>
              </a:rPr>
              <a:t>Feb 8th</a:t>
            </a:r>
          </a:p>
          <a:p>
            <a:r>
              <a:rPr lang="ru-RU" sz="2400" dirty="0">
                <a:latin typeface="Times New Roman" panose="02020603050405020304" pitchFamily="18" charset="0"/>
                <a:cs typeface="Times New Roman" panose="02020603050405020304" pitchFamily="18" charset="0"/>
              </a:rPr>
              <a:t>и т.п.</a:t>
            </a:r>
            <a:endParaRPr lang="en-US" sz="24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838200" y="26177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0554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Группа 6"/>
          <p:cNvGrpSpPr/>
          <p:nvPr/>
        </p:nvGrpSpPr>
        <p:grpSpPr>
          <a:xfrm>
            <a:off x="0" y="-19518"/>
            <a:ext cx="12192000" cy="6850952"/>
            <a:chOff x="0" y="-19518"/>
            <a:chExt cx="12192000" cy="6850952"/>
          </a:xfrm>
        </p:grpSpPr>
        <p:grpSp>
          <p:nvGrpSpPr>
            <p:cNvPr id="11" name="Группа 10"/>
            <p:cNvGrpSpPr/>
            <p:nvPr/>
          </p:nvGrpSpPr>
          <p:grpSpPr>
            <a:xfrm>
              <a:off x="0" y="-19518"/>
              <a:ext cx="12192000" cy="6850952"/>
              <a:chOff x="-3925" y="-5004"/>
              <a:chExt cx="9192637" cy="6850952"/>
            </a:xfrm>
          </p:grpSpPr>
          <p:sp>
            <p:nvSpPr>
              <p:cNvPr id="18" name="Прямоугольник 17"/>
              <p:cNvSpPr/>
              <p:nvPr/>
            </p:nvSpPr>
            <p:spPr>
              <a:xfrm>
                <a:off x="-3925" y="6381980"/>
                <a:ext cx="7427559" cy="463968"/>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14" name="Группа 13"/>
              <p:cNvGrpSpPr/>
              <p:nvPr/>
            </p:nvGrpSpPr>
            <p:grpSpPr>
              <a:xfrm>
                <a:off x="-3925" y="-5004"/>
                <a:ext cx="9192637" cy="1191246"/>
                <a:chOff x="-44207" y="-5004"/>
                <a:chExt cx="9192637" cy="1191246"/>
              </a:xfrm>
            </p:grpSpPr>
            <p:pic>
              <p:nvPicPr>
                <p:cNvPr id="15"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207" y="-500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Прямая соединительная линия 15"/>
                <p:cNvCxnSpPr/>
                <p:nvPr/>
              </p:nvCxnSpPr>
              <p:spPr>
                <a:xfrm>
                  <a:off x="-44207" y="1146261"/>
                  <a:ext cx="9192637" cy="39981"/>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7" name="Рисунок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12"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Заголовок 1"/>
          <p:cNvSpPr>
            <a:spLocks noGrp="1"/>
          </p:cNvSpPr>
          <p:nvPr>
            <p:ph type="title"/>
          </p:nvPr>
        </p:nvSpPr>
        <p:spPr>
          <a:xfrm>
            <a:off x="3905940" y="-8972"/>
            <a:ext cx="5547694" cy="995269"/>
          </a:xfrm>
        </p:spPr>
        <p:txBody>
          <a:bodyPr>
            <a:normAutofit/>
          </a:bodyPr>
          <a:lstStyle/>
          <a:p>
            <a:pPr lvl="0"/>
            <a:r>
              <a:rPr lang="en-US" altLang="en-US" dirty="0">
                <a:solidFill>
                  <a:srgbClr val="222222"/>
                </a:solidFill>
                <a:latin typeface="Times New Roman" panose="02020603050405020304" pitchFamily="18" charset="0"/>
                <a:cs typeface="Times New Roman" panose="02020603050405020304" pitchFamily="18" charset="0"/>
              </a:rPr>
              <a:t>Tokenization Example</a:t>
            </a:r>
            <a:endParaRPr lang="en-US" dirty="0">
              <a:latin typeface="Times New Roman" panose="02020603050405020304" pitchFamily="18" charset="0"/>
              <a:cs typeface="Times New Roman" panose="02020603050405020304" pitchFamily="18" charset="0"/>
            </a:endParaRPr>
          </a:p>
        </p:txBody>
      </p:sp>
      <p:graphicFrame>
        <p:nvGraphicFramePr>
          <p:cNvPr id="3" name="Таблица 2"/>
          <p:cNvGraphicFramePr>
            <a:graphicFrameLocks noGrp="1"/>
          </p:cNvGraphicFramePr>
          <p:nvPr/>
        </p:nvGraphicFramePr>
        <p:xfrm>
          <a:off x="3393988" y="14943441"/>
          <a:ext cx="6903309" cy="23391956"/>
        </p:xfrm>
        <a:graphic>
          <a:graphicData uri="http://schemas.openxmlformats.org/drawingml/2006/table">
            <a:tbl>
              <a:tblPr/>
              <a:tblGrid>
                <a:gridCol w="1045471">
                  <a:extLst>
                    <a:ext uri="{9D8B030D-6E8A-4147-A177-3AD203B41FA5}">
                      <a16:colId xmlns:a16="http://schemas.microsoft.com/office/drawing/2014/main" val="20000"/>
                    </a:ext>
                  </a:extLst>
                </a:gridCol>
                <a:gridCol w="37244">
                  <a:extLst>
                    <a:ext uri="{9D8B030D-6E8A-4147-A177-3AD203B41FA5}">
                      <a16:colId xmlns:a16="http://schemas.microsoft.com/office/drawing/2014/main" val="20001"/>
                    </a:ext>
                  </a:extLst>
                </a:gridCol>
                <a:gridCol w="836702">
                  <a:extLst>
                    <a:ext uri="{9D8B030D-6E8A-4147-A177-3AD203B41FA5}">
                      <a16:colId xmlns:a16="http://schemas.microsoft.com/office/drawing/2014/main" val="20002"/>
                    </a:ext>
                  </a:extLst>
                </a:gridCol>
                <a:gridCol w="555360">
                  <a:extLst>
                    <a:ext uri="{9D8B030D-6E8A-4147-A177-3AD203B41FA5}">
                      <a16:colId xmlns:a16="http://schemas.microsoft.com/office/drawing/2014/main" val="20003"/>
                    </a:ext>
                  </a:extLst>
                </a:gridCol>
                <a:gridCol w="696031">
                  <a:extLst>
                    <a:ext uri="{9D8B030D-6E8A-4147-A177-3AD203B41FA5}">
                      <a16:colId xmlns:a16="http://schemas.microsoft.com/office/drawing/2014/main" val="20004"/>
                    </a:ext>
                  </a:extLst>
                </a:gridCol>
                <a:gridCol w="3732501">
                  <a:extLst>
                    <a:ext uri="{9D8B030D-6E8A-4147-A177-3AD203B41FA5}">
                      <a16:colId xmlns:a16="http://schemas.microsoft.com/office/drawing/2014/main" val="20005"/>
                    </a:ext>
                  </a:extLst>
                </a:gridCol>
              </a:tblGrid>
              <a:tr h="4714579">
                <a:tc>
                  <a:txBody>
                    <a:bodyPr/>
                    <a:lstStyle/>
                    <a:p>
                      <a:pPr algn="l" fontAlgn="t"/>
                      <a:r>
                        <a:rPr lang="en-US" sz="1800" b="0" dirty="0">
                          <a:effectLst/>
                        </a:rPr>
                        <a:t> </a:t>
                      </a:r>
                    </a:p>
                  </a:txBody>
                  <a:tcPr marL="44413"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l" fontAlgn="t"/>
                      <a:r>
                        <a:rPr lang="en-US" sz="1800" b="0" dirty="0">
                          <a:effectLst/>
                        </a:rPr>
                        <a:t>Naïve Whitespace Parser</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l" fontAlgn="t"/>
                      <a:r>
                        <a:rPr lang="nl-NL" sz="1800" b="0">
                          <a:effectLst/>
                        </a:rPr>
                        <a:t>Apache Open NLP 1.5.2 (using en-token.bin)</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l" fontAlgn="t"/>
                      <a:r>
                        <a:rPr lang="en-US" sz="1800" b="0" dirty="0">
                          <a:effectLst/>
                        </a:rPr>
                        <a:t>Stanford 2.0.3</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l" fontAlgn="t"/>
                      <a:r>
                        <a:rPr lang="en-US" sz="1800" b="0" dirty="0">
                          <a:effectLst/>
                        </a:rPr>
                        <a:t>Custom</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l" fontAlgn="t"/>
                      <a:r>
                        <a:rPr lang="en-US" sz="1800" b="0" dirty="0">
                          <a:effectLst/>
                        </a:rPr>
                        <a:t>Hypothetical </a:t>
                      </a:r>
                      <a:r>
                        <a:rPr lang="en-US" sz="1800" b="0" dirty="0" err="1">
                          <a:effectLst/>
                        </a:rPr>
                        <a:t>Tokenizer</a:t>
                      </a:r>
                      <a:r>
                        <a:rPr lang="en-US" sz="1800" b="0" dirty="0">
                          <a:effectLst/>
                        </a:rPr>
                        <a:t> (Ideal Tokenization)</a:t>
                      </a:r>
                    </a:p>
                  </a:txBody>
                  <a:tcPr marL="5922" marR="29609"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10000"/>
                  </a:ext>
                </a:extLst>
              </a:tr>
              <a:tr h="475967">
                <a:tc>
                  <a:txBody>
                    <a:bodyPr/>
                    <a:lstStyle/>
                    <a:p>
                      <a:pPr algn="ctr" fontAlgn="t"/>
                      <a:r>
                        <a:rPr lang="en-US" sz="1800" b="0" i="1">
                          <a:effectLst/>
                        </a:rPr>
                        <a:t>1</a:t>
                      </a:r>
                      <a:endParaRPr lang="en-US" sz="1800" b="0">
                        <a:effectLst/>
                      </a:endParaRPr>
                    </a:p>
                  </a:txBody>
                  <a:tcPr marL="44413"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
                      </a:r>
                      <a:br>
                        <a:rPr lang="en-US" sz="1800" b="0">
                          <a:effectLst/>
                        </a:rPr>
                      </a:br>
                      <a:endParaRPr lang="en-US" sz="1800" b="0">
                        <a:effectLst/>
                      </a:endParaRP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dirty="0">
                          <a:effectLst/>
                        </a:rPr>
                        <a:t>“</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dirty="0">
                          <a:effectLst/>
                        </a:rPr>
                        <a:t>“</a:t>
                      </a:r>
                    </a:p>
                  </a:txBody>
                  <a:tcPr marL="5922" marR="29609"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10001"/>
                  </a:ext>
                </a:extLst>
              </a:tr>
              <a:tr h="470819">
                <a:tc>
                  <a:txBody>
                    <a:bodyPr/>
                    <a:lstStyle/>
                    <a:p>
                      <a:pPr algn="ctr" fontAlgn="t"/>
                      <a:r>
                        <a:rPr lang="en-US" sz="1800" b="0" i="1">
                          <a:effectLst/>
                        </a:rPr>
                        <a:t>2</a:t>
                      </a:r>
                      <a:endParaRPr lang="en-US" sz="1800" b="0">
                        <a:effectLst/>
                      </a:endParaRPr>
                    </a:p>
                  </a:txBody>
                  <a:tcPr marL="44413"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“i</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i</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i</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i</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dirty="0" err="1">
                          <a:effectLst/>
                        </a:rPr>
                        <a:t>i</a:t>
                      </a:r>
                      <a:endParaRPr lang="en-US" sz="1800" b="0" dirty="0">
                        <a:effectLst/>
                      </a:endParaRPr>
                    </a:p>
                  </a:txBody>
                  <a:tcPr marL="5922" marR="29609"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10002"/>
                  </a:ext>
                </a:extLst>
              </a:tr>
              <a:tr h="1140886">
                <a:tc>
                  <a:txBody>
                    <a:bodyPr/>
                    <a:lstStyle/>
                    <a:p>
                      <a:pPr algn="ctr" fontAlgn="t"/>
                      <a:r>
                        <a:rPr lang="en-US" sz="1800" b="0" i="1">
                          <a:effectLst/>
                        </a:rPr>
                        <a:t>3</a:t>
                      </a:r>
                      <a:endParaRPr lang="en-US" sz="1800" b="0">
                        <a:effectLst/>
                      </a:endParaRPr>
                    </a:p>
                  </a:txBody>
                  <a:tcPr marL="44413"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said,</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said</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said</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said</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dirty="0">
                          <a:effectLst/>
                        </a:rPr>
                        <a:t>said</a:t>
                      </a:r>
                    </a:p>
                  </a:txBody>
                  <a:tcPr marL="5922" marR="29609"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10003"/>
                  </a:ext>
                </a:extLst>
              </a:tr>
              <a:tr h="475967">
                <a:tc>
                  <a:txBody>
                    <a:bodyPr/>
                    <a:lstStyle/>
                    <a:p>
                      <a:pPr algn="ctr" fontAlgn="t"/>
                      <a:r>
                        <a:rPr lang="en-US" sz="1800" b="0" i="1">
                          <a:effectLst/>
                        </a:rPr>
                        <a:t>4</a:t>
                      </a:r>
                      <a:endParaRPr lang="en-US" sz="1800" b="0">
                        <a:effectLst/>
                      </a:endParaRPr>
                    </a:p>
                  </a:txBody>
                  <a:tcPr marL="44413"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
                      </a:r>
                      <a:br>
                        <a:rPr lang="en-US" sz="1800" b="0">
                          <a:effectLst/>
                        </a:rPr>
                      </a:br>
                      <a:endParaRPr lang="en-US" sz="1800" b="0">
                        <a:effectLst/>
                      </a:endParaRP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dirty="0">
                          <a:effectLst/>
                        </a:rPr>
                        <a:t>,</a:t>
                      </a:r>
                    </a:p>
                  </a:txBody>
                  <a:tcPr marL="5922" marR="29609"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10004"/>
                  </a:ext>
                </a:extLst>
              </a:tr>
              <a:tr h="1810954">
                <a:tc>
                  <a:txBody>
                    <a:bodyPr/>
                    <a:lstStyle/>
                    <a:p>
                      <a:pPr algn="ctr" fontAlgn="t"/>
                      <a:r>
                        <a:rPr lang="en-US" sz="1800" b="0" i="1">
                          <a:effectLst/>
                        </a:rPr>
                        <a:t>5</a:t>
                      </a:r>
                      <a:endParaRPr lang="en-US" sz="1800" b="0">
                        <a:effectLst/>
                      </a:endParaRPr>
                    </a:p>
                  </a:txBody>
                  <a:tcPr marL="44413"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'what're</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'what</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a:t>
                      </a:r>
                    </a:p>
                  </a:txBody>
                  <a:tcPr marL="5922" marR="29609"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10005"/>
                  </a:ext>
                </a:extLst>
              </a:tr>
              <a:tr h="701765">
                <a:tc>
                  <a:txBody>
                    <a:bodyPr/>
                    <a:lstStyle/>
                    <a:p>
                      <a:pPr algn="ctr" fontAlgn="t"/>
                      <a:r>
                        <a:rPr lang="en-US" sz="1800" b="0" i="1">
                          <a:effectLst/>
                        </a:rPr>
                        <a:t>6</a:t>
                      </a:r>
                      <a:endParaRPr lang="en-US" sz="1800" b="0">
                        <a:effectLst/>
                      </a:endParaRPr>
                    </a:p>
                  </a:txBody>
                  <a:tcPr marL="44413"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
                      </a:r>
                      <a:br>
                        <a:rPr lang="en-US" sz="1800" b="0">
                          <a:effectLst/>
                        </a:rPr>
                      </a:br>
                      <a:endParaRPr lang="en-US" sz="1800" b="0">
                        <a:effectLst/>
                      </a:endParaRP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
                      </a:r>
                      <a:br>
                        <a:rPr lang="en-US" sz="1800" b="0">
                          <a:effectLst/>
                        </a:rPr>
                      </a:br>
                      <a:endParaRPr lang="en-US" sz="1800" b="0">
                        <a:effectLst/>
                      </a:endParaRP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what</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what're</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what</a:t>
                      </a:r>
                    </a:p>
                  </a:txBody>
                  <a:tcPr marL="5922" marR="29609"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10006"/>
                  </a:ext>
                </a:extLst>
              </a:tr>
              <a:tr h="475967">
                <a:tc>
                  <a:txBody>
                    <a:bodyPr/>
                    <a:lstStyle/>
                    <a:p>
                      <a:pPr algn="ctr" fontAlgn="t"/>
                      <a:r>
                        <a:rPr lang="en-US" sz="1800" b="0" i="1">
                          <a:effectLst/>
                        </a:rPr>
                        <a:t>7</a:t>
                      </a:r>
                      <a:endParaRPr lang="en-US" sz="1800" b="0">
                        <a:effectLst/>
                      </a:endParaRPr>
                    </a:p>
                  </a:txBody>
                  <a:tcPr marL="44413"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
                      </a:r>
                      <a:br>
                        <a:rPr lang="en-US" sz="1800" b="0">
                          <a:effectLst/>
                        </a:rPr>
                      </a:br>
                      <a:endParaRPr lang="en-US" sz="1800" b="0">
                        <a:effectLst/>
                      </a:endParaRP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're</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're</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
                      </a:r>
                      <a:br>
                        <a:rPr lang="en-US" sz="1800" b="0">
                          <a:effectLst/>
                        </a:rPr>
                      </a:br>
                      <a:endParaRPr lang="en-US" sz="1800" b="0">
                        <a:effectLst/>
                      </a:endParaRP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are</a:t>
                      </a:r>
                    </a:p>
                  </a:txBody>
                  <a:tcPr marL="5922" marR="29609"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10007"/>
                  </a:ext>
                </a:extLst>
              </a:tr>
              <a:tr h="917531">
                <a:tc>
                  <a:txBody>
                    <a:bodyPr/>
                    <a:lstStyle/>
                    <a:p>
                      <a:pPr algn="ctr" fontAlgn="t"/>
                      <a:r>
                        <a:rPr lang="en-US" sz="1800" b="0" i="1">
                          <a:effectLst/>
                        </a:rPr>
                        <a:t>8</a:t>
                      </a:r>
                      <a:endParaRPr lang="en-US" sz="1800" b="0">
                        <a:effectLst/>
                      </a:endParaRPr>
                    </a:p>
                  </a:txBody>
                  <a:tcPr marL="44413"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you?</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you</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you</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you</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you</a:t>
                      </a:r>
                    </a:p>
                  </a:txBody>
                  <a:tcPr marL="5922" marR="29609"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10008"/>
                  </a:ext>
                </a:extLst>
              </a:tr>
              <a:tr h="475967">
                <a:tc>
                  <a:txBody>
                    <a:bodyPr/>
                    <a:lstStyle/>
                    <a:p>
                      <a:pPr algn="ctr" fontAlgn="t"/>
                      <a:r>
                        <a:rPr lang="en-US" sz="1800" b="0" i="1">
                          <a:effectLst/>
                        </a:rPr>
                        <a:t>9</a:t>
                      </a:r>
                      <a:endParaRPr lang="en-US" sz="1800" b="0">
                        <a:effectLst/>
                      </a:endParaRPr>
                    </a:p>
                  </a:txBody>
                  <a:tcPr marL="44413"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
                      </a:r>
                      <a:br>
                        <a:rPr lang="en-US" sz="1800" b="0">
                          <a:effectLst/>
                        </a:rPr>
                      </a:br>
                      <a:endParaRPr lang="en-US" sz="1800" b="0">
                        <a:effectLst/>
                      </a:endParaRP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a:t>
                      </a:r>
                    </a:p>
                  </a:txBody>
                  <a:tcPr marL="5922" marR="29609"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10009"/>
                  </a:ext>
                </a:extLst>
              </a:tr>
              <a:tr h="1810954">
                <a:tc>
                  <a:txBody>
                    <a:bodyPr/>
                    <a:lstStyle/>
                    <a:p>
                      <a:pPr algn="ctr" fontAlgn="t"/>
                      <a:r>
                        <a:rPr lang="en-US" sz="1800" b="0" i="1">
                          <a:effectLst/>
                        </a:rPr>
                        <a:t>10</a:t>
                      </a:r>
                      <a:endParaRPr lang="en-US" sz="1800" b="0">
                        <a:effectLst/>
                      </a:endParaRPr>
                    </a:p>
                  </a:txBody>
                  <a:tcPr marL="44413"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crazy?'”</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crazy</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crazy</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crazy</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dirty="0">
                          <a:effectLst/>
                        </a:rPr>
                        <a:t>crazy</a:t>
                      </a:r>
                    </a:p>
                  </a:txBody>
                  <a:tcPr marL="5922" marR="29609"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10010"/>
                  </a:ext>
                </a:extLst>
              </a:tr>
              <a:tr h="626499">
                <a:tc>
                  <a:txBody>
                    <a:bodyPr/>
                    <a:lstStyle/>
                    <a:p>
                      <a:pPr algn="ctr" fontAlgn="t"/>
                      <a:r>
                        <a:rPr lang="en-US" sz="1800" b="0" i="1">
                          <a:effectLst/>
                        </a:rPr>
                        <a:t>11</a:t>
                      </a:r>
                      <a:endParaRPr lang="en-US" sz="1800" b="0">
                        <a:effectLst/>
                      </a:endParaRPr>
                    </a:p>
                  </a:txBody>
                  <a:tcPr marL="44413"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
                      </a:r>
                      <a:br>
                        <a:rPr lang="en-US" sz="1800" b="0">
                          <a:effectLst/>
                        </a:rPr>
                      </a:br>
                      <a:endParaRPr lang="en-US" sz="1800" b="0">
                        <a:effectLst/>
                      </a:endParaRP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a:t>
                      </a:r>
                    </a:p>
                  </a:txBody>
                  <a:tcPr marL="5922" marR="29609"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10011"/>
                  </a:ext>
                </a:extLst>
              </a:tr>
              <a:tr h="626499">
                <a:tc>
                  <a:txBody>
                    <a:bodyPr/>
                    <a:lstStyle/>
                    <a:p>
                      <a:pPr algn="ctr" fontAlgn="t"/>
                      <a:r>
                        <a:rPr lang="en-US" sz="1800" b="0" i="1">
                          <a:effectLst/>
                        </a:rPr>
                        <a:t>12</a:t>
                      </a:r>
                      <a:endParaRPr lang="en-US" sz="1800" b="0">
                        <a:effectLst/>
                      </a:endParaRPr>
                    </a:p>
                  </a:txBody>
                  <a:tcPr marL="44413"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
                      </a:r>
                      <a:br>
                        <a:rPr lang="en-US" sz="1800" b="0">
                          <a:effectLst/>
                        </a:rPr>
                      </a:br>
                      <a:endParaRPr lang="en-US" sz="1800" b="0">
                        <a:effectLst/>
                      </a:endParaRP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a:t>
                      </a:r>
                    </a:p>
                  </a:txBody>
                  <a:tcPr marL="5922" marR="29609"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10012"/>
                  </a:ext>
                </a:extLst>
              </a:tr>
              <a:tr h="917531">
                <a:tc>
                  <a:txBody>
                    <a:bodyPr/>
                    <a:lstStyle/>
                    <a:p>
                      <a:pPr algn="ctr" fontAlgn="t"/>
                      <a:r>
                        <a:rPr lang="en-US" sz="1800" b="0" i="1">
                          <a:effectLst/>
                        </a:rPr>
                        <a:t>13</a:t>
                      </a:r>
                      <a:endParaRPr lang="en-US" sz="1800" b="0">
                        <a:effectLst/>
                      </a:endParaRPr>
                    </a:p>
                  </a:txBody>
                  <a:tcPr marL="44413"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said</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said</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said</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said</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said</a:t>
                      </a:r>
                    </a:p>
                  </a:txBody>
                  <a:tcPr marL="5922" marR="29609"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10013"/>
                  </a:ext>
                </a:extLst>
              </a:tr>
              <a:tr h="2257665">
                <a:tc>
                  <a:txBody>
                    <a:bodyPr/>
                    <a:lstStyle/>
                    <a:p>
                      <a:pPr algn="ctr" fontAlgn="t"/>
                      <a:r>
                        <a:rPr lang="en-US" sz="1800" b="0" i="1">
                          <a:effectLst/>
                        </a:rPr>
                        <a:t>14</a:t>
                      </a:r>
                      <a:endParaRPr lang="en-US" sz="1800" b="0">
                        <a:effectLst/>
                      </a:endParaRPr>
                    </a:p>
                  </a:txBody>
                  <a:tcPr marL="44413"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sandowsky.</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sandowsky</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sandowsky</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sandowsky</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sandowsky</a:t>
                      </a:r>
                    </a:p>
                  </a:txBody>
                  <a:tcPr marL="5922" marR="29609"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10014"/>
                  </a:ext>
                </a:extLst>
              </a:tr>
              <a:tr h="626499">
                <a:tc>
                  <a:txBody>
                    <a:bodyPr/>
                    <a:lstStyle/>
                    <a:p>
                      <a:pPr algn="ctr" fontAlgn="t"/>
                      <a:r>
                        <a:rPr lang="en-US" sz="1800" b="0" i="1">
                          <a:effectLst/>
                        </a:rPr>
                        <a:t>15</a:t>
                      </a:r>
                      <a:endParaRPr lang="en-US" sz="1800" b="0">
                        <a:effectLst/>
                      </a:endParaRPr>
                    </a:p>
                  </a:txBody>
                  <a:tcPr marL="44413"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
                      </a:r>
                      <a:br>
                        <a:rPr lang="en-US" sz="1800" b="0">
                          <a:effectLst/>
                        </a:rPr>
                      </a:br>
                      <a:endParaRPr lang="en-US" sz="1800" b="0">
                        <a:effectLst/>
                      </a:endParaRP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dirty="0">
                          <a:effectLst/>
                        </a:rPr>
                        <a:t>.</a:t>
                      </a:r>
                    </a:p>
                  </a:txBody>
                  <a:tcPr marL="5922" marR="29609"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10015"/>
                  </a:ext>
                </a:extLst>
              </a:tr>
              <a:tr h="626499">
                <a:tc>
                  <a:txBody>
                    <a:bodyPr/>
                    <a:lstStyle/>
                    <a:p>
                      <a:pPr algn="ctr" fontAlgn="t"/>
                      <a:r>
                        <a:rPr lang="en-US" sz="1800" b="0" i="1">
                          <a:effectLst/>
                        </a:rPr>
                        <a:t>16</a:t>
                      </a:r>
                      <a:endParaRPr lang="en-US" sz="1800" b="0">
                        <a:effectLst/>
                      </a:endParaRPr>
                    </a:p>
                  </a:txBody>
                  <a:tcPr marL="44413"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
                      </a:r>
                      <a:br>
                        <a:rPr lang="en-US" sz="1800" b="0">
                          <a:effectLst/>
                        </a:rPr>
                      </a:br>
                      <a:endParaRPr lang="en-US" sz="1800" b="0">
                        <a:effectLst/>
                      </a:endParaRP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a:t>
                      </a:r>
                    </a:p>
                  </a:txBody>
                  <a:tcPr marL="5922" marR="29609"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10016"/>
                  </a:ext>
                </a:extLst>
              </a:tr>
              <a:tr h="626499">
                <a:tc>
                  <a:txBody>
                    <a:bodyPr/>
                    <a:lstStyle/>
                    <a:p>
                      <a:pPr algn="ctr" fontAlgn="t"/>
                      <a:r>
                        <a:rPr lang="en-US" sz="1800" b="0" i="1">
                          <a:effectLst/>
                        </a:rPr>
                        <a:t>17</a:t>
                      </a:r>
                      <a:endParaRPr lang="en-US" sz="1800" b="0">
                        <a:effectLst/>
                      </a:endParaRPr>
                    </a:p>
                  </a:txBody>
                  <a:tcPr marL="44413"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'i</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i</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i</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a:effectLst/>
                        </a:rPr>
                        <a:t>i</a:t>
                      </a:r>
                    </a:p>
                  </a:txBody>
                  <a:tcPr marL="5922" marR="5922"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tc>
                  <a:txBody>
                    <a:bodyPr/>
                    <a:lstStyle/>
                    <a:p>
                      <a:pPr algn="ctr" fontAlgn="t"/>
                      <a:r>
                        <a:rPr lang="en-US" sz="1800" b="0" dirty="0" err="1">
                          <a:effectLst/>
                        </a:rPr>
                        <a:t>i</a:t>
                      </a:r>
                      <a:endParaRPr lang="en-US" sz="1800" b="0" dirty="0">
                        <a:effectLst/>
                      </a:endParaRPr>
                    </a:p>
                  </a:txBody>
                  <a:tcPr marL="5922" marR="29609" marT="14804" marB="14804">
                    <a:lnL>
                      <a:noFill/>
                    </a:lnL>
                    <a:lnR>
                      <a:noFill/>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10017"/>
                  </a:ext>
                </a:extLst>
              </a:tr>
            </a:tbl>
          </a:graphicData>
        </a:graphic>
      </p:graphicFrame>
      <p:graphicFrame>
        <p:nvGraphicFramePr>
          <p:cNvPr id="8" name="Таблица 7"/>
          <p:cNvGraphicFramePr>
            <a:graphicFrameLocks noGrp="1"/>
          </p:cNvGraphicFramePr>
          <p:nvPr>
            <p:extLst>
              <p:ext uri="{D42A27DB-BD31-4B8C-83A1-F6EECF244321}">
                <p14:modId xmlns:p14="http://schemas.microsoft.com/office/powerpoint/2010/main" val="590150102"/>
              </p:ext>
            </p:extLst>
          </p:nvPr>
        </p:nvGraphicFramePr>
        <p:xfrm>
          <a:off x="143507" y="1695654"/>
          <a:ext cx="4646143" cy="4408264"/>
        </p:xfrm>
        <a:graphic>
          <a:graphicData uri="http://schemas.openxmlformats.org/drawingml/2006/table">
            <a:tbl>
              <a:tblPr bandRow="1">
                <a:tableStyleId>{8799B23B-EC83-4686-B30A-512413B5E67A}</a:tableStyleId>
              </a:tblPr>
              <a:tblGrid>
                <a:gridCol w="464613">
                  <a:extLst>
                    <a:ext uri="{9D8B030D-6E8A-4147-A177-3AD203B41FA5}">
                      <a16:colId xmlns:a16="http://schemas.microsoft.com/office/drawing/2014/main" val="20000"/>
                    </a:ext>
                  </a:extLst>
                </a:gridCol>
                <a:gridCol w="836306">
                  <a:extLst>
                    <a:ext uri="{9D8B030D-6E8A-4147-A177-3AD203B41FA5}">
                      <a16:colId xmlns:a16="http://schemas.microsoft.com/office/drawing/2014/main" val="20001"/>
                    </a:ext>
                  </a:extLst>
                </a:gridCol>
                <a:gridCol w="1121009">
                  <a:extLst>
                    <a:ext uri="{9D8B030D-6E8A-4147-A177-3AD203B41FA5}">
                      <a16:colId xmlns:a16="http://schemas.microsoft.com/office/drawing/2014/main" val="20002"/>
                    </a:ext>
                  </a:extLst>
                </a:gridCol>
                <a:gridCol w="551603">
                  <a:extLst>
                    <a:ext uri="{9D8B030D-6E8A-4147-A177-3AD203B41FA5}">
                      <a16:colId xmlns:a16="http://schemas.microsoft.com/office/drawing/2014/main" val="20003"/>
                    </a:ext>
                  </a:extLst>
                </a:gridCol>
                <a:gridCol w="836306">
                  <a:extLst>
                    <a:ext uri="{9D8B030D-6E8A-4147-A177-3AD203B41FA5}">
                      <a16:colId xmlns:a16="http://schemas.microsoft.com/office/drawing/2014/main" val="20004"/>
                    </a:ext>
                  </a:extLst>
                </a:gridCol>
                <a:gridCol w="836306">
                  <a:extLst>
                    <a:ext uri="{9D8B030D-6E8A-4147-A177-3AD203B41FA5}">
                      <a16:colId xmlns:a16="http://schemas.microsoft.com/office/drawing/2014/main" val="20005"/>
                    </a:ext>
                  </a:extLst>
                </a:gridCol>
              </a:tblGrid>
              <a:tr h="285431">
                <a:tc>
                  <a:txBody>
                    <a:bodyPr/>
                    <a:lstStyle/>
                    <a:p>
                      <a:pPr marL="0" algn="ctr" defTabSz="914400" rtl="0" eaLnBrk="1" fontAlgn="t" latinLnBrk="0" hangingPunct="1"/>
                      <a:r>
                        <a:rPr lang="en-US" sz="1800" kern="1200" dirty="0">
                          <a:effectLst/>
                        </a:rPr>
                        <a:t> </a:t>
                      </a:r>
                      <a:endParaRPr lang="en-US" sz="1800" kern="1200" dirty="0">
                        <a:solidFill>
                          <a:schemeClr val="tx1"/>
                        </a:solidFill>
                        <a:effectLst/>
                        <a:latin typeface="+mn-lt"/>
                        <a:ea typeface="+mn-ea"/>
                        <a:cs typeface="+mn-cs"/>
                      </a:endParaRPr>
                    </a:p>
                  </a:txBody>
                  <a:tcPr marL="44413" marR="5922" marT="14804" marB="14804"/>
                </a:tc>
                <a:tc>
                  <a:txBody>
                    <a:bodyPr/>
                    <a:lstStyle/>
                    <a:p>
                      <a:pPr marL="0" algn="ctr" defTabSz="914400" rtl="0" eaLnBrk="1" fontAlgn="t" latinLnBrk="0" hangingPunct="1"/>
                      <a:r>
                        <a:rPr lang="en-US" sz="1600" kern="1200" dirty="0">
                          <a:effectLst/>
                        </a:rPr>
                        <a:t>Naïve</a:t>
                      </a:r>
                      <a:endParaRPr lang="ru-RU" sz="1600" kern="1200" dirty="0">
                        <a:effectLst/>
                      </a:endParaRPr>
                    </a:p>
                    <a:p>
                      <a:pPr marL="0" algn="ctr" defTabSz="914400" rtl="0" eaLnBrk="1" fontAlgn="t" latinLnBrk="0" hangingPunct="1"/>
                      <a:r>
                        <a:rPr lang="ru-RU" sz="1400" kern="1200" dirty="0">
                          <a:effectLst/>
                        </a:rPr>
                        <a:t>по пробе-лам</a:t>
                      </a:r>
                      <a:endParaRPr lang="en-US" sz="1400" kern="1200" dirty="0">
                        <a:solidFill>
                          <a:schemeClr val="tx1"/>
                        </a:solidFill>
                        <a:effectLst/>
                        <a:latin typeface="+mn-lt"/>
                        <a:ea typeface="+mn-ea"/>
                        <a:cs typeface="+mn-cs"/>
                      </a:endParaRPr>
                    </a:p>
                  </a:txBody>
                  <a:tcPr marL="5922" marR="5922" marT="14804" marB="14804"/>
                </a:tc>
                <a:tc>
                  <a:txBody>
                    <a:bodyPr/>
                    <a:lstStyle/>
                    <a:p>
                      <a:pPr marL="0" algn="ctr" defTabSz="914400" rtl="0" eaLnBrk="1" fontAlgn="t" latinLnBrk="0" hangingPunct="1"/>
                      <a:r>
                        <a:rPr lang="nl-NL" sz="1600" kern="1200" dirty="0">
                          <a:effectLst/>
                        </a:rPr>
                        <a:t>Apache Open NLP </a:t>
                      </a:r>
                      <a:endParaRPr lang="ru-RU" sz="1600" kern="1200" dirty="0">
                        <a:effectLst/>
                      </a:endParaRPr>
                    </a:p>
                    <a:p>
                      <a:pPr marL="0" algn="ctr" defTabSz="914400" rtl="0" eaLnBrk="1" fontAlgn="t" latinLnBrk="0" hangingPunct="1"/>
                      <a:r>
                        <a:rPr lang="nl-NL" sz="1400" kern="1200" dirty="0">
                          <a:effectLst/>
                        </a:rPr>
                        <a:t>( en-token.bin)</a:t>
                      </a:r>
                      <a:endParaRPr lang="nl-NL" sz="1400" kern="1200" dirty="0">
                        <a:solidFill>
                          <a:schemeClr val="tx1"/>
                        </a:solidFill>
                        <a:effectLst/>
                        <a:latin typeface="+mn-lt"/>
                        <a:ea typeface="+mn-ea"/>
                        <a:cs typeface="+mn-cs"/>
                      </a:endParaRPr>
                    </a:p>
                  </a:txBody>
                  <a:tcPr marL="5922" marR="5922" marT="14804" marB="14804"/>
                </a:tc>
                <a:tc>
                  <a:txBody>
                    <a:bodyPr/>
                    <a:lstStyle/>
                    <a:p>
                      <a:pPr marL="0" algn="ctr" defTabSz="914400" rtl="0" eaLnBrk="1" fontAlgn="t" latinLnBrk="0" hangingPunct="1"/>
                      <a:r>
                        <a:rPr lang="en-US" sz="1600" kern="1200" dirty="0">
                          <a:effectLst/>
                        </a:rPr>
                        <a:t>Stan</a:t>
                      </a:r>
                      <a:r>
                        <a:rPr lang="ru-RU" sz="1600" kern="1200" dirty="0">
                          <a:effectLst/>
                        </a:rPr>
                        <a:t>-</a:t>
                      </a:r>
                      <a:r>
                        <a:rPr lang="en-US" sz="1600" kern="1200" dirty="0">
                          <a:effectLst/>
                        </a:rPr>
                        <a:t>ford 2.0.3</a:t>
                      </a:r>
                      <a:endParaRPr lang="en-US" sz="1600" kern="1200" dirty="0">
                        <a:solidFill>
                          <a:schemeClr val="tx1"/>
                        </a:solidFill>
                        <a:effectLst/>
                        <a:latin typeface="+mn-lt"/>
                        <a:ea typeface="+mn-ea"/>
                        <a:cs typeface="+mn-cs"/>
                      </a:endParaRPr>
                    </a:p>
                  </a:txBody>
                  <a:tcPr marL="5922" marR="5922" marT="14804" marB="14804"/>
                </a:tc>
                <a:tc>
                  <a:txBody>
                    <a:bodyPr/>
                    <a:lstStyle/>
                    <a:p>
                      <a:pPr marL="0" algn="ctr" defTabSz="914400" rtl="0" eaLnBrk="1" fontAlgn="t" latinLnBrk="0" hangingPunct="1"/>
                      <a:r>
                        <a:rPr lang="en-US" sz="1600" kern="1200" dirty="0">
                          <a:effectLst/>
                        </a:rPr>
                        <a:t>Custom</a:t>
                      </a:r>
                      <a:endParaRPr lang="en-US" sz="1600" kern="1200" dirty="0">
                        <a:solidFill>
                          <a:schemeClr val="tx1"/>
                        </a:solidFill>
                        <a:effectLst/>
                        <a:latin typeface="+mn-lt"/>
                        <a:ea typeface="+mn-ea"/>
                        <a:cs typeface="+mn-cs"/>
                      </a:endParaRPr>
                    </a:p>
                  </a:txBody>
                  <a:tcPr marL="5922" marR="5922" marT="14804" marB="14804"/>
                </a:tc>
                <a:tc>
                  <a:txBody>
                    <a:bodyPr/>
                    <a:lstStyle/>
                    <a:p>
                      <a:pPr marL="0" algn="ctr" defTabSz="914400" rtl="0" eaLnBrk="1" fontAlgn="t" latinLnBrk="0" hangingPunct="1"/>
                      <a:r>
                        <a:rPr lang="ru-RU" sz="1600" kern="1200" dirty="0" err="1">
                          <a:effectLst/>
                        </a:rPr>
                        <a:t>Гипотет</a:t>
                      </a:r>
                      <a:r>
                        <a:rPr lang="ru-RU" sz="1600" kern="1200" dirty="0">
                          <a:effectLst/>
                        </a:rPr>
                        <a:t>. (ЗС)</a:t>
                      </a:r>
                      <a:endParaRPr lang="en-US" sz="1600" kern="1200" dirty="0">
                        <a:solidFill>
                          <a:schemeClr val="tx1"/>
                        </a:solidFill>
                        <a:effectLst/>
                        <a:latin typeface="+mn-lt"/>
                        <a:ea typeface="+mn-ea"/>
                        <a:cs typeface="+mn-cs"/>
                      </a:endParaRPr>
                    </a:p>
                  </a:txBody>
                  <a:tcPr marL="5922" marR="29609" marT="14804" marB="14804"/>
                </a:tc>
                <a:extLst>
                  <a:ext uri="{0D108BD9-81ED-4DB2-BD59-A6C34878D82A}">
                    <a16:rowId xmlns:a16="http://schemas.microsoft.com/office/drawing/2014/main" val="10000"/>
                  </a:ext>
                </a:extLst>
              </a:tr>
              <a:tr h="200157">
                <a:tc>
                  <a:txBody>
                    <a:bodyPr/>
                    <a:lstStyle/>
                    <a:p>
                      <a:pPr marL="0" algn="ctr" defTabSz="914400" rtl="0" eaLnBrk="1" fontAlgn="t" latinLnBrk="0" hangingPunct="1"/>
                      <a:r>
                        <a:rPr lang="en-US" sz="1800" kern="1200">
                          <a:effectLst/>
                        </a:rPr>
                        <a:t>1</a:t>
                      </a:r>
                      <a:endParaRPr lang="en-US" sz="1800" kern="1200">
                        <a:solidFill>
                          <a:schemeClr val="tx1"/>
                        </a:solidFill>
                        <a:effectLst/>
                        <a:latin typeface="+mn-lt"/>
                        <a:ea typeface="+mn-ea"/>
                        <a:cs typeface="+mn-cs"/>
                      </a:endParaRPr>
                    </a:p>
                  </a:txBody>
                  <a:tcPr marL="44413" marR="5922" marT="14804" marB="14804"/>
                </a:tc>
                <a:tc>
                  <a:txBody>
                    <a:bodyPr/>
                    <a:lstStyle/>
                    <a:p>
                      <a:pPr marL="0" algn="ctr" defTabSz="914400" rtl="0" eaLnBrk="1" fontAlgn="t" latinLnBrk="0" hangingPunct="1"/>
                      <a:endParaRPr lang="en-US" sz="1800" kern="1200" dirty="0">
                        <a:solidFill>
                          <a:schemeClr val="tx1"/>
                        </a:solidFill>
                        <a:effectLst/>
                        <a:latin typeface="+mn-lt"/>
                        <a:ea typeface="+mn-ea"/>
                        <a:cs typeface="+mn-cs"/>
                      </a:endParaRPr>
                    </a:p>
                  </a:txBody>
                  <a:tcPr marL="5922" marR="5922" marT="14804" marB="14804"/>
                </a:tc>
                <a:tc>
                  <a:txBody>
                    <a:bodyPr/>
                    <a:lstStyle/>
                    <a:p>
                      <a:pPr marL="0" algn="ctr" defTabSz="914400" rtl="0" eaLnBrk="1" fontAlgn="t" latinLnBrk="0" hangingPunct="1"/>
                      <a:r>
                        <a:rPr lang="en-US" sz="1800" kern="1200">
                          <a:effectLst/>
                        </a:rPr>
                        <a:t>“</a:t>
                      </a:r>
                      <a:endParaRPr lang="en-US" sz="1800" kern="1200">
                        <a:solidFill>
                          <a:schemeClr val="tx1"/>
                        </a:solidFill>
                        <a:effectLst/>
                        <a:latin typeface="+mn-lt"/>
                        <a:ea typeface="+mn-ea"/>
                        <a:cs typeface="+mn-cs"/>
                      </a:endParaRPr>
                    </a:p>
                  </a:txBody>
                  <a:tcPr marL="5922" marR="5922" marT="14804" marB="14804"/>
                </a:tc>
                <a:tc>
                  <a:txBody>
                    <a:bodyPr/>
                    <a:lstStyle/>
                    <a:p>
                      <a:pPr marL="0" algn="ctr" defTabSz="914400" rtl="0" eaLnBrk="1" fontAlgn="t" latinLnBrk="0" hangingPunct="1"/>
                      <a:r>
                        <a:rPr lang="en-US" sz="1800" kern="1200" dirty="0">
                          <a:effectLst/>
                        </a:rPr>
                        <a:t>“</a:t>
                      </a:r>
                      <a:endParaRPr lang="en-US" sz="1800" kern="1200" dirty="0">
                        <a:solidFill>
                          <a:schemeClr val="tx1"/>
                        </a:solidFill>
                        <a:effectLst/>
                        <a:latin typeface="+mn-lt"/>
                        <a:ea typeface="+mn-ea"/>
                        <a:cs typeface="+mn-cs"/>
                      </a:endParaRPr>
                    </a:p>
                  </a:txBody>
                  <a:tcPr marL="5922" marR="5922" marT="14804" marB="14804"/>
                </a:tc>
                <a:tc>
                  <a:txBody>
                    <a:bodyPr/>
                    <a:lstStyle/>
                    <a:p>
                      <a:pPr marL="0" algn="ctr" defTabSz="914400" rtl="0" eaLnBrk="1" fontAlgn="t" latinLnBrk="0" hangingPunct="1"/>
                      <a:r>
                        <a:rPr lang="en-US" sz="1800" kern="1200" dirty="0">
                          <a:effectLst/>
                        </a:rPr>
                        <a:t>“</a:t>
                      </a:r>
                      <a:endParaRPr lang="en-US" sz="1800" kern="1200" dirty="0">
                        <a:solidFill>
                          <a:schemeClr val="tx1"/>
                        </a:solidFill>
                        <a:effectLst/>
                        <a:latin typeface="+mn-lt"/>
                        <a:ea typeface="+mn-ea"/>
                        <a:cs typeface="+mn-cs"/>
                      </a:endParaRPr>
                    </a:p>
                  </a:txBody>
                  <a:tcPr marL="5922" marR="5922" marT="14804" marB="14804"/>
                </a:tc>
                <a:tc>
                  <a:txBody>
                    <a:bodyPr/>
                    <a:lstStyle/>
                    <a:p>
                      <a:pPr marL="0" algn="ctr" defTabSz="914400" rtl="0" eaLnBrk="1" fontAlgn="t" latinLnBrk="0" hangingPunct="1"/>
                      <a:r>
                        <a:rPr lang="en-US" sz="1800" kern="1200" dirty="0">
                          <a:effectLst/>
                        </a:rPr>
                        <a:t>“</a:t>
                      </a:r>
                      <a:endParaRPr lang="en-US" sz="1800" kern="1200" dirty="0">
                        <a:solidFill>
                          <a:schemeClr val="tx1"/>
                        </a:solidFill>
                        <a:effectLst/>
                        <a:latin typeface="+mn-lt"/>
                        <a:ea typeface="+mn-ea"/>
                        <a:cs typeface="+mn-cs"/>
                      </a:endParaRPr>
                    </a:p>
                  </a:txBody>
                  <a:tcPr marL="5922" marR="29609" marT="14804" marB="14804"/>
                </a:tc>
                <a:extLst>
                  <a:ext uri="{0D108BD9-81ED-4DB2-BD59-A6C34878D82A}">
                    <a16:rowId xmlns:a16="http://schemas.microsoft.com/office/drawing/2014/main" val="10001"/>
                  </a:ext>
                </a:extLst>
              </a:tr>
              <a:tr h="114883">
                <a:tc>
                  <a:txBody>
                    <a:bodyPr/>
                    <a:lstStyle/>
                    <a:p>
                      <a:pPr marL="0" algn="ctr" defTabSz="914400" rtl="0" eaLnBrk="1" fontAlgn="t" latinLnBrk="0" hangingPunct="1"/>
                      <a:r>
                        <a:rPr lang="en-US" sz="1800" kern="1200">
                          <a:effectLst/>
                        </a:rPr>
                        <a:t>2</a:t>
                      </a:r>
                      <a:endParaRPr lang="en-US" sz="1800" kern="1200">
                        <a:solidFill>
                          <a:schemeClr val="tx1"/>
                        </a:solidFill>
                        <a:effectLst/>
                        <a:latin typeface="+mn-lt"/>
                        <a:ea typeface="+mn-ea"/>
                        <a:cs typeface="+mn-cs"/>
                      </a:endParaRPr>
                    </a:p>
                  </a:txBody>
                  <a:tcPr marL="44413" marR="5922" marT="14804" marB="14804"/>
                </a:tc>
                <a:tc>
                  <a:txBody>
                    <a:bodyPr/>
                    <a:lstStyle/>
                    <a:p>
                      <a:pPr marL="0" algn="ctr" defTabSz="914400" rtl="0" eaLnBrk="1" fontAlgn="t" latinLnBrk="0" hangingPunct="1"/>
                      <a:r>
                        <a:rPr lang="en-US" sz="1800" kern="1200" dirty="0">
                          <a:effectLst/>
                        </a:rPr>
                        <a:t>“I</a:t>
                      </a:r>
                      <a:endParaRPr lang="en-US" sz="1800" kern="1200" dirty="0">
                        <a:solidFill>
                          <a:schemeClr val="tx1"/>
                        </a:solidFill>
                        <a:effectLst/>
                        <a:latin typeface="+mn-lt"/>
                        <a:ea typeface="+mn-ea"/>
                        <a:cs typeface="+mn-cs"/>
                      </a:endParaRPr>
                    </a:p>
                  </a:txBody>
                  <a:tcPr marL="5922" marR="5922" marT="14804" marB="14804"/>
                </a:tc>
                <a:tc>
                  <a:txBody>
                    <a:bodyPr/>
                    <a:lstStyle/>
                    <a:p>
                      <a:pPr marL="0" algn="ctr" defTabSz="914400" rtl="0" eaLnBrk="1" fontAlgn="t" latinLnBrk="0" hangingPunct="1"/>
                      <a:r>
                        <a:rPr lang="en-US" sz="1800" kern="1200" dirty="0" err="1">
                          <a:effectLst/>
                        </a:rPr>
                        <a:t>i</a:t>
                      </a:r>
                      <a:endParaRPr lang="en-US" sz="1800" kern="1200" dirty="0">
                        <a:solidFill>
                          <a:schemeClr val="tx1"/>
                        </a:solidFill>
                        <a:effectLst/>
                        <a:latin typeface="+mn-lt"/>
                        <a:ea typeface="+mn-ea"/>
                        <a:cs typeface="+mn-cs"/>
                      </a:endParaRPr>
                    </a:p>
                  </a:txBody>
                  <a:tcPr marL="5922" marR="5922" marT="14804" marB="14804"/>
                </a:tc>
                <a:tc>
                  <a:txBody>
                    <a:bodyPr/>
                    <a:lstStyle/>
                    <a:p>
                      <a:pPr marL="0" algn="ctr" defTabSz="914400" rtl="0" eaLnBrk="1" fontAlgn="t" latinLnBrk="0" hangingPunct="1"/>
                      <a:r>
                        <a:rPr lang="en-US" sz="1800" kern="1200">
                          <a:effectLst/>
                        </a:rPr>
                        <a:t>i</a:t>
                      </a:r>
                      <a:endParaRPr lang="en-US" sz="1800" kern="1200">
                        <a:solidFill>
                          <a:schemeClr val="tx1"/>
                        </a:solidFill>
                        <a:effectLst/>
                        <a:latin typeface="+mn-lt"/>
                        <a:ea typeface="+mn-ea"/>
                        <a:cs typeface="+mn-cs"/>
                      </a:endParaRPr>
                    </a:p>
                  </a:txBody>
                  <a:tcPr marL="5922" marR="5922" marT="14804" marB="14804"/>
                </a:tc>
                <a:tc>
                  <a:txBody>
                    <a:bodyPr/>
                    <a:lstStyle/>
                    <a:p>
                      <a:pPr marL="0" algn="ctr" defTabSz="914400" rtl="0" eaLnBrk="1" fontAlgn="t" latinLnBrk="0" hangingPunct="1"/>
                      <a:r>
                        <a:rPr lang="en-US" sz="1800" kern="1200" dirty="0" err="1">
                          <a:effectLst/>
                        </a:rPr>
                        <a:t>i</a:t>
                      </a:r>
                      <a:endParaRPr lang="en-US" sz="1800" kern="1200" dirty="0">
                        <a:solidFill>
                          <a:schemeClr val="tx1"/>
                        </a:solidFill>
                        <a:effectLst/>
                        <a:latin typeface="+mn-lt"/>
                        <a:ea typeface="+mn-ea"/>
                        <a:cs typeface="+mn-cs"/>
                      </a:endParaRPr>
                    </a:p>
                  </a:txBody>
                  <a:tcPr marL="5922" marR="5922" marT="14804" marB="14804"/>
                </a:tc>
                <a:tc>
                  <a:txBody>
                    <a:bodyPr/>
                    <a:lstStyle/>
                    <a:p>
                      <a:pPr marL="0" algn="ctr" defTabSz="914400" rtl="0" eaLnBrk="1" fontAlgn="t" latinLnBrk="0" hangingPunct="1"/>
                      <a:r>
                        <a:rPr lang="en-US" sz="1800" kern="1200" dirty="0" err="1">
                          <a:effectLst/>
                        </a:rPr>
                        <a:t>i</a:t>
                      </a:r>
                      <a:endParaRPr lang="en-US" sz="1800" kern="1200" dirty="0">
                        <a:solidFill>
                          <a:schemeClr val="tx1"/>
                        </a:solidFill>
                        <a:effectLst/>
                        <a:latin typeface="+mn-lt"/>
                        <a:ea typeface="+mn-ea"/>
                        <a:cs typeface="+mn-cs"/>
                      </a:endParaRPr>
                    </a:p>
                  </a:txBody>
                  <a:tcPr marL="5922" marR="29609" marT="14804" marB="14804"/>
                </a:tc>
                <a:extLst>
                  <a:ext uri="{0D108BD9-81ED-4DB2-BD59-A6C34878D82A}">
                    <a16:rowId xmlns:a16="http://schemas.microsoft.com/office/drawing/2014/main" val="10002"/>
                  </a:ext>
                </a:extLst>
              </a:tr>
              <a:tr h="114883">
                <a:tc>
                  <a:txBody>
                    <a:bodyPr/>
                    <a:lstStyle/>
                    <a:p>
                      <a:pPr marL="0" algn="ctr" defTabSz="914400" rtl="0" eaLnBrk="1" fontAlgn="t" latinLnBrk="0" hangingPunct="1"/>
                      <a:r>
                        <a:rPr lang="en-US" sz="1800" kern="1200">
                          <a:effectLst/>
                        </a:rPr>
                        <a:t>3</a:t>
                      </a:r>
                      <a:endParaRPr lang="en-US" sz="1800" kern="1200">
                        <a:solidFill>
                          <a:schemeClr val="tx1"/>
                        </a:solidFill>
                        <a:effectLst/>
                        <a:latin typeface="+mn-lt"/>
                        <a:ea typeface="+mn-ea"/>
                        <a:cs typeface="+mn-cs"/>
                      </a:endParaRPr>
                    </a:p>
                  </a:txBody>
                  <a:tcPr marL="44413" marR="5922" marT="14804" marB="14804"/>
                </a:tc>
                <a:tc>
                  <a:txBody>
                    <a:bodyPr/>
                    <a:lstStyle/>
                    <a:p>
                      <a:pPr marL="0" algn="ctr" defTabSz="914400" rtl="0" eaLnBrk="1" fontAlgn="t" latinLnBrk="0" hangingPunct="1"/>
                      <a:r>
                        <a:rPr lang="en-US" sz="1800" kern="1200" dirty="0">
                          <a:effectLst/>
                        </a:rPr>
                        <a:t>said,</a:t>
                      </a:r>
                      <a:endParaRPr lang="en-US" sz="1800" kern="1200" dirty="0">
                        <a:solidFill>
                          <a:schemeClr val="tx1"/>
                        </a:solidFill>
                        <a:effectLst/>
                        <a:latin typeface="+mn-lt"/>
                        <a:ea typeface="+mn-ea"/>
                        <a:cs typeface="+mn-cs"/>
                      </a:endParaRPr>
                    </a:p>
                  </a:txBody>
                  <a:tcPr marL="5922" marR="5922" marT="14804" marB="14804"/>
                </a:tc>
                <a:tc>
                  <a:txBody>
                    <a:bodyPr/>
                    <a:lstStyle/>
                    <a:p>
                      <a:pPr marL="0" algn="ctr" defTabSz="914400" rtl="0" eaLnBrk="1" fontAlgn="t" latinLnBrk="0" hangingPunct="1"/>
                      <a:r>
                        <a:rPr lang="en-US" sz="1800" kern="1200" dirty="0">
                          <a:effectLst/>
                        </a:rPr>
                        <a:t>said</a:t>
                      </a:r>
                      <a:endParaRPr lang="en-US" sz="1800" kern="1200" dirty="0">
                        <a:solidFill>
                          <a:schemeClr val="tx1"/>
                        </a:solidFill>
                        <a:effectLst/>
                        <a:latin typeface="+mn-lt"/>
                        <a:ea typeface="+mn-ea"/>
                        <a:cs typeface="+mn-cs"/>
                      </a:endParaRPr>
                    </a:p>
                  </a:txBody>
                  <a:tcPr marL="5922" marR="5922" marT="14804" marB="14804"/>
                </a:tc>
                <a:tc>
                  <a:txBody>
                    <a:bodyPr/>
                    <a:lstStyle/>
                    <a:p>
                      <a:pPr marL="0" algn="ctr" defTabSz="914400" rtl="0" eaLnBrk="1" fontAlgn="t" latinLnBrk="0" hangingPunct="1"/>
                      <a:r>
                        <a:rPr lang="en-US" sz="1800" kern="1200">
                          <a:effectLst/>
                        </a:rPr>
                        <a:t>said</a:t>
                      </a:r>
                      <a:endParaRPr lang="en-US" sz="1800" kern="1200">
                        <a:solidFill>
                          <a:schemeClr val="tx1"/>
                        </a:solidFill>
                        <a:effectLst/>
                        <a:latin typeface="+mn-lt"/>
                        <a:ea typeface="+mn-ea"/>
                        <a:cs typeface="+mn-cs"/>
                      </a:endParaRPr>
                    </a:p>
                  </a:txBody>
                  <a:tcPr marL="5922" marR="5922" marT="14804" marB="14804"/>
                </a:tc>
                <a:tc>
                  <a:txBody>
                    <a:bodyPr/>
                    <a:lstStyle/>
                    <a:p>
                      <a:pPr marL="0" algn="ctr" defTabSz="914400" rtl="0" eaLnBrk="1" fontAlgn="t" latinLnBrk="0" hangingPunct="1"/>
                      <a:r>
                        <a:rPr lang="en-US" sz="1800" kern="1200" dirty="0">
                          <a:effectLst/>
                        </a:rPr>
                        <a:t>said</a:t>
                      </a:r>
                      <a:endParaRPr lang="en-US" sz="1800" kern="1200" dirty="0">
                        <a:solidFill>
                          <a:schemeClr val="tx1"/>
                        </a:solidFill>
                        <a:effectLst/>
                        <a:latin typeface="+mn-lt"/>
                        <a:ea typeface="+mn-ea"/>
                        <a:cs typeface="+mn-cs"/>
                      </a:endParaRPr>
                    </a:p>
                  </a:txBody>
                  <a:tcPr marL="5922" marR="5922" marT="14804" marB="14804"/>
                </a:tc>
                <a:tc>
                  <a:txBody>
                    <a:bodyPr/>
                    <a:lstStyle/>
                    <a:p>
                      <a:pPr marL="0" algn="ctr" defTabSz="914400" rtl="0" eaLnBrk="1" fontAlgn="t" latinLnBrk="0" hangingPunct="1"/>
                      <a:r>
                        <a:rPr lang="en-US" sz="1800" kern="1200" dirty="0">
                          <a:effectLst/>
                        </a:rPr>
                        <a:t>said</a:t>
                      </a:r>
                      <a:endParaRPr lang="en-US" sz="1800" kern="1200" dirty="0">
                        <a:solidFill>
                          <a:schemeClr val="tx1"/>
                        </a:solidFill>
                        <a:effectLst/>
                        <a:latin typeface="+mn-lt"/>
                        <a:ea typeface="+mn-ea"/>
                        <a:cs typeface="+mn-cs"/>
                      </a:endParaRPr>
                    </a:p>
                  </a:txBody>
                  <a:tcPr marL="5922" marR="29609" marT="14804" marB="14804"/>
                </a:tc>
                <a:extLst>
                  <a:ext uri="{0D108BD9-81ED-4DB2-BD59-A6C34878D82A}">
                    <a16:rowId xmlns:a16="http://schemas.microsoft.com/office/drawing/2014/main" val="10003"/>
                  </a:ext>
                </a:extLst>
              </a:tr>
              <a:tr h="200157">
                <a:tc>
                  <a:txBody>
                    <a:bodyPr/>
                    <a:lstStyle/>
                    <a:p>
                      <a:pPr marL="0" algn="ctr" defTabSz="914400" rtl="0" eaLnBrk="1" fontAlgn="t" latinLnBrk="0" hangingPunct="1"/>
                      <a:r>
                        <a:rPr lang="en-US" sz="1800" kern="1200">
                          <a:effectLst/>
                        </a:rPr>
                        <a:t>4</a:t>
                      </a:r>
                      <a:endParaRPr lang="en-US" sz="1800" kern="1200">
                        <a:solidFill>
                          <a:schemeClr val="tx1"/>
                        </a:solidFill>
                        <a:effectLst/>
                        <a:latin typeface="+mn-lt"/>
                        <a:ea typeface="+mn-ea"/>
                        <a:cs typeface="+mn-cs"/>
                      </a:endParaRPr>
                    </a:p>
                  </a:txBody>
                  <a:tcPr marL="44413" marR="5922" marT="14804" marB="14804"/>
                </a:tc>
                <a:tc>
                  <a:txBody>
                    <a:bodyPr/>
                    <a:lstStyle/>
                    <a:p>
                      <a:pPr marL="0" algn="ctr" defTabSz="914400" rtl="0" eaLnBrk="1" fontAlgn="t" latinLnBrk="0" hangingPunct="1"/>
                      <a:endParaRPr lang="en-US" sz="1800" kern="1200" dirty="0">
                        <a:solidFill>
                          <a:schemeClr val="tx1"/>
                        </a:solidFill>
                        <a:effectLst/>
                        <a:latin typeface="+mn-lt"/>
                        <a:ea typeface="+mn-ea"/>
                        <a:cs typeface="+mn-cs"/>
                      </a:endParaRPr>
                    </a:p>
                  </a:txBody>
                  <a:tcPr marL="5922" marR="5922" marT="14804" marB="14804"/>
                </a:tc>
                <a:tc>
                  <a:txBody>
                    <a:bodyPr/>
                    <a:lstStyle/>
                    <a:p>
                      <a:pPr marL="0" algn="ctr" defTabSz="914400" rtl="0" eaLnBrk="1" fontAlgn="t" latinLnBrk="0" hangingPunct="1"/>
                      <a:r>
                        <a:rPr lang="en-US" sz="1800" kern="1200">
                          <a:effectLst/>
                        </a:rPr>
                        <a:t>,</a:t>
                      </a:r>
                      <a:endParaRPr lang="en-US" sz="1800" kern="1200">
                        <a:solidFill>
                          <a:schemeClr val="tx1"/>
                        </a:solidFill>
                        <a:effectLst/>
                        <a:latin typeface="+mn-lt"/>
                        <a:ea typeface="+mn-ea"/>
                        <a:cs typeface="+mn-cs"/>
                      </a:endParaRPr>
                    </a:p>
                  </a:txBody>
                  <a:tcPr marL="5922" marR="5922" marT="14804" marB="14804"/>
                </a:tc>
                <a:tc>
                  <a:txBody>
                    <a:bodyPr/>
                    <a:lstStyle/>
                    <a:p>
                      <a:pPr marL="0" algn="ctr" defTabSz="914400" rtl="0" eaLnBrk="1" fontAlgn="t" latinLnBrk="0" hangingPunct="1"/>
                      <a:r>
                        <a:rPr lang="en-US" sz="1800" kern="1200">
                          <a:effectLst/>
                        </a:rPr>
                        <a:t>,</a:t>
                      </a:r>
                      <a:endParaRPr lang="en-US" sz="1800" kern="1200">
                        <a:solidFill>
                          <a:schemeClr val="tx1"/>
                        </a:solidFill>
                        <a:effectLst/>
                        <a:latin typeface="+mn-lt"/>
                        <a:ea typeface="+mn-ea"/>
                        <a:cs typeface="+mn-cs"/>
                      </a:endParaRPr>
                    </a:p>
                  </a:txBody>
                  <a:tcPr marL="5922" marR="5922" marT="14804" marB="14804"/>
                </a:tc>
                <a:tc>
                  <a:txBody>
                    <a:bodyPr/>
                    <a:lstStyle/>
                    <a:p>
                      <a:pPr marL="0" algn="ctr" defTabSz="914400" rtl="0" eaLnBrk="1" fontAlgn="t" latinLnBrk="0" hangingPunct="1"/>
                      <a:r>
                        <a:rPr lang="en-US" sz="1800" kern="1200" dirty="0">
                          <a:effectLst/>
                        </a:rPr>
                        <a:t>,</a:t>
                      </a:r>
                      <a:endParaRPr lang="en-US" sz="1800" kern="1200" dirty="0">
                        <a:solidFill>
                          <a:schemeClr val="tx1"/>
                        </a:solidFill>
                        <a:effectLst/>
                        <a:latin typeface="+mn-lt"/>
                        <a:ea typeface="+mn-ea"/>
                        <a:cs typeface="+mn-cs"/>
                      </a:endParaRPr>
                    </a:p>
                  </a:txBody>
                  <a:tcPr marL="5922" marR="5922" marT="14804" marB="14804"/>
                </a:tc>
                <a:tc>
                  <a:txBody>
                    <a:bodyPr/>
                    <a:lstStyle/>
                    <a:p>
                      <a:pPr marL="0" algn="ctr" defTabSz="914400" rtl="0" eaLnBrk="1" fontAlgn="t" latinLnBrk="0" hangingPunct="1"/>
                      <a:r>
                        <a:rPr lang="en-US" sz="1800" kern="1200" dirty="0">
                          <a:effectLst/>
                        </a:rPr>
                        <a:t>,</a:t>
                      </a:r>
                      <a:endParaRPr lang="en-US" sz="1800" kern="1200" dirty="0">
                        <a:solidFill>
                          <a:schemeClr val="tx1"/>
                        </a:solidFill>
                        <a:effectLst/>
                        <a:latin typeface="+mn-lt"/>
                        <a:ea typeface="+mn-ea"/>
                        <a:cs typeface="+mn-cs"/>
                      </a:endParaRPr>
                    </a:p>
                  </a:txBody>
                  <a:tcPr marL="5922" marR="29609" marT="14804" marB="14804"/>
                </a:tc>
                <a:extLst>
                  <a:ext uri="{0D108BD9-81ED-4DB2-BD59-A6C34878D82A}">
                    <a16:rowId xmlns:a16="http://schemas.microsoft.com/office/drawing/2014/main" val="10004"/>
                  </a:ext>
                </a:extLst>
              </a:tr>
              <a:tr h="114883">
                <a:tc>
                  <a:txBody>
                    <a:bodyPr/>
                    <a:lstStyle/>
                    <a:p>
                      <a:pPr marL="0" algn="ctr" defTabSz="914400" rtl="0" eaLnBrk="1" fontAlgn="t" latinLnBrk="0" hangingPunct="1"/>
                      <a:r>
                        <a:rPr lang="en-US" sz="1800" kern="1200">
                          <a:effectLst/>
                        </a:rPr>
                        <a:t>5</a:t>
                      </a:r>
                      <a:endParaRPr lang="en-US" sz="1800" kern="1200">
                        <a:solidFill>
                          <a:schemeClr val="tx1"/>
                        </a:solidFill>
                        <a:effectLst/>
                        <a:latin typeface="+mn-lt"/>
                        <a:ea typeface="+mn-ea"/>
                        <a:cs typeface="+mn-cs"/>
                      </a:endParaRPr>
                    </a:p>
                  </a:txBody>
                  <a:tcPr marL="44413" marR="5922" marT="14804" marB="14804"/>
                </a:tc>
                <a:tc>
                  <a:txBody>
                    <a:bodyPr/>
                    <a:lstStyle/>
                    <a:p>
                      <a:pPr marL="0" algn="ctr" defTabSz="914400" rtl="0" eaLnBrk="1" fontAlgn="t" latinLnBrk="0" hangingPunct="1"/>
                      <a:r>
                        <a:rPr lang="en-US" sz="1800" kern="1200" dirty="0">
                          <a:effectLst/>
                        </a:rPr>
                        <a:t>'what're</a:t>
                      </a:r>
                      <a:endParaRPr lang="en-US" sz="1800" kern="1200" dirty="0">
                        <a:solidFill>
                          <a:schemeClr val="tx1"/>
                        </a:solidFill>
                        <a:effectLst/>
                        <a:latin typeface="+mn-lt"/>
                        <a:ea typeface="+mn-ea"/>
                        <a:cs typeface="+mn-cs"/>
                      </a:endParaRPr>
                    </a:p>
                  </a:txBody>
                  <a:tcPr marL="5922" marR="5922" marT="14804" marB="14804"/>
                </a:tc>
                <a:tc>
                  <a:txBody>
                    <a:bodyPr/>
                    <a:lstStyle/>
                    <a:p>
                      <a:pPr marL="0" algn="ctr" defTabSz="914400" rtl="0" eaLnBrk="1" fontAlgn="t" latinLnBrk="0" hangingPunct="1"/>
                      <a:r>
                        <a:rPr lang="en-US" sz="1800" kern="1200" dirty="0">
                          <a:effectLst/>
                        </a:rPr>
                        <a:t>'what</a:t>
                      </a:r>
                      <a:endParaRPr lang="en-US" sz="1800" kern="1200" dirty="0">
                        <a:solidFill>
                          <a:schemeClr val="tx1"/>
                        </a:solidFill>
                        <a:effectLst/>
                        <a:latin typeface="+mn-lt"/>
                        <a:ea typeface="+mn-ea"/>
                        <a:cs typeface="+mn-cs"/>
                      </a:endParaRPr>
                    </a:p>
                  </a:txBody>
                  <a:tcPr marL="5922" marR="5922" marT="14804" marB="14804"/>
                </a:tc>
                <a:tc>
                  <a:txBody>
                    <a:bodyPr/>
                    <a:lstStyle/>
                    <a:p>
                      <a:pPr marL="0" algn="ctr" defTabSz="914400" rtl="0" eaLnBrk="1" fontAlgn="t" latinLnBrk="0" hangingPunct="1"/>
                      <a:r>
                        <a:rPr lang="en-US" sz="1800" kern="1200">
                          <a:effectLst/>
                        </a:rPr>
                        <a:t>`</a:t>
                      </a:r>
                      <a:endParaRPr lang="en-US" sz="1800" kern="1200">
                        <a:solidFill>
                          <a:schemeClr val="tx1"/>
                        </a:solidFill>
                        <a:effectLst/>
                        <a:latin typeface="+mn-lt"/>
                        <a:ea typeface="+mn-ea"/>
                        <a:cs typeface="+mn-cs"/>
                      </a:endParaRPr>
                    </a:p>
                  </a:txBody>
                  <a:tcPr marL="5922" marR="5922" marT="14804" marB="14804"/>
                </a:tc>
                <a:tc>
                  <a:txBody>
                    <a:bodyPr/>
                    <a:lstStyle/>
                    <a:p>
                      <a:pPr marL="0" algn="ctr" defTabSz="914400" rtl="0" eaLnBrk="1" fontAlgn="t" latinLnBrk="0" hangingPunct="1"/>
                      <a:r>
                        <a:rPr lang="en-US" sz="1800" kern="1200" dirty="0">
                          <a:effectLst/>
                        </a:rPr>
                        <a:t>'</a:t>
                      </a:r>
                      <a:endParaRPr lang="en-US" sz="1800" kern="1200" dirty="0">
                        <a:solidFill>
                          <a:schemeClr val="tx1"/>
                        </a:solidFill>
                        <a:effectLst/>
                        <a:latin typeface="+mn-lt"/>
                        <a:ea typeface="+mn-ea"/>
                        <a:cs typeface="+mn-cs"/>
                      </a:endParaRPr>
                    </a:p>
                  </a:txBody>
                  <a:tcPr marL="5922" marR="5922" marT="14804" marB="14804"/>
                </a:tc>
                <a:tc>
                  <a:txBody>
                    <a:bodyPr/>
                    <a:lstStyle/>
                    <a:p>
                      <a:pPr marL="0" algn="ctr" defTabSz="914400" rtl="0" eaLnBrk="1" fontAlgn="t" latinLnBrk="0" hangingPunct="1"/>
                      <a:r>
                        <a:rPr lang="en-US" sz="1800" kern="1200" dirty="0">
                          <a:effectLst/>
                        </a:rPr>
                        <a:t>'</a:t>
                      </a:r>
                      <a:endParaRPr lang="en-US" sz="1800" kern="1200" dirty="0">
                        <a:solidFill>
                          <a:schemeClr val="tx1"/>
                        </a:solidFill>
                        <a:effectLst/>
                        <a:latin typeface="+mn-lt"/>
                        <a:ea typeface="+mn-ea"/>
                        <a:cs typeface="+mn-cs"/>
                      </a:endParaRPr>
                    </a:p>
                  </a:txBody>
                  <a:tcPr marL="5922" marR="29609" marT="14804" marB="14804"/>
                </a:tc>
                <a:extLst>
                  <a:ext uri="{0D108BD9-81ED-4DB2-BD59-A6C34878D82A}">
                    <a16:rowId xmlns:a16="http://schemas.microsoft.com/office/drawing/2014/main" val="10005"/>
                  </a:ext>
                </a:extLst>
              </a:tr>
              <a:tr h="200157">
                <a:tc>
                  <a:txBody>
                    <a:bodyPr/>
                    <a:lstStyle/>
                    <a:p>
                      <a:pPr marL="0" algn="ctr" defTabSz="914400" rtl="0" eaLnBrk="1" fontAlgn="t" latinLnBrk="0" hangingPunct="1"/>
                      <a:r>
                        <a:rPr lang="en-US" sz="1800" kern="1200">
                          <a:effectLst/>
                        </a:rPr>
                        <a:t>6</a:t>
                      </a:r>
                      <a:endParaRPr lang="en-US" sz="1800" kern="1200">
                        <a:solidFill>
                          <a:schemeClr val="tx1"/>
                        </a:solidFill>
                        <a:effectLst/>
                        <a:latin typeface="+mn-lt"/>
                        <a:ea typeface="+mn-ea"/>
                        <a:cs typeface="+mn-cs"/>
                      </a:endParaRPr>
                    </a:p>
                  </a:txBody>
                  <a:tcPr marL="44413" marR="5922" marT="14804" marB="14804"/>
                </a:tc>
                <a:tc>
                  <a:txBody>
                    <a:bodyPr/>
                    <a:lstStyle/>
                    <a:p>
                      <a:pPr marL="0" algn="ctr" defTabSz="914400" rtl="0" eaLnBrk="1" fontAlgn="t" latinLnBrk="0" hangingPunct="1"/>
                      <a:endParaRPr lang="en-US" sz="1800" kern="1200" dirty="0">
                        <a:solidFill>
                          <a:schemeClr val="tx1"/>
                        </a:solidFill>
                        <a:effectLst/>
                        <a:latin typeface="+mn-lt"/>
                        <a:ea typeface="+mn-ea"/>
                        <a:cs typeface="+mn-cs"/>
                      </a:endParaRPr>
                    </a:p>
                  </a:txBody>
                  <a:tcPr marL="5922" marR="5922" marT="14804" marB="14804"/>
                </a:tc>
                <a:tc>
                  <a:txBody>
                    <a:bodyPr/>
                    <a:lstStyle/>
                    <a:p>
                      <a:pPr marL="0" algn="ctr" defTabSz="914400" rtl="0" eaLnBrk="1" fontAlgn="t" latinLnBrk="0" hangingPunct="1"/>
                      <a:endParaRPr lang="en-US" sz="1800" kern="1200" dirty="0">
                        <a:solidFill>
                          <a:schemeClr val="tx1"/>
                        </a:solidFill>
                        <a:effectLst/>
                        <a:latin typeface="+mn-lt"/>
                        <a:ea typeface="+mn-ea"/>
                        <a:cs typeface="+mn-cs"/>
                      </a:endParaRPr>
                    </a:p>
                  </a:txBody>
                  <a:tcPr marL="5922" marR="5922" marT="14804" marB="14804"/>
                </a:tc>
                <a:tc>
                  <a:txBody>
                    <a:bodyPr/>
                    <a:lstStyle/>
                    <a:p>
                      <a:pPr marL="0" algn="ctr" defTabSz="914400" rtl="0" eaLnBrk="1" fontAlgn="t" latinLnBrk="0" hangingPunct="1"/>
                      <a:r>
                        <a:rPr lang="en-US" sz="1800" kern="1200" dirty="0">
                          <a:effectLst/>
                        </a:rPr>
                        <a:t>what</a:t>
                      </a:r>
                      <a:endParaRPr lang="en-US" sz="1800" kern="1200" dirty="0">
                        <a:solidFill>
                          <a:schemeClr val="tx1"/>
                        </a:solidFill>
                        <a:effectLst/>
                        <a:latin typeface="+mn-lt"/>
                        <a:ea typeface="+mn-ea"/>
                        <a:cs typeface="+mn-cs"/>
                      </a:endParaRPr>
                    </a:p>
                  </a:txBody>
                  <a:tcPr marL="5922" marR="5922" marT="14804" marB="14804"/>
                </a:tc>
                <a:tc>
                  <a:txBody>
                    <a:bodyPr/>
                    <a:lstStyle/>
                    <a:p>
                      <a:pPr marL="0" algn="ctr" defTabSz="914400" rtl="0" eaLnBrk="1" fontAlgn="t" latinLnBrk="0" hangingPunct="1"/>
                      <a:r>
                        <a:rPr lang="en-US" sz="1800" kern="1200">
                          <a:effectLst/>
                        </a:rPr>
                        <a:t>what're</a:t>
                      </a:r>
                      <a:endParaRPr lang="en-US" sz="1800" kern="1200">
                        <a:solidFill>
                          <a:schemeClr val="tx1"/>
                        </a:solidFill>
                        <a:effectLst/>
                        <a:latin typeface="+mn-lt"/>
                        <a:ea typeface="+mn-ea"/>
                        <a:cs typeface="+mn-cs"/>
                      </a:endParaRPr>
                    </a:p>
                  </a:txBody>
                  <a:tcPr marL="5922" marR="5922" marT="14804" marB="14804"/>
                </a:tc>
                <a:tc>
                  <a:txBody>
                    <a:bodyPr/>
                    <a:lstStyle/>
                    <a:p>
                      <a:pPr marL="0" algn="ctr" defTabSz="914400" rtl="0" eaLnBrk="1" fontAlgn="t" latinLnBrk="0" hangingPunct="1"/>
                      <a:r>
                        <a:rPr lang="en-US" sz="1800" kern="1200" dirty="0">
                          <a:effectLst/>
                        </a:rPr>
                        <a:t>what</a:t>
                      </a:r>
                      <a:endParaRPr lang="en-US" sz="1800" kern="1200" dirty="0">
                        <a:solidFill>
                          <a:schemeClr val="tx1"/>
                        </a:solidFill>
                        <a:effectLst/>
                        <a:latin typeface="+mn-lt"/>
                        <a:ea typeface="+mn-ea"/>
                        <a:cs typeface="+mn-cs"/>
                      </a:endParaRPr>
                    </a:p>
                  </a:txBody>
                  <a:tcPr marL="5922" marR="29609" marT="14804" marB="14804"/>
                </a:tc>
                <a:extLst>
                  <a:ext uri="{0D108BD9-81ED-4DB2-BD59-A6C34878D82A}">
                    <a16:rowId xmlns:a16="http://schemas.microsoft.com/office/drawing/2014/main" val="10006"/>
                  </a:ext>
                </a:extLst>
              </a:tr>
              <a:tr h="200157">
                <a:tc>
                  <a:txBody>
                    <a:bodyPr/>
                    <a:lstStyle/>
                    <a:p>
                      <a:pPr marL="0" algn="ctr" defTabSz="914400" rtl="0" eaLnBrk="1" fontAlgn="t" latinLnBrk="0" hangingPunct="1"/>
                      <a:r>
                        <a:rPr lang="en-US" sz="1800" kern="1200">
                          <a:effectLst/>
                        </a:rPr>
                        <a:t>7</a:t>
                      </a:r>
                      <a:endParaRPr lang="en-US" sz="1800" kern="1200">
                        <a:solidFill>
                          <a:schemeClr val="tx1"/>
                        </a:solidFill>
                        <a:effectLst/>
                        <a:latin typeface="+mn-lt"/>
                        <a:ea typeface="+mn-ea"/>
                        <a:cs typeface="+mn-cs"/>
                      </a:endParaRPr>
                    </a:p>
                  </a:txBody>
                  <a:tcPr marL="44413" marR="5922" marT="14804" marB="14804"/>
                </a:tc>
                <a:tc>
                  <a:txBody>
                    <a:bodyPr/>
                    <a:lstStyle/>
                    <a:p>
                      <a:pPr marL="0" algn="ctr" defTabSz="914400" rtl="0" eaLnBrk="1" fontAlgn="t" latinLnBrk="0" hangingPunct="1"/>
                      <a:endParaRPr lang="en-US" sz="1800" kern="1200" dirty="0">
                        <a:solidFill>
                          <a:schemeClr val="tx1"/>
                        </a:solidFill>
                        <a:effectLst/>
                        <a:latin typeface="+mn-lt"/>
                        <a:ea typeface="+mn-ea"/>
                        <a:cs typeface="+mn-cs"/>
                      </a:endParaRPr>
                    </a:p>
                  </a:txBody>
                  <a:tcPr marL="5922" marR="5922" marT="14804" marB="14804"/>
                </a:tc>
                <a:tc>
                  <a:txBody>
                    <a:bodyPr/>
                    <a:lstStyle/>
                    <a:p>
                      <a:pPr marL="0" algn="ctr" defTabSz="914400" rtl="0" eaLnBrk="1" fontAlgn="t" latinLnBrk="0" hangingPunct="1"/>
                      <a:r>
                        <a:rPr lang="en-US" sz="1800" kern="1200" dirty="0">
                          <a:effectLst/>
                        </a:rPr>
                        <a:t>'re</a:t>
                      </a:r>
                      <a:endParaRPr lang="en-US" sz="1800" kern="1200" dirty="0">
                        <a:solidFill>
                          <a:schemeClr val="tx1"/>
                        </a:solidFill>
                        <a:effectLst/>
                        <a:latin typeface="+mn-lt"/>
                        <a:ea typeface="+mn-ea"/>
                        <a:cs typeface="+mn-cs"/>
                      </a:endParaRPr>
                    </a:p>
                  </a:txBody>
                  <a:tcPr marL="5922" marR="5922" marT="14804" marB="14804"/>
                </a:tc>
                <a:tc>
                  <a:txBody>
                    <a:bodyPr/>
                    <a:lstStyle/>
                    <a:p>
                      <a:pPr marL="0" algn="ctr" defTabSz="914400" rtl="0" eaLnBrk="1" fontAlgn="t" latinLnBrk="0" hangingPunct="1"/>
                      <a:r>
                        <a:rPr lang="en-US" sz="1800" kern="1200">
                          <a:effectLst/>
                        </a:rPr>
                        <a:t>'re</a:t>
                      </a:r>
                      <a:endParaRPr lang="en-US" sz="1800" kern="1200">
                        <a:solidFill>
                          <a:schemeClr val="tx1"/>
                        </a:solidFill>
                        <a:effectLst/>
                        <a:latin typeface="+mn-lt"/>
                        <a:ea typeface="+mn-ea"/>
                        <a:cs typeface="+mn-cs"/>
                      </a:endParaRPr>
                    </a:p>
                  </a:txBody>
                  <a:tcPr marL="5922" marR="5922" marT="14804" marB="14804"/>
                </a:tc>
                <a:tc>
                  <a:txBody>
                    <a:bodyPr/>
                    <a:lstStyle/>
                    <a:p>
                      <a:pPr marL="0" algn="ctr" defTabSz="914400" rtl="0" eaLnBrk="1" fontAlgn="t" latinLnBrk="0" hangingPunct="1"/>
                      <a:endParaRPr lang="en-US" sz="1800" kern="1200" dirty="0">
                        <a:solidFill>
                          <a:schemeClr val="tx1"/>
                        </a:solidFill>
                        <a:effectLst/>
                        <a:latin typeface="+mn-lt"/>
                        <a:ea typeface="+mn-ea"/>
                        <a:cs typeface="+mn-cs"/>
                      </a:endParaRPr>
                    </a:p>
                  </a:txBody>
                  <a:tcPr marL="5922" marR="5922" marT="14804" marB="14804"/>
                </a:tc>
                <a:tc>
                  <a:txBody>
                    <a:bodyPr/>
                    <a:lstStyle/>
                    <a:p>
                      <a:pPr marL="0" algn="ctr" defTabSz="914400" rtl="0" eaLnBrk="1" fontAlgn="t" latinLnBrk="0" hangingPunct="1"/>
                      <a:r>
                        <a:rPr lang="en-US" sz="1800" kern="1200" dirty="0">
                          <a:effectLst/>
                        </a:rPr>
                        <a:t>are</a:t>
                      </a:r>
                      <a:endParaRPr lang="en-US" sz="1800" kern="1200" dirty="0">
                        <a:solidFill>
                          <a:schemeClr val="tx1"/>
                        </a:solidFill>
                        <a:effectLst/>
                        <a:latin typeface="+mn-lt"/>
                        <a:ea typeface="+mn-ea"/>
                        <a:cs typeface="+mn-cs"/>
                      </a:endParaRPr>
                    </a:p>
                  </a:txBody>
                  <a:tcPr marL="5922" marR="29609" marT="14804" marB="14804"/>
                </a:tc>
                <a:extLst>
                  <a:ext uri="{0D108BD9-81ED-4DB2-BD59-A6C34878D82A}">
                    <a16:rowId xmlns:a16="http://schemas.microsoft.com/office/drawing/2014/main" val="10007"/>
                  </a:ext>
                </a:extLst>
              </a:tr>
              <a:tr h="114883">
                <a:tc>
                  <a:txBody>
                    <a:bodyPr/>
                    <a:lstStyle/>
                    <a:p>
                      <a:pPr marL="0" algn="ctr" defTabSz="914400" rtl="0" eaLnBrk="1" fontAlgn="t" latinLnBrk="0" hangingPunct="1"/>
                      <a:r>
                        <a:rPr lang="en-US" sz="1800" kern="1200">
                          <a:effectLst/>
                        </a:rPr>
                        <a:t>8</a:t>
                      </a:r>
                      <a:endParaRPr lang="en-US" sz="1800" kern="1200">
                        <a:solidFill>
                          <a:schemeClr val="tx1"/>
                        </a:solidFill>
                        <a:effectLst/>
                        <a:latin typeface="+mn-lt"/>
                        <a:ea typeface="+mn-ea"/>
                        <a:cs typeface="+mn-cs"/>
                      </a:endParaRPr>
                    </a:p>
                  </a:txBody>
                  <a:tcPr marL="44413" marR="5922" marT="14804" marB="14804"/>
                </a:tc>
                <a:tc>
                  <a:txBody>
                    <a:bodyPr/>
                    <a:lstStyle/>
                    <a:p>
                      <a:pPr marL="0" algn="ctr" defTabSz="914400" rtl="0" eaLnBrk="1" fontAlgn="t" latinLnBrk="0" hangingPunct="1"/>
                      <a:r>
                        <a:rPr lang="en-US" sz="1800" kern="1200" dirty="0">
                          <a:effectLst/>
                        </a:rPr>
                        <a:t>you?</a:t>
                      </a:r>
                      <a:endParaRPr lang="en-US" sz="1800" kern="1200" dirty="0">
                        <a:solidFill>
                          <a:schemeClr val="tx1"/>
                        </a:solidFill>
                        <a:effectLst/>
                        <a:latin typeface="+mn-lt"/>
                        <a:ea typeface="+mn-ea"/>
                        <a:cs typeface="+mn-cs"/>
                      </a:endParaRPr>
                    </a:p>
                  </a:txBody>
                  <a:tcPr marL="5922" marR="5922" marT="14804" marB="14804"/>
                </a:tc>
                <a:tc>
                  <a:txBody>
                    <a:bodyPr/>
                    <a:lstStyle/>
                    <a:p>
                      <a:pPr marL="0" algn="ctr" defTabSz="914400" rtl="0" eaLnBrk="1" fontAlgn="t" latinLnBrk="0" hangingPunct="1"/>
                      <a:r>
                        <a:rPr lang="en-US" sz="1800" kern="1200" dirty="0">
                          <a:effectLst/>
                        </a:rPr>
                        <a:t>You</a:t>
                      </a:r>
                      <a:endParaRPr lang="en-US" sz="1800" kern="1200" dirty="0">
                        <a:solidFill>
                          <a:schemeClr val="tx1"/>
                        </a:solidFill>
                        <a:effectLst/>
                        <a:latin typeface="+mn-lt"/>
                        <a:ea typeface="+mn-ea"/>
                        <a:cs typeface="+mn-cs"/>
                      </a:endParaRPr>
                    </a:p>
                  </a:txBody>
                  <a:tcPr marL="5922" marR="5922" marT="14804" marB="14804"/>
                </a:tc>
                <a:tc>
                  <a:txBody>
                    <a:bodyPr/>
                    <a:lstStyle/>
                    <a:p>
                      <a:pPr marL="0" algn="ctr" defTabSz="914400" rtl="0" eaLnBrk="1" fontAlgn="t" latinLnBrk="0" hangingPunct="1"/>
                      <a:r>
                        <a:rPr lang="en-US" sz="1800" kern="1200" dirty="0">
                          <a:effectLst/>
                        </a:rPr>
                        <a:t>you</a:t>
                      </a:r>
                      <a:endParaRPr lang="en-US" sz="1800" kern="1200" dirty="0">
                        <a:solidFill>
                          <a:schemeClr val="tx1"/>
                        </a:solidFill>
                        <a:effectLst/>
                        <a:latin typeface="+mn-lt"/>
                        <a:ea typeface="+mn-ea"/>
                        <a:cs typeface="+mn-cs"/>
                      </a:endParaRPr>
                    </a:p>
                  </a:txBody>
                  <a:tcPr marL="5922" marR="5922" marT="14804" marB="14804"/>
                </a:tc>
                <a:tc>
                  <a:txBody>
                    <a:bodyPr/>
                    <a:lstStyle/>
                    <a:p>
                      <a:pPr marL="0" algn="ctr" defTabSz="914400" rtl="0" eaLnBrk="1" fontAlgn="t" latinLnBrk="0" hangingPunct="1"/>
                      <a:r>
                        <a:rPr lang="en-US" sz="1800" kern="1200" dirty="0">
                          <a:effectLst/>
                        </a:rPr>
                        <a:t>You</a:t>
                      </a:r>
                      <a:endParaRPr lang="en-US" sz="1800" kern="1200" dirty="0">
                        <a:solidFill>
                          <a:schemeClr val="tx1"/>
                        </a:solidFill>
                        <a:effectLst/>
                        <a:latin typeface="+mn-lt"/>
                        <a:ea typeface="+mn-ea"/>
                        <a:cs typeface="+mn-cs"/>
                      </a:endParaRPr>
                    </a:p>
                  </a:txBody>
                  <a:tcPr marL="5922" marR="5922" marT="14804" marB="14804"/>
                </a:tc>
                <a:tc>
                  <a:txBody>
                    <a:bodyPr/>
                    <a:lstStyle/>
                    <a:p>
                      <a:pPr marL="0" algn="ctr" defTabSz="914400" rtl="0" eaLnBrk="1" fontAlgn="t" latinLnBrk="0" hangingPunct="1"/>
                      <a:r>
                        <a:rPr lang="en-US" sz="1800" kern="1200" dirty="0">
                          <a:effectLst/>
                        </a:rPr>
                        <a:t>you</a:t>
                      </a:r>
                      <a:endParaRPr lang="en-US" sz="1800" kern="1200" dirty="0">
                        <a:solidFill>
                          <a:schemeClr val="tx1"/>
                        </a:solidFill>
                        <a:effectLst/>
                        <a:latin typeface="+mn-lt"/>
                        <a:ea typeface="+mn-ea"/>
                        <a:cs typeface="+mn-cs"/>
                      </a:endParaRPr>
                    </a:p>
                  </a:txBody>
                  <a:tcPr marL="5922" marR="29609" marT="14804" marB="14804"/>
                </a:tc>
                <a:extLst>
                  <a:ext uri="{0D108BD9-81ED-4DB2-BD59-A6C34878D82A}">
                    <a16:rowId xmlns:a16="http://schemas.microsoft.com/office/drawing/2014/main" val="10008"/>
                  </a:ext>
                </a:extLst>
              </a:tr>
              <a:tr h="200157">
                <a:tc>
                  <a:txBody>
                    <a:bodyPr/>
                    <a:lstStyle/>
                    <a:p>
                      <a:pPr marL="0" algn="ctr" defTabSz="914400" rtl="0" eaLnBrk="1" fontAlgn="t" latinLnBrk="0" hangingPunct="1"/>
                      <a:r>
                        <a:rPr lang="en-US" sz="1800" kern="1200" dirty="0">
                          <a:effectLst/>
                        </a:rPr>
                        <a:t>9</a:t>
                      </a:r>
                      <a:endParaRPr lang="en-US" sz="1800" kern="1200" dirty="0">
                        <a:solidFill>
                          <a:schemeClr val="tx1"/>
                        </a:solidFill>
                        <a:effectLst/>
                        <a:latin typeface="+mn-lt"/>
                        <a:ea typeface="+mn-ea"/>
                        <a:cs typeface="+mn-cs"/>
                      </a:endParaRPr>
                    </a:p>
                  </a:txBody>
                  <a:tcPr marL="44413" marR="5922" marT="14804" marB="14804"/>
                </a:tc>
                <a:tc>
                  <a:txBody>
                    <a:bodyPr/>
                    <a:lstStyle/>
                    <a:p>
                      <a:pPr marL="0" algn="ctr" defTabSz="914400" rtl="0" eaLnBrk="1" fontAlgn="t" latinLnBrk="0" hangingPunct="1"/>
                      <a:endParaRPr lang="en-US" sz="1800" kern="1200" dirty="0">
                        <a:solidFill>
                          <a:schemeClr val="tx1"/>
                        </a:solidFill>
                        <a:effectLst/>
                        <a:latin typeface="+mn-lt"/>
                        <a:ea typeface="+mn-ea"/>
                        <a:cs typeface="+mn-cs"/>
                      </a:endParaRPr>
                    </a:p>
                  </a:txBody>
                  <a:tcPr marL="5922" marR="5922" marT="14804" marB="14804"/>
                </a:tc>
                <a:tc>
                  <a:txBody>
                    <a:bodyPr/>
                    <a:lstStyle/>
                    <a:p>
                      <a:pPr marL="0" algn="ctr" defTabSz="914400" rtl="0" eaLnBrk="1" fontAlgn="t" latinLnBrk="0" hangingPunct="1"/>
                      <a:r>
                        <a:rPr lang="en-US" sz="1800" kern="1200" dirty="0">
                          <a:effectLst/>
                        </a:rPr>
                        <a:t>?</a:t>
                      </a:r>
                      <a:endParaRPr lang="en-US" sz="1800" kern="1200" dirty="0">
                        <a:solidFill>
                          <a:schemeClr val="tx1"/>
                        </a:solidFill>
                        <a:effectLst/>
                        <a:latin typeface="+mn-lt"/>
                        <a:ea typeface="+mn-ea"/>
                        <a:cs typeface="+mn-cs"/>
                      </a:endParaRPr>
                    </a:p>
                  </a:txBody>
                  <a:tcPr marL="5922" marR="5922" marT="14804" marB="14804"/>
                </a:tc>
                <a:tc>
                  <a:txBody>
                    <a:bodyPr/>
                    <a:lstStyle/>
                    <a:p>
                      <a:pPr marL="0" algn="ctr" defTabSz="914400" rtl="0" eaLnBrk="1" fontAlgn="t" latinLnBrk="0" hangingPunct="1"/>
                      <a:r>
                        <a:rPr lang="en-US" sz="1800" kern="1200" dirty="0">
                          <a:effectLst/>
                        </a:rPr>
                        <a:t>?</a:t>
                      </a:r>
                      <a:endParaRPr lang="en-US" sz="1800" kern="1200" dirty="0">
                        <a:solidFill>
                          <a:schemeClr val="tx1"/>
                        </a:solidFill>
                        <a:effectLst/>
                        <a:latin typeface="+mn-lt"/>
                        <a:ea typeface="+mn-ea"/>
                        <a:cs typeface="+mn-cs"/>
                      </a:endParaRPr>
                    </a:p>
                  </a:txBody>
                  <a:tcPr marL="5922" marR="5922" marT="14804" marB="14804"/>
                </a:tc>
                <a:tc>
                  <a:txBody>
                    <a:bodyPr/>
                    <a:lstStyle/>
                    <a:p>
                      <a:pPr marL="0" algn="ctr" defTabSz="914400" rtl="0" eaLnBrk="1" fontAlgn="t" latinLnBrk="0" hangingPunct="1"/>
                      <a:r>
                        <a:rPr lang="en-US" sz="1800" kern="1200" dirty="0">
                          <a:effectLst/>
                        </a:rPr>
                        <a:t>?</a:t>
                      </a:r>
                      <a:endParaRPr lang="en-US" sz="1800" kern="1200" dirty="0">
                        <a:solidFill>
                          <a:schemeClr val="tx1"/>
                        </a:solidFill>
                        <a:effectLst/>
                        <a:latin typeface="+mn-lt"/>
                        <a:ea typeface="+mn-ea"/>
                        <a:cs typeface="+mn-cs"/>
                      </a:endParaRPr>
                    </a:p>
                  </a:txBody>
                  <a:tcPr marL="5922" marR="5922" marT="14804" marB="14804"/>
                </a:tc>
                <a:tc>
                  <a:txBody>
                    <a:bodyPr/>
                    <a:lstStyle/>
                    <a:p>
                      <a:pPr marL="0" algn="ctr" defTabSz="914400" rtl="0" eaLnBrk="1" fontAlgn="t" latinLnBrk="0" hangingPunct="1"/>
                      <a:r>
                        <a:rPr lang="en-US" sz="1800" kern="1200" dirty="0">
                          <a:effectLst/>
                        </a:rPr>
                        <a:t>?</a:t>
                      </a:r>
                      <a:endParaRPr lang="en-US" sz="1800" kern="1200" dirty="0">
                        <a:solidFill>
                          <a:schemeClr val="tx1"/>
                        </a:solidFill>
                        <a:effectLst/>
                        <a:latin typeface="+mn-lt"/>
                        <a:ea typeface="+mn-ea"/>
                        <a:cs typeface="+mn-cs"/>
                      </a:endParaRPr>
                    </a:p>
                  </a:txBody>
                  <a:tcPr marL="5922" marR="29609" marT="14804" marB="14804"/>
                </a:tc>
                <a:extLst>
                  <a:ext uri="{0D108BD9-81ED-4DB2-BD59-A6C34878D82A}">
                    <a16:rowId xmlns:a16="http://schemas.microsoft.com/office/drawing/2014/main" val="10009"/>
                  </a:ext>
                </a:extLst>
              </a:tr>
              <a:tr h="114883">
                <a:tc>
                  <a:txBody>
                    <a:bodyPr/>
                    <a:lstStyle/>
                    <a:p>
                      <a:pPr marL="0" algn="ctr" defTabSz="914400" rtl="0" eaLnBrk="1" fontAlgn="t" latinLnBrk="0" hangingPunct="1"/>
                      <a:r>
                        <a:rPr lang="en-US" sz="1800" kern="1200">
                          <a:effectLst/>
                        </a:rPr>
                        <a:t>10</a:t>
                      </a:r>
                      <a:endParaRPr lang="en-US" sz="1800" kern="1200">
                        <a:solidFill>
                          <a:schemeClr val="tx1"/>
                        </a:solidFill>
                        <a:effectLst/>
                        <a:latin typeface="+mn-lt"/>
                        <a:ea typeface="+mn-ea"/>
                        <a:cs typeface="+mn-cs"/>
                      </a:endParaRPr>
                    </a:p>
                  </a:txBody>
                  <a:tcPr marL="44413" marR="5922" marT="14804" marB="14804"/>
                </a:tc>
                <a:tc>
                  <a:txBody>
                    <a:bodyPr/>
                    <a:lstStyle/>
                    <a:p>
                      <a:pPr marL="0" algn="ctr" defTabSz="914400" rtl="0" eaLnBrk="1" fontAlgn="t" latinLnBrk="0" hangingPunct="1"/>
                      <a:r>
                        <a:rPr lang="en-US" sz="1800" kern="1200" dirty="0">
                          <a:effectLst/>
                        </a:rPr>
                        <a:t>crazy?'”</a:t>
                      </a:r>
                      <a:endParaRPr lang="en-US" sz="1800" kern="1200" dirty="0">
                        <a:solidFill>
                          <a:schemeClr val="tx1"/>
                        </a:solidFill>
                        <a:effectLst/>
                        <a:latin typeface="+mn-lt"/>
                        <a:ea typeface="+mn-ea"/>
                        <a:cs typeface="+mn-cs"/>
                      </a:endParaRPr>
                    </a:p>
                  </a:txBody>
                  <a:tcPr marL="5922" marR="5922" marT="14804" marB="14804"/>
                </a:tc>
                <a:tc>
                  <a:txBody>
                    <a:bodyPr/>
                    <a:lstStyle/>
                    <a:p>
                      <a:pPr marL="0" algn="ctr" defTabSz="914400" rtl="0" eaLnBrk="1" fontAlgn="t" latinLnBrk="0" hangingPunct="1"/>
                      <a:r>
                        <a:rPr lang="en-US" sz="1800" kern="1200">
                          <a:effectLst/>
                        </a:rPr>
                        <a:t>crazy</a:t>
                      </a:r>
                      <a:endParaRPr lang="en-US" sz="1800" kern="1200">
                        <a:solidFill>
                          <a:schemeClr val="tx1"/>
                        </a:solidFill>
                        <a:effectLst/>
                        <a:latin typeface="+mn-lt"/>
                        <a:ea typeface="+mn-ea"/>
                        <a:cs typeface="+mn-cs"/>
                      </a:endParaRPr>
                    </a:p>
                  </a:txBody>
                  <a:tcPr marL="5922" marR="5922" marT="14804" marB="14804"/>
                </a:tc>
                <a:tc>
                  <a:txBody>
                    <a:bodyPr/>
                    <a:lstStyle/>
                    <a:p>
                      <a:pPr marL="0" algn="ctr" defTabSz="914400" rtl="0" eaLnBrk="1" fontAlgn="t" latinLnBrk="0" hangingPunct="1"/>
                      <a:r>
                        <a:rPr lang="en-US" sz="1800" kern="1200">
                          <a:effectLst/>
                        </a:rPr>
                        <a:t>crazy</a:t>
                      </a:r>
                      <a:endParaRPr lang="en-US" sz="1800" kern="1200">
                        <a:solidFill>
                          <a:schemeClr val="tx1"/>
                        </a:solidFill>
                        <a:effectLst/>
                        <a:latin typeface="+mn-lt"/>
                        <a:ea typeface="+mn-ea"/>
                        <a:cs typeface="+mn-cs"/>
                      </a:endParaRPr>
                    </a:p>
                  </a:txBody>
                  <a:tcPr marL="5922" marR="5922" marT="14804" marB="14804"/>
                </a:tc>
                <a:tc>
                  <a:txBody>
                    <a:bodyPr/>
                    <a:lstStyle/>
                    <a:p>
                      <a:pPr marL="0" algn="ctr" defTabSz="914400" rtl="0" eaLnBrk="1" fontAlgn="t" latinLnBrk="0" hangingPunct="1"/>
                      <a:r>
                        <a:rPr lang="en-US" sz="1800" kern="1200">
                          <a:effectLst/>
                        </a:rPr>
                        <a:t>crazy</a:t>
                      </a:r>
                      <a:endParaRPr lang="en-US" sz="1800" kern="1200">
                        <a:solidFill>
                          <a:schemeClr val="tx1"/>
                        </a:solidFill>
                        <a:effectLst/>
                        <a:latin typeface="+mn-lt"/>
                        <a:ea typeface="+mn-ea"/>
                        <a:cs typeface="+mn-cs"/>
                      </a:endParaRPr>
                    </a:p>
                  </a:txBody>
                  <a:tcPr marL="5922" marR="5922" marT="14804" marB="14804"/>
                </a:tc>
                <a:tc>
                  <a:txBody>
                    <a:bodyPr/>
                    <a:lstStyle/>
                    <a:p>
                      <a:pPr marL="0" algn="ctr" defTabSz="914400" rtl="0" eaLnBrk="1" fontAlgn="t" latinLnBrk="0" hangingPunct="1"/>
                      <a:r>
                        <a:rPr lang="en-US" sz="1800" kern="1200" dirty="0">
                          <a:effectLst/>
                        </a:rPr>
                        <a:t>crazy</a:t>
                      </a:r>
                      <a:endParaRPr lang="en-US" sz="1800" kern="1200" dirty="0">
                        <a:solidFill>
                          <a:schemeClr val="tx1"/>
                        </a:solidFill>
                        <a:effectLst/>
                        <a:latin typeface="+mn-lt"/>
                        <a:ea typeface="+mn-ea"/>
                        <a:cs typeface="+mn-cs"/>
                      </a:endParaRPr>
                    </a:p>
                  </a:txBody>
                  <a:tcPr marL="5922" marR="29609" marT="14804" marB="14804"/>
                </a:tc>
                <a:extLst>
                  <a:ext uri="{0D108BD9-81ED-4DB2-BD59-A6C34878D82A}">
                    <a16:rowId xmlns:a16="http://schemas.microsoft.com/office/drawing/2014/main" val="10010"/>
                  </a:ext>
                </a:extLst>
              </a:tr>
              <a:tr h="200157">
                <a:tc>
                  <a:txBody>
                    <a:bodyPr/>
                    <a:lstStyle/>
                    <a:p>
                      <a:pPr marL="0" algn="ctr" defTabSz="914400" rtl="0" eaLnBrk="1" fontAlgn="t" latinLnBrk="0" hangingPunct="1"/>
                      <a:r>
                        <a:rPr lang="en-US" sz="1800" kern="1200">
                          <a:effectLst/>
                        </a:rPr>
                        <a:t>11</a:t>
                      </a:r>
                      <a:endParaRPr lang="en-US" sz="1800" kern="1200">
                        <a:solidFill>
                          <a:schemeClr val="tx1"/>
                        </a:solidFill>
                        <a:effectLst/>
                        <a:latin typeface="+mn-lt"/>
                        <a:ea typeface="+mn-ea"/>
                        <a:cs typeface="+mn-cs"/>
                      </a:endParaRPr>
                    </a:p>
                  </a:txBody>
                  <a:tcPr marL="44413" marR="5922" marT="14804" marB="14804"/>
                </a:tc>
                <a:tc>
                  <a:txBody>
                    <a:bodyPr/>
                    <a:lstStyle/>
                    <a:p>
                      <a:pPr marL="0" algn="ctr" defTabSz="914400" rtl="0" eaLnBrk="1" fontAlgn="t" latinLnBrk="0" hangingPunct="1"/>
                      <a:endParaRPr lang="en-US" sz="1800" kern="1200" dirty="0">
                        <a:solidFill>
                          <a:schemeClr val="tx1"/>
                        </a:solidFill>
                        <a:effectLst/>
                        <a:latin typeface="+mn-lt"/>
                        <a:ea typeface="+mn-ea"/>
                        <a:cs typeface="+mn-cs"/>
                      </a:endParaRPr>
                    </a:p>
                  </a:txBody>
                  <a:tcPr marL="5922" marR="5922" marT="14804" marB="14804"/>
                </a:tc>
                <a:tc>
                  <a:txBody>
                    <a:bodyPr/>
                    <a:lstStyle/>
                    <a:p>
                      <a:pPr marL="0" algn="ctr" defTabSz="914400" rtl="0" eaLnBrk="1" fontAlgn="t" latinLnBrk="0" hangingPunct="1"/>
                      <a:r>
                        <a:rPr lang="en-US" sz="1800" kern="1200">
                          <a:effectLst/>
                        </a:rPr>
                        <a:t>?</a:t>
                      </a:r>
                      <a:endParaRPr lang="en-US" sz="1800" kern="1200">
                        <a:solidFill>
                          <a:schemeClr val="tx1"/>
                        </a:solidFill>
                        <a:effectLst/>
                        <a:latin typeface="+mn-lt"/>
                        <a:ea typeface="+mn-ea"/>
                        <a:cs typeface="+mn-cs"/>
                      </a:endParaRPr>
                    </a:p>
                  </a:txBody>
                  <a:tcPr marL="5922" marR="5922" marT="14804" marB="14804"/>
                </a:tc>
                <a:tc>
                  <a:txBody>
                    <a:bodyPr/>
                    <a:lstStyle/>
                    <a:p>
                      <a:pPr marL="0" algn="ctr" defTabSz="914400" rtl="0" eaLnBrk="1" fontAlgn="t" latinLnBrk="0" hangingPunct="1"/>
                      <a:r>
                        <a:rPr lang="en-US" sz="1800" kern="1200">
                          <a:effectLst/>
                        </a:rPr>
                        <a:t>?</a:t>
                      </a:r>
                      <a:endParaRPr lang="en-US" sz="1800" kern="1200">
                        <a:solidFill>
                          <a:schemeClr val="tx1"/>
                        </a:solidFill>
                        <a:effectLst/>
                        <a:latin typeface="+mn-lt"/>
                        <a:ea typeface="+mn-ea"/>
                        <a:cs typeface="+mn-cs"/>
                      </a:endParaRPr>
                    </a:p>
                  </a:txBody>
                  <a:tcPr marL="5922" marR="5922" marT="14804" marB="14804"/>
                </a:tc>
                <a:tc>
                  <a:txBody>
                    <a:bodyPr/>
                    <a:lstStyle/>
                    <a:p>
                      <a:pPr marL="0" algn="ctr" defTabSz="914400" rtl="0" eaLnBrk="1" fontAlgn="t" latinLnBrk="0" hangingPunct="1"/>
                      <a:r>
                        <a:rPr lang="en-US" sz="1800" kern="1200">
                          <a:effectLst/>
                        </a:rPr>
                        <a:t>?</a:t>
                      </a:r>
                      <a:endParaRPr lang="en-US" sz="1800" kern="1200">
                        <a:solidFill>
                          <a:schemeClr val="tx1"/>
                        </a:solidFill>
                        <a:effectLst/>
                        <a:latin typeface="+mn-lt"/>
                        <a:ea typeface="+mn-ea"/>
                        <a:cs typeface="+mn-cs"/>
                      </a:endParaRPr>
                    </a:p>
                  </a:txBody>
                  <a:tcPr marL="5922" marR="5922" marT="14804" marB="14804"/>
                </a:tc>
                <a:tc>
                  <a:txBody>
                    <a:bodyPr/>
                    <a:lstStyle/>
                    <a:p>
                      <a:pPr marL="0" algn="ctr" defTabSz="914400" rtl="0" eaLnBrk="1" fontAlgn="t" latinLnBrk="0" hangingPunct="1"/>
                      <a:r>
                        <a:rPr lang="en-US" sz="1800" kern="1200" dirty="0">
                          <a:effectLst/>
                        </a:rPr>
                        <a:t>?</a:t>
                      </a:r>
                      <a:endParaRPr lang="en-US" sz="1800" kern="1200" dirty="0">
                        <a:solidFill>
                          <a:schemeClr val="tx1"/>
                        </a:solidFill>
                        <a:effectLst/>
                        <a:latin typeface="+mn-lt"/>
                        <a:ea typeface="+mn-ea"/>
                        <a:cs typeface="+mn-cs"/>
                      </a:endParaRPr>
                    </a:p>
                  </a:txBody>
                  <a:tcPr marL="5922" marR="29609" marT="14804" marB="14804"/>
                </a:tc>
                <a:extLst>
                  <a:ext uri="{0D108BD9-81ED-4DB2-BD59-A6C34878D82A}">
                    <a16:rowId xmlns:a16="http://schemas.microsoft.com/office/drawing/2014/main" val="10011"/>
                  </a:ext>
                </a:extLst>
              </a:tr>
              <a:tr h="200157">
                <a:tc>
                  <a:txBody>
                    <a:bodyPr/>
                    <a:lstStyle/>
                    <a:p>
                      <a:pPr marL="0" algn="ctr" defTabSz="914400" rtl="0" eaLnBrk="1" fontAlgn="t" latinLnBrk="0" hangingPunct="1"/>
                      <a:r>
                        <a:rPr lang="en-US" sz="1800" kern="1200" dirty="0">
                          <a:effectLst/>
                        </a:rPr>
                        <a:t>12</a:t>
                      </a:r>
                      <a:endParaRPr lang="en-US" sz="1800" kern="1200" dirty="0">
                        <a:solidFill>
                          <a:schemeClr val="tx1"/>
                        </a:solidFill>
                        <a:effectLst/>
                        <a:latin typeface="+mn-lt"/>
                        <a:ea typeface="+mn-ea"/>
                        <a:cs typeface="+mn-cs"/>
                      </a:endParaRPr>
                    </a:p>
                  </a:txBody>
                  <a:tcPr marL="44413" marR="5922" marT="14804" marB="14804"/>
                </a:tc>
                <a:tc>
                  <a:txBody>
                    <a:bodyPr/>
                    <a:lstStyle/>
                    <a:p>
                      <a:pPr marL="0" algn="ctr" defTabSz="914400" rtl="0" eaLnBrk="1" fontAlgn="t" latinLnBrk="0" hangingPunct="1"/>
                      <a:endParaRPr lang="en-US" sz="1800" kern="1200" dirty="0">
                        <a:solidFill>
                          <a:schemeClr val="tx1"/>
                        </a:solidFill>
                        <a:effectLst/>
                        <a:latin typeface="+mn-lt"/>
                        <a:ea typeface="+mn-ea"/>
                        <a:cs typeface="+mn-cs"/>
                      </a:endParaRPr>
                    </a:p>
                  </a:txBody>
                  <a:tcPr marL="5922" marR="5922" marT="14804" marB="14804"/>
                </a:tc>
                <a:tc>
                  <a:txBody>
                    <a:bodyPr/>
                    <a:lstStyle/>
                    <a:p>
                      <a:pPr marL="0" algn="ctr" defTabSz="914400" rtl="0" eaLnBrk="1" fontAlgn="t" latinLnBrk="0" hangingPunct="1"/>
                      <a:r>
                        <a:rPr lang="en-US" sz="1800" kern="1200" dirty="0">
                          <a:effectLst/>
                        </a:rPr>
                        <a:t>'</a:t>
                      </a:r>
                      <a:endParaRPr lang="en-US" sz="1800" kern="1200" dirty="0">
                        <a:solidFill>
                          <a:schemeClr val="tx1"/>
                        </a:solidFill>
                        <a:effectLst/>
                        <a:latin typeface="+mn-lt"/>
                        <a:ea typeface="+mn-ea"/>
                        <a:cs typeface="+mn-cs"/>
                      </a:endParaRPr>
                    </a:p>
                  </a:txBody>
                  <a:tcPr marL="5922" marR="5922" marT="14804" marB="14804"/>
                </a:tc>
                <a:tc>
                  <a:txBody>
                    <a:bodyPr/>
                    <a:lstStyle/>
                    <a:p>
                      <a:pPr marL="0" algn="ctr" defTabSz="914400" rtl="0" eaLnBrk="1" fontAlgn="t" latinLnBrk="0" hangingPunct="1"/>
                      <a:r>
                        <a:rPr lang="en-US" sz="1800" kern="1200">
                          <a:effectLst/>
                        </a:rPr>
                        <a:t>'</a:t>
                      </a:r>
                      <a:endParaRPr lang="en-US" sz="1800" kern="1200">
                        <a:solidFill>
                          <a:schemeClr val="tx1"/>
                        </a:solidFill>
                        <a:effectLst/>
                        <a:latin typeface="+mn-lt"/>
                        <a:ea typeface="+mn-ea"/>
                        <a:cs typeface="+mn-cs"/>
                      </a:endParaRPr>
                    </a:p>
                  </a:txBody>
                  <a:tcPr marL="5922" marR="5922" marT="14804" marB="14804"/>
                </a:tc>
                <a:tc>
                  <a:txBody>
                    <a:bodyPr/>
                    <a:lstStyle/>
                    <a:p>
                      <a:pPr marL="0" algn="ctr" defTabSz="914400" rtl="0" eaLnBrk="1" fontAlgn="t" latinLnBrk="0" hangingPunct="1"/>
                      <a:r>
                        <a:rPr lang="en-US" sz="1800" kern="1200">
                          <a:effectLst/>
                        </a:rPr>
                        <a:t>'</a:t>
                      </a:r>
                      <a:endParaRPr lang="en-US" sz="1800" kern="1200">
                        <a:solidFill>
                          <a:schemeClr val="tx1"/>
                        </a:solidFill>
                        <a:effectLst/>
                        <a:latin typeface="+mn-lt"/>
                        <a:ea typeface="+mn-ea"/>
                        <a:cs typeface="+mn-cs"/>
                      </a:endParaRPr>
                    </a:p>
                  </a:txBody>
                  <a:tcPr marL="5922" marR="5922" marT="14804" marB="14804"/>
                </a:tc>
                <a:tc>
                  <a:txBody>
                    <a:bodyPr/>
                    <a:lstStyle/>
                    <a:p>
                      <a:pPr marL="0" algn="ctr" defTabSz="914400" rtl="0" eaLnBrk="1" fontAlgn="t" latinLnBrk="0" hangingPunct="1"/>
                      <a:r>
                        <a:rPr lang="en-US" sz="1800" kern="1200" dirty="0">
                          <a:effectLst/>
                        </a:rPr>
                        <a:t>'</a:t>
                      </a:r>
                      <a:endParaRPr lang="en-US" sz="1800" kern="1200" dirty="0">
                        <a:solidFill>
                          <a:schemeClr val="tx1"/>
                        </a:solidFill>
                        <a:effectLst/>
                        <a:latin typeface="+mn-lt"/>
                        <a:ea typeface="+mn-ea"/>
                        <a:cs typeface="+mn-cs"/>
                      </a:endParaRPr>
                    </a:p>
                  </a:txBody>
                  <a:tcPr marL="5922" marR="29609" marT="14804" marB="14804"/>
                </a:tc>
                <a:extLst>
                  <a:ext uri="{0D108BD9-81ED-4DB2-BD59-A6C34878D82A}">
                    <a16:rowId xmlns:a16="http://schemas.microsoft.com/office/drawing/2014/main" val="10012"/>
                  </a:ext>
                </a:extLst>
              </a:tr>
            </a:tbl>
          </a:graphicData>
        </a:graphic>
      </p:graphicFrame>
      <p:sp>
        <p:nvSpPr>
          <p:cNvPr id="9" name="Rectangle 2"/>
          <p:cNvSpPr>
            <a:spLocks noChangeArrowheads="1"/>
          </p:cNvSpPr>
          <p:nvPr/>
        </p:nvSpPr>
        <p:spPr bwMode="auto">
          <a:xfrm>
            <a:off x="946405" y="1176846"/>
            <a:ext cx="10037941"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chemeClr val="tx1"/>
                </a:solidFill>
                <a:effectLst/>
              </a:rPr>
              <a:t>"I said, 'what're you? Crazy?'" said </a:t>
            </a:r>
            <a:r>
              <a:rPr kumimoji="0" lang="en-US" altLang="en-US" sz="2400" b="0" i="1" u="none" strike="noStrike" cap="none" normalizeH="0" baseline="0" dirty="0" err="1">
                <a:ln>
                  <a:noFill/>
                </a:ln>
                <a:solidFill>
                  <a:schemeClr val="tx1"/>
                </a:solidFill>
                <a:effectLst/>
              </a:rPr>
              <a:t>Sandowsky</a:t>
            </a:r>
            <a:r>
              <a:rPr kumimoji="0" lang="en-US" altLang="en-US" sz="2400" b="0" i="1" u="none" strike="noStrike" cap="none" normalizeH="0" baseline="0" dirty="0">
                <a:ln>
                  <a:noFill/>
                </a:ln>
                <a:solidFill>
                  <a:schemeClr val="tx1"/>
                </a:solidFill>
                <a:effectLst/>
              </a:rPr>
              <a:t>. "I can't afford to do that."</a:t>
            </a:r>
            <a:endParaRPr kumimoji="0" lang="en-US" altLang="en-US" sz="2400" b="0" i="0" u="none" strike="noStrike" cap="none" normalizeH="0" baseline="0" dirty="0">
              <a:ln>
                <a:noFill/>
              </a:ln>
              <a:solidFill>
                <a:schemeClr val="tx1"/>
              </a:solidFill>
              <a:effectLst/>
            </a:endParaRPr>
          </a:p>
        </p:txBody>
      </p:sp>
      <p:graphicFrame>
        <p:nvGraphicFramePr>
          <p:cNvPr id="10" name="Таблица 9"/>
          <p:cNvGraphicFramePr>
            <a:graphicFrameLocks noGrp="1"/>
          </p:cNvGraphicFramePr>
          <p:nvPr>
            <p:extLst>
              <p:ext uri="{D42A27DB-BD31-4B8C-83A1-F6EECF244321}">
                <p14:modId xmlns:p14="http://schemas.microsoft.com/office/powerpoint/2010/main" val="2426011484"/>
              </p:ext>
            </p:extLst>
          </p:nvPr>
        </p:nvGraphicFramePr>
        <p:xfrm>
          <a:off x="4973884" y="1712231"/>
          <a:ext cx="7005244" cy="4527381"/>
        </p:xfrm>
        <a:graphic>
          <a:graphicData uri="http://schemas.openxmlformats.org/drawingml/2006/table">
            <a:tbl>
              <a:tblPr bandRow="1">
                <a:tableStyleId>{8799B23B-EC83-4686-B30A-512413B5E67A}</a:tableStyleId>
              </a:tblPr>
              <a:tblGrid>
                <a:gridCol w="625317">
                  <a:extLst>
                    <a:ext uri="{9D8B030D-6E8A-4147-A177-3AD203B41FA5}">
                      <a16:colId xmlns:a16="http://schemas.microsoft.com/office/drawing/2014/main" val="20000"/>
                    </a:ext>
                  </a:extLst>
                </a:gridCol>
                <a:gridCol w="1335137">
                  <a:extLst>
                    <a:ext uri="{9D8B030D-6E8A-4147-A177-3AD203B41FA5}">
                      <a16:colId xmlns:a16="http://schemas.microsoft.com/office/drawing/2014/main" val="20001"/>
                    </a:ext>
                  </a:extLst>
                </a:gridCol>
                <a:gridCol w="1554843">
                  <a:extLst>
                    <a:ext uri="{9D8B030D-6E8A-4147-A177-3AD203B41FA5}">
                      <a16:colId xmlns:a16="http://schemas.microsoft.com/office/drawing/2014/main" val="20002"/>
                    </a:ext>
                  </a:extLst>
                </a:gridCol>
                <a:gridCol w="1106981">
                  <a:extLst>
                    <a:ext uri="{9D8B030D-6E8A-4147-A177-3AD203B41FA5}">
                      <a16:colId xmlns:a16="http://schemas.microsoft.com/office/drawing/2014/main" val="20003"/>
                    </a:ext>
                  </a:extLst>
                </a:gridCol>
                <a:gridCol w="1191483">
                  <a:extLst>
                    <a:ext uri="{9D8B030D-6E8A-4147-A177-3AD203B41FA5}">
                      <a16:colId xmlns:a16="http://schemas.microsoft.com/office/drawing/2014/main" val="20004"/>
                    </a:ext>
                  </a:extLst>
                </a:gridCol>
                <a:gridCol w="1191483">
                  <a:extLst>
                    <a:ext uri="{9D8B030D-6E8A-4147-A177-3AD203B41FA5}">
                      <a16:colId xmlns:a16="http://schemas.microsoft.com/office/drawing/2014/main" val="20005"/>
                    </a:ext>
                  </a:extLst>
                </a:gridCol>
              </a:tblGrid>
              <a:tr h="568796">
                <a:tc>
                  <a:txBody>
                    <a:bodyPr/>
                    <a:lstStyle/>
                    <a:p>
                      <a:pPr algn="l" fontAlgn="t"/>
                      <a:r>
                        <a:rPr lang="en-US" sz="1600" dirty="0">
                          <a:effectLst/>
                        </a:rPr>
                        <a:t> </a:t>
                      </a:r>
                      <a:endParaRPr lang="en-US" sz="1600" b="0" dirty="0">
                        <a:effectLst/>
                      </a:endParaRPr>
                    </a:p>
                  </a:txBody>
                  <a:tcPr marL="44413" marR="5922" marT="14804" marB="14804"/>
                </a:tc>
                <a:tc>
                  <a:txBody>
                    <a:bodyPr/>
                    <a:lstStyle/>
                    <a:p>
                      <a:pPr algn="l" fontAlgn="t"/>
                      <a:r>
                        <a:rPr lang="en-US" sz="1600" dirty="0">
                          <a:effectLst/>
                        </a:rPr>
                        <a:t>Naïve</a:t>
                      </a:r>
                      <a:endParaRPr lang="ru-RU" sz="1600" dirty="0">
                        <a:effectLst/>
                      </a:endParaRPr>
                    </a:p>
                    <a:p>
                      <a:pPr algn="l" fontAlgn="t"/>
                      <a:r>
                        <a:rPr lang="ru-RU" sz="1600" b="0" dirty="0">
                          <a:effectLst/>
                        </a:rPr>
                        <a:t>по пробелам</a:t>
                      </a:r>
                      <a:endParaRPr lang="en-US" sz="1600" b="0" dirty="0">
                        <a:effectLst/>
                      </a:endParaRPr>
                    </a:p>
                  </a:txBody>
                  <a:tcPr marL="5922" marR="5922" marT="14804" marB="14804"/>
                </a:tc>
                <a:tc>
                  <a:txBody>
                    <a:bodyPr/>
                    <a:lstStyle/>
                    <a:p>
                      <a:pPr algn="l" fontAlgn="t"/>
                      <a:r>
                        <a:rPr lang="nl-NL" sz="1600" dirty="0">
                          <a:effectLst/>
                        </a:rPr>
                        <a:t>Apache Open NLP (en-token.bin)</a:t>
                      </a:r>
                      <a:endParaRPr lang="nl-NL" sz="1600" b="0" dirty="0">
                        <a:effectLst/>
                      </a:endParaRPr>
                    </a:p>
                  </a:txBody>
                  <a:tcPr marL="5922" marR="5922" marT="14804" marB="14804"/>
                </a:tc>
                <a:tc>
                  <a:txBody>
                    <a:bodyPr/>
                    <a:lstStyle/>
                    <a:p>
                      <a:pPr algn="l" fontAlgn="t"/>
                      <a:r>
                        <a:rPr lang="en-US" sz="1600" dirty="0">
                          <a:effectLst/>
                        </a:rPr>
                        <a:t>Stanford 2.0.3</a:t>
                      </a:r>
                      <a:endParaRPr lang="en-US" sz="1600" b="0" dirty="0">
                        <a:effectLst/>
                      </a:endParaRPr>
                    </a:p>
                  </a:txBody>
                  <a:tcPr marL="5922" marR="5922" marT="14804" marB="14804"/>
                </a:tc>
                <a:tc>
                  <a:txBody>
                    <a:bodyPr/>
                    <a:lstStyle/>
                    <a:p>
                      <a:pPr algn="l" fontAlgn="t"/>
                      <a:r>
                        <a:rPr lang="en-US" sz="1600" dirty="0">
                          <a:effectLst/>
                        </a:rPr>
                        <a:t>Custom</a:t>
                      </a:r>
                      <a:endParaRPr lang="en-US" sz="1600" b="0" dirty="0">
                        <a:effectLst/>
                      </a:endParaRPr>
                    </a:p>
                  </a:txBody>
                  <a:tcPr marL="5922" marR="5922" marT="14804" marB="14804"/>
                </a:tc>
                <a:tc>
                  <a:txBody>
                    <a:bodyPr/>
                    <a:lstStyle/>
                    <a:p>
                      <a:pPr algn="l" fontAlgn="t"/>
                      <a:r>
                        <a:rPr lang="ru-RU" sz="1600" dirty="0" err="1">
                          <a:effectLst/>
                        </a:rPr>
                        <a:t>Гипотетич</a:t>
                      </a:r>
                      <a:r>
                        <a:rPr lang="ru-RU" sz="1600" dirty="0">
                          <a:effectLst/>
                        </a:rPr>
                        <a:t>.</a:t>
                      </a:r>
                    </a:p>
                    <a:p>
                      <a:pPr algn="l" fontAlgn="t"/>
                      <a:r>
                        <a:rPr lang="en-US" sz="1600" dirty="0">
                          <a:effectLst/>
                        </a:rPr>
                        <a:t>(</a:t>
                      </a:r>
                      <a:r>
                        <a:rPr lang="ru-RU" sz="1600" dirty="0">
                          <a:effectLst/>
                        </a:rPr>
                        <a:t>ЗС</a:t>
                      </a:r>
                      <a:r>
                        <a:rPr lang="en-US" sz="1600" dirty="0">
                          <a:effectLst/>
                        </a:rPr>
                        <a:t>)</a:t>
                      </a:r>
                      <a:endParaRPr lang="en-US" sz="1600" b="0" dirty="0">
                        <a:effectLst/>
                      </a:endParaRPr>
                    </a:p>
                  </a:txBody>
                  <a:tcPr marL="5922" marR="29609" marT="14804" marB="14804"/>
                </a:tc>
                <a:extLst>
                  <a:ext uri="{0D108BD9-81ED-4DB2-BD59-A6C34878D82A}">
                    <a16:rowId xmlns:a16="http://schemas.microsoft.com/office/drawing/2014/main" val="10000"/>
                  </a:ext>
                </a:extLst>
              </a:tr>
              <a:tr h="293570">
                <a:tc>
                  <a:txBody>
                    <a:bodyPr/>
                    <a:lstStyle/>
                    <a:p>
                      <a:pPr algn="ctr" fontAlgn="t"/>
                      <a:r>
                        <a:rPr lang="en-US" sz="1800" dirty="0">
                          <a:effectLst/>
                        </a:rPr>
                        <a:t>13</a:t>
                      </a:r>
                      <a:endParaRPr lang="en-US" sz="1800" b="0" dirty="0">
                        <a:effectLst/>
                      </a:endParaRPr>
                    </a:p>
                  </a:txBody>
                  <a:tcPr marL="44413" marR="5922" marT="14804" marB="14804"/>
                </a:tc>
                <a:tc>
                  <a:txBody>
                    <a:bodyPr/>
                    <a:lstStyle/>
                    <a:p>
                      <a:pPr algn="ctr" fontAlgn="t"/>
                      <a:r>
                        <a:rPr lang="en-US" sz="1800" dirty="0">
                          <a:effectLst/>
                        </a:rPr>
                        <a:t>Said</a:t>
                      </a:r>
                      <a:endParaRPr lang="en-US" sz="1800" b="0" dirty="0">
                        <a:effectLst/>
                      </a:endParaRPr>
                    </a:p>
                  </a:txBody>
                  <a:tcPr marL="5922" marR="5922" marT="14804" marB="14804"/>
                </a:tc>
                <a:tc>
                  <a:txBody>
                    <a:bodyPr/>
                    <a:lstStyle/>
                    <a:p>
                      <a:pPr algn="ctr" fontAlgn="t"/>
                      <a:r>
                        <a:rPr lang="en-US" sz="1800" dirty="0">
                          <a:effectLst/>
                        </a:rPr>
                        <a:t>said</a:t>
                      </a:r>
                      <a:endParaRPr lang="en-US" sz="1800" b="0" dirty="0">
                        <a:effectLst/>
                      </a:endParaRPr>
                    </a:p>
                  </a:txBody>
                  <a:tcPr marL="5922" marR="5922" marT="14804" marB="14804"/>
                </a:tc>
                <a:tc>
                  <a:txBody>
                    <a:bodyPr/>
                    <a:lstStyle/>
                    <a:p>
                      <a:pPr algn="ctr" fontAlgn="t"/>
                      <a:r>
                        <a:rPr lang="en-US" sz="1800" dirty="0">
                          <a:effectLst/>
                        </a:rPr>
                        <a:t>said</a:t>
                      </a:r>
                      <a:endParaRPr lang="en-US" sz="1800" b="0" dirty="0">
                        <a:effectLst/>
                      </a:endParaRPr>
                    </a:p>
                  </a:txBody>
                  <a:tcPr marL="5922" marR="5922" marT="14804" marB="14804"/>
                </a:tc>
                <a:tc>
                  <a:txBody>
                    <a:bodyPr/>
                    <a:lstStyle/>
                    <a:p>
                      <a:pPr algn="ctr" fontAlgn="t"/>
                      <a:r>
                        <a:rPr lang="en-US" sz="1800" dirty="0">
                          <a:effectLst/>
                        </a:rPr>
                        <a:t>said</a:t>
                      </a:r>
                      <a:endParaRPr lang="en-US" sz="1800" b="0" dirty="0">
                        <a:effectLst/>
                      </a:endParaRPr>
                    </a:p>
                  </a:txBody>
                  <a:tcPr marL="5922" marR="5922" marT="14804" marB="14804"/>
                </a:tc>
                <a:tc>
                  <a:txBody>
                    <a:bodyPr/>
                    <a:lstStyle/>
                    <a:p>
                      <a:pPr algn="ctr" fontAlgn="t"/>
                      <a:r>
                        <a:rPr lang="en-US" sz="1800" dirty="0">
                          <a:effectLst/>
                        </a:rPr>
                        <a:t>said</a:t>
                      </a:r>
                      <a:endParaRPr lang="en-US" sz="1800" b="0" dirty="0">
                        <a:effectLst/>
                      </a:endParaRPr>
                    </a:p>
                  </a:txBody>
                  <a:tcPr marL="5922" marR="29609" marT="14804" marB="14804"/>
                </a:tc>
                <a:extLst>
                  <a:ext uri="{0D108BD9-81ED-4DB2-BD59-A6C34878D82A}">
                    <a16:rowId xmlns:a16="http://schemas.microsoft.com/office/drawing/2014/main" val="10001"/>
                  </a:ext>
                </a:extLst>
              </a:tr>
              <a:tr h="293570">
                <a:tc>
                  <a:txBody>
                    <a:bodyPr/>
                    <a:lstStyle/>
                    <a:p>
                      <a:pPr algn="ctr" fontAlgn="t"/>
                      <a:r>
                        <a:rPr lang="en-US" sz="1800" dirty="0">
                          <a:effectLst/>
                        </a:rPr>
                        <a:t>14</a:t>
                      </a:r>
                      <a:endParaRPr lang="en-US" sz="1800" b="0" dirty="0">
                        <a:effectLst/>
                      </a:endParaRPr>
                    </a:p>
                  </a:txBody>
                  <a:tcPr marL="44413" marR="5922" marT="14804" marB="14804"/>
                </a:tc>
                <a:tc>
                  <a:txBody>
                    <a:bodyPr/>
                    <a:lstStyle/>
                    <a:p>
                      <a:pPr algn="ctr" fontAlgn="t"/>
                      <a:r>
                        <a:rPr lang="en-US" sz="1800">
                          <a:effectLst/>
                        </a:rPr>
                        <a:t>sandowsky.</a:t>
                      </a:r>
                      <a:endParaRPr lang="en-US" sz="1800" b="0">
                        <a:effectLst/>
                      </a:endParaRPr>
                    </a:p>
                  </a:txBody>
                  <a:tcPr marL="5922" marR="5922" marT="14804" marB="14804"/>
                </a:tc>
                <a:tc>
                  <a:txBody>
                    <a:bodyPr/>
                    <a:lstStyle/>
                    <a:p>
                      <a:pPr algn="ctr" fontAlgn="t"/>
                      <a:r>
                        <a:rPr lang="en-US" sz="1800">
                          <a:effectLst/>
                        </a:rPr>
                        <a:t>sandowsky</a:t>
                      </a:r>
                      <a:endParaRPr lang="en-US" sz="1800" b="0">
                        <a:effectLst/>
                      </a:endParaRPr>
                    </a:p>
                  </a:txBody>
                  <a:tcPr marL="5922" marR="5922" marT="14804" marB="14804"/>
                </a:tc>
                <a:tc>
                  <a:txBody>
                    <a:bodyPr/>
                    <a:lstStyle/>
                    <a:p>
                      <a:pPr algn="ctr" fontAlgn="t"/>
                      <a:r>
                        <a:rPr lang="en-US" sz="1800">
                          <a:effectLst/>
                        </a:rPr>
                        <a:t>sandowsky</a:t>
                      </a:r>
                      <a:endParaRPr lang="en-US" sz="1800" b="0">
                        <a:effectLst/>
                      </a:endParaRPr>
                    </a:p>
                  </a:txBody>
                  <a:tcPr marL="5922" marR="5922" marT="14804" marB="14804"/>
                </a:tc>
                <a:tc>
                  <a:txBody>
                    <a:bodyPr/>
                    <a:lstStyle/>
                    <a:p>
                      <a:pPr algn="ctr" fontAlgn="t"/>
                      <a:r>
                        <a:rPr lang="en-US" sz="1800" dirty="0" err="1">
                          <a:effectLst/>
                        </a:rPr>
                        <a:t>sandowsky</a:t>
                      </a:r>
                      <a:endParaRPr lang="en-US" sz="1800" b="0" dirty="0">
                        <a:effectLst/>
                      </a:endParaRPr>
                    </a:p>
                  </a:txBody>
                  <a:tcPr marL="5922" marR="5922" marT="14804" marB="14804"/>
                </a:tc>
                <a:tc>
                  <a:txBody>
                    <a:bodyPr/>
                    <a:lstStyle/>
                    <a:p>
                      <a:pPr algn="ctr" fontAlgn="t"/>
                      <a:r>
                        <a:rPr lang="en-US" sz="1800" dirty="0" err="1">
                          <a:effectLst/>
                        </a:rPr>
                        <a:t>sandowsky</a:t>
                      </a:r>
                      <a:endParaRPr lang="en-US" sz="1800" b="0" dirty="0">
                        <a:effectLst/>
                      </a:endParaRPr>
                    </a:p>
                  </a:txBody>
                  <a:tcPr marL="5922" marR="29609" marT="14804" marB="14804"/>
                </a:tc>
                <a:extLst>
                  <a:ext uri="{0D108BD9-81ED-4DB2-BD59-A6C34878D82A}">
                    <a16:rowId xmlns:a16="http://schemas.microsoft.com/office/drawing/2014/main" val="10002"/>
                  </a:ext>
                </a:extLst>
              </a:tr>
              <a:tr h="293570">
                <a:tc>
                  <a:txBody>
                    <a:bodyPr/>
                    <a:lstStyle/>
                    <a:p>
                      <a:pPr algn="ctr" fontAlgn="t"/>
                      <a:r>
                        <a:rPr lang="en-US" sz="1800">
                          <a:effectLst/>
                        </a:rPr>
                        <a:t>15</a:t>
                      </a:r>
                      <a:endParaRPr lang="en-US" sz="1800" b="0">
                        <a:effectLst/>
                      </a:endParaRPr>
                    </a:p>
                  </a:txBody>
                  <a:tcPr marL="44413" marR="5922" marT="14804" marB="14804"/>
                </a:tc>
                <a:tc>
                  <a:txBody>
                    <a:bodyPr/>
                    <a:lstStyle/>
                    <a:p>
                      <a:pPr algn="ctr" fontAlgn="t"/>
                      <a:endParaRPr lang="en-US" sz="1800" b="0" dirty="0">
                        <a:effectLst/>
                      </a:endParaRPr>
                    </a:p>
                  </a:txBody>
                  <a:tcPr marL="5922" marR="5922" marT="14804" marB="14804"/>
                </a:tc>
                <a:tc>
                  <a:txBody>
                    <a:bodyPr/>
                    <a:lstStyle/>
                    <a:p>
                      <a:pPr algn="ctr" fontAlgn="t"/>
                      <a:r>
                        <a:rPr lang="en-US" sz="1800">
                          <a:effectLst/>
                        </a:rPr>
                        <a:t>.</a:t>
                      </a:r>
                      <a:endParaRPr lang="en-US" sz="1800" b="0">
                        <a:effectLst/>
                      </a:endParaRPr>
                    </a:p>
                  </a:txBody>
                  <a:tcPr marL="5922" marR="5922" marT="14804" marB="14804"/>
                </a:tc>
                <a:tc>
                  <a:txBody>
                    <a:bodyPr/>
                    <a:lstStyle/>
                    <a:p>
                      <a:pPr algn="ctr" fontAlgn="t"/>
                      <a:r>
                        <a:rPr lang="en-US" sz="1800">
                          <a:effectLst/>
                        </a:rPr>
                        <a:t>.</a:t>
                      </a:r>
                      <a:endParaRPr lang="en-US" sz="1800" b="0">
                        <a:effectLst/>
                      </a:endParaRPr>
                    </a:p>
                  </a:txBody>
                  <a:tcPr marL="5922" marR="5922" marT="14804" marB="14804"/>
                </a:tc>
                <a:tc>
                  <a:txBody>
                    <a:bodyPr/>
                    <a:lstStyle/>
                    <a:p>
                      <a:pPr algn="ctr" fontAlgn="t"/>
                      <a:r>
                        <a:rPr lang="en-US" sz="1800" dirty="0">
                          <a:effectLst/>
                        </a:rPr>
                        <a:t>.</a:t>
                      </a:r>
                      <a:endParaRPr lang="en-US" sz="1800" b="0" dirty="0">
                        <a:effectLst/>
                      </a:endParaRPr>
                    </a:p>
                  </a:txBody>
                  <a:tcPr marL="5922" marR="5922" marT="14804" marB="14804"/>
                </a:tc>
                <a:tc>
                  <a:txBody>
                    <a:bodyPr/>
                    <a:lstStyle/>
                    <a:p>
                      <a:pPr algn="ctr" fontAlgn="t"/>
                      <a:r>
                        <a:rPr lang="en-US" sz="1800" dirty="0">
                          <a:effectLst/>
                        </a:rPr>
                        <a:t>.</a:t>
                      </a:r>
                      <a:endParaRPr lang="en-US" sz="1800" b="0" dirty="0">
                        <a:effectLst/>
                      </a:endParaRPr>
                    </a:p>
                  </a:txBody>
                  <a:tcPr marL="5922" marR="29609" marT="14804" marB="14804"/>
                </a:tc>
                <a:extLst>
                  <a:ext uri="{0D108BD9-81ED-4DB2-BD59-A6C34878D82A}">
                    <a16:rowId xmlns:a16="http://schemas.microsoft.com/office/drawing/2014/main" val="10003"/>
                  </a:ext>
                </a:extLst>
              </a:tr>
              <a:tr h="293570">
                <a:tc>
                  <a:txBody>
                    <a:bodyPr/>
                    <a:lstStyle/>
                    <a:p>
                      <a:pPr algn="ctr" fontAlgn="t"/>
                      <a:r>
                        <a:rPr lang="en-US" sz="1800">
                          <a:effectLst/>
                        </a:rPr>
                        <a:t>16</a:t>
                      </a:r>
                      <a:endParaRPr lang="en-US" sz="1800" b="0">
                        <a:effectLst/>
                      </a:endParaRPr>
                    </a:p>
                  </a:txBody>
                  <a:tcPr marL="44413" marR="5922" marT="14804" marB="14804"/>
                </a:tc>
                <a:tc>
                  <a:txBody>
                    <a:bodyPr/>
                    <a:lstStyle/>
                    <a:p>
                      <a:pPr algn="ctr" fontAlgn="t"/>
                      <a:endParaRPr lang="en-US" sz="1800" b="0" dirty="0">
                        <a:effectLst/>
                      </a:endParaRPr>
                    </a:p>
                  </a:txBody>
                  <a:tcPr marL="5922" marR="5922" marT="14804" marB="14804"/>
                </a:tc>
                <a:tc>
                  <a:txBody>
                    <a:bodyPr/>
                    <a:lstStyle/>
                    <a:p>
                      <a:pPr algn="ctr" fontAlgn="t"/>
                      <a:r>
                        <a:rPr lang="en-US" sz="1800">
                          <a:effectLst/>
                        </a:rPr>
                        <a:t>'</a:t>
                      </a:r>
                      <a:endParaRPr lang="en-US" sz="1800" b="0">
                        <a:effectLst/>
                      </a:endParaRPr>
                    </a:p>
                  </a:txBody>
                  <a:tcPr marL="5922" marR="5922" marT="14804" marB="14804"/>
                </a:tc>
                <a:tc>
                  <a:txBody>
                    <a:bodyPr/>
                    <a:lstStyle/>
                    <a:p>
                      <a:pPr algn="ctr" fontAlgn="t"/>
                      <a:r>
                        <a:rPr lang="en-US" sz="1800">
                          <a:effectLst/>
                        </a:rPr>
                        <a:t>'</a:t>
                      </a:r>
                      <a:endParaRPr lang="en-US" sz="1800" b="0">
                        <a:effectLst/>
                      </a:endParaRPr>
                    </a:p>
                  </a:txBody>
                  <a:tcPr marL="5922" marR="5922" marT="14804" marB="14804"/>
                </a:tc>
                <a:tc>
                  <a:txBody>
                    <a:bodyPr/>
                    <a:lstStyle/>
                    <a:p>
                      <a:pPr algn="ctr" fontAlgn="t"/>
                      <a:r>
                        <a:rPr lang="en-US" sz="1800" dirty="0">
                          <a:effectLst/>
                        </a:rPr>
                        <a:t>'</a:t>
                      </a:r>
                      <a:endParaRPr lang="en-US" sz="1800" b="0" dirty="0">
                        <a:effectLst/>
                      </a:endParaRPr>
                    </a:p>
                  </a:txBody>
                  <a:tcPr marL="5922" marR="5922" marT="14804" marB="14804"/>
                </a:tc>
                <a:tc>
                  <a:txBody>
                    <a:bodyPr/>
                    <a:lstStyle/>
                    <a:p>
                      <a:pPr algn="ctr" fontAlgn="t"/>
                      <a:r>
                        <a:rPr lang="en-US" sz="1800" dirty="0">
                          <a:effectLst/>
                        </a:rPr>
                        <a:t>“</a:t>
                      </a:r>
                      <a:endParaRPr lang="en-US" sz="1800" b="0" dirty="0">
                        <a:effectLst/>
                      </a:endParaRPr>
                    </a:p>
                  </a:txBody>
                  <a:tcPr marL="5922" marR="29609" marT="14804" marB="14804"/>
                </a:tc>
                <a:extLst>
                  <a:ext uri="{0D108BD9-81ED-4DB2-BD59-A6C34878D82A}">
                    <a16:rowId xmlns:a16="http://schemas.microsoft.com/office/drawing/2014/main" val="10004"/>
                  </a:ext>
                </a:extLst>
              </a:tr>
              <a:tr h="293570">
                <a:tc>
                  <a:txBody>
                    <a:bodyPr/>
                    <a:lstStyle/>
                    <a:p>
                      <a:pPr algn="ctr" fontAlgn="t"/>
                      <a:r>
                        <a:rPr lang="en-US" sz="1800">
                          <a:effectLst/>
                        </a:rPr>
                        <a:t>17</a:t>
                      </a:r>
                      <a:endParaRPr lang="en-US" sz="1800" b="0">
                        <a:effectLst/>
                      </a:endParaRPr>
                    </a:p>
                  </a:txBody>
                  <a:tcPr marL="44413" marR="5922" marT="14804" marB="14804"/>
                </a:tc>
                <a:tc>
                  <a:txBody>
                    <a:bodyPr/>
                    <a:lstStyle/>
                    <a:p>
                      <a:pPr algn="ctr" fontAlgn="t"/>
                      <a:r>
                        <a:rPr lang="en-US" sz="1800">
                          <a:effectLst/>
                        </a:rPr>
                        <a:t>'i</a:t>
                      </a:r>
                      <a:endParaRPr lang="en-US" sz="1800" b="0">
                        <a:effectLst/>
                      </a:endParaRPr>
                    </a:p>
                  </a:txBody>
                  <a:tcPr marL="5922" marR="5922" marT="14804" marB="14804"/>
                </a:tc>
                <a:tc>
                  <a:txBody>
                    <a:bodyPr/>
                    <a:lstStyle/>
                    <a:p>
                      <a:pPr algn="ctr" fontAlgn="t"/>
                      <a:r>
                        <a:rPr lang="en-US" sz="1800">
                          <a:effectLst/>
                        </a:rPr>
                        <a:t>i</a:t>
                      </a:r>
                      <a:endParaRPr lang="en-US" sz="1800" b="0">
                        <a:effectLst/>
                      </a:endParaRPr>
                    </a:p>
                  </a:txBody>
                  <a:tcPr marL="5922" marR="5922" marT="14804" marB="14804"/>
                </a:tc>
                <a:tc>
                  <a:txBody>
                    <a:bodyPr/>
                    <a:lstStyle/>
                    <a:p>
                      <a:pPr algn="ctr" fontAlgn="t"/>
                      <a:r>
                        <a:rPr lang="en-US" sz="1800">
                          <a:effectLst/>
                        </a:rPr>
                        <a:t>i</a:t>
                      </a:r>
                      <a:endParaRPr lang="en-US" sz="1800" b="0">
                        <a:effectLst/>
                      </a:endParaRPr>
                    </a:p>
                  </a:txBody>
                  <a:tcPr marL="5922" marR="5922" marT="14804" marB="14804"/>
                </a:tc>
                <a:tc>
                  <a:txBody>
                    <a:bodyPr/>
                    <a:lstStyle/>
                    <a:p>
                      <a:pPr algn="ctr" fontAlgn="t"/>
                      <a:r>
                        <a:rPr lang="en-US" sz="1800">
                          <a:effectLst/>
                        </a:rPr>
                        <a:t>i</a:t>
                      </a:r>
                      <a:endParaRPr lang="en-US" sz="1800" b="0">
                        <a:effectLst/>
                      </a:endParaRPr>
                    </a:p>
                  </a:txBody>
                  <a:tcPr marL="5922" marR="5922" marT="14804" marB="14804"/>
                </a:tc>
                <a:tc>
                  <a:txBody>
                    <a:bodyPr/>
                    <a:lstStyle/>
                    <a:p>
                      <a:pPr algn="ctr" fontAlgn="t"/>
                      <a:r>
                        <a:rPr lang="en-US" sz="1800" dirty="0" err="1">
                          <a:effectLst/>
                        </a:rPr>
                        <a:t>i</a:t>
                      </a:r>
                      <a:endParaRPr lang="en-US" sz="1800" b="0" dirty="0">
                        <a:effectLst/>
                      </a:endParaRPr>
                    </a:p>
                  </a:txBody>
                  <a:tcPr marL="5922" marR="29609" marT="14804" marB="14804"/>
                </a:tc>
                <a:extLst>
                  <a:ext uri="{0D108BD9-81ED-4DB2-BD59-A6C34878D82A}">
                    <a16:rowId xmlns:a16="http://schemas.microsoft.com/office/drawing/2014/main" val="10005"/>
                  </a:ext>
                </a:extLst>
              </a:tr>
              <a:tr h="293570">
                <a:tc>
                  <a:txBody>
                    <a:bodyPr/>
                    <a:lstStyle/>
                    <a:p>
                      <a:pPr algn="ctr" fontAlgn="t"/>
                      <a:r>
                        <a:rPr lang="en-US" sz="1800">
                          <a:effectLst/>
                        </a:rPr>
                        <a:t>18</a:t>
                      </a:r>
                      <a:endParaRPr lang="en-US" sz="1800" b="0">
                        <a:effectLst/>
                      </a:endParaRPr>
                    </a:p>
                  </a:txBody>
                  <a:tcPr marL="44413" marR="5922" marT="14804" marB="14804"/>
                </a:tc>
                <a:tc>
                  <a:txBody>
                    <a:bodyPr/>
                    <a:lstStyle/>
                    <a:p>
                      <a:pPr algn="ctr" fontAlgn="t"/>
                      <a:r>
                        <a:rPr lang="en-US" sz="1800">
                          <a:effectLst/>
                        </a:rPr>
                        <a:t>can't</a:t>
                      </a:r>
                      <a:endParaRPr lang="en-US" sz="1800" b="0">
                        <a:effectLst/>
                      </a:endParaRPr>
                    </a:p>
                  </a:txBody>
                  <a:tcPr marL="5922" marR="5922" marT="14804" marB="14804"/>
                </a:tc>
                <a:tc>
                  <a:txBody>
                    <a:bodyPr/>
                    <a:lstStyle/>
                    <a:p>
                      <a:pPr algn="ctr" fontAlgn="t"/>
                      <a:r>
                        <a:rPr lang="en-US" sz="1800">
                          <a:effectLst/>
                        </a:rPr>
                        <a:t>ca</a:t>
                      </a:r>
                      <a:endParaRPr lang="en-US" sz="1800" b="0">
                        <a:effectLst/>
                      </a:endParaRPr>
                    </a:p>
                  </a:txBody>
                  <a:tcPr marL="5922" marR="5922" marT="14804" marB="14804"/>
                </a:tc>
                <a:tc>
                  <a:txBody>
                    <a:bodyPr/>
                    <a:lstStyle/>
                    <a:p>
                      <a:pPr algn="ctr" fontAlgn="t"/>
                      <a:r>
                        <a:rPr lang="en-US" sz="1800">
                          <a:effectLst/>
                        </a:rPr>
                        <a:t>ca</a:t>
                      </a:r>
                      <a:endParaRPr lang="en-US" sz="1800" b="0">
                        <a:effectLst/>
                      </a:endParaRPr>
                    </a:p>
                  </a:txBody>
                  <a:tcPr marL="5922" marR="5922" marT="14804" marB="14804"/>
                </a:tc>
                <a:tc>
                  <a:txBody>
                    <a:bodyPr/>
                    <a:lstStyle/>
                    <a:p>
                      <a:pPr algn="ctr" fontAlgn="t"/>
                      <a:r>
                        <a:rPr lang="en-US" sz="1800">
                          <a:effectLst/>
                        </a:rPr>
                        <a:t>can't</a:t>
                      </a:r>
                      <a:endParaRPr lang="en-US" sz="1800" b="0">
                        <a:effectLst/>
                      </a:endParaRPr>
                    </a:p>
                  </a:txBody>
                  <a:tcPr marL="5922" marR="5922" marT="14804" marB="14804"/>
                </a:tc>
                <a:tc>
                  <a:txBody>
                    <a:bodyPr/>
                    <a:lstStyle/>
                    <a:p>
                      <a:pPr algn="ctr" fontAlgn="t"/>
                      <a:r>
                        <a:rPr lang="en-US" sz="1800" dirty="0">
                          <a:effectLst/>
                        </a:rPr>
                        <a:t>can</a:t>
                      </a:r>
                      <a:endParaRPr lang="en-US" sz="1800" b="0" dirty="0">
                        <a:effectLst/>
                      </a:endParaRPr>
                    </a:p>
                  </a:txBody>
                  <a:tcPr marL="5922" marR="29609" marT="14804" marB="14804"/>
                </a:tc>
                <a:extLst>
                  <a:ext uri="{0D108BD9-81ED-4DB2-BD59-A6C34878D82A}">
                    <a16:rowId xmlns:a16="http://schemas.microsoft.com/office/drawing/2014/main" val="10006"/>
                  </a:ext>
                </a:extLst>
              </a:tr>
              <a:tr h="293570">
                <a:tc>
                  <a:txBody>
                    <a:bodyPr/>
                    <a:lstStyle/>
                    <a:p>
                      <a:pPr algn="ctr" fontAlgn="t"/>
                      <a:r>
                        <a:rPr lang="en-US" sz="1800">
                          <a:effectLst/>
                        </a:rPr>
                        <a:t>19</a:t>
                      </a:r>
                      <a:endParaRPr lang="en-US" sz="1800" b="0">
                        <a:effectLst/>
                      </a:endParaRPr>
                    </a:p>
                  </a:txBody>
                  <a:tcPr marL="44413" marR="5922" marT="14804" marB="14804"/>
                </a:tc>
                <a:tc>
                  <a:txBody>
                    <a:bodyPr/>
                    <a:lstStyle/>
                    <a:p>
                      <a:pPr algn="ctr" fontAlgn="t"/>
                      <a:endParaRPr lang="en-US" sz="1800" b="0" dirty="0">
                        <a:effectLst/>
                      </a:endParaRPr>
                    </a:p>
                  </a:txBody>
                  <a:tcPr marL="5922" marR="5922" marT="14804" marB="14804"/>
                </a:tc>
                <a:tc>
                  <a:txBody>
                    <a:bodyPr/>
                    <a:lstStyle/>
                    <a:p>
                      <a:pPr algn="ctr" fontAlgn="t"/>
                      <a:r>
                        <a:rPr lang="en-US" sz="1800" dirty="0" err="1">
                          <a:effectLst/>
                        </a:rPr>
                        <a:t>n't</a:t>
                      </a:r>
                      <a:endParaRPr lang="en-US" sz="1800" b="0" dirty="0">
                        <a:effectLst/>
                      </a:endParaRPr>
                    </a:p>
                  </a:txBody>
                  <a:tcPr marL="5922" marR="5922" marT="14804" marB="14804"/>
                </a:tc>
                <a:tc>
                  <a:txBody>
                    <a:bodyPr/>
                    <a:lstStyle/>
                    <a:p>
                      <a:pPr algn="ctr" fontAlgn="t"/>
                      <a:r>
                        <a:rPr lang="en-US" sz="1800" dirty="0" err="1">
                          <a:effectLst/>
                        </a:rPr>
                        <a:t>n't</a:t>
                      </a:r>
                      <a:endParaRPr lang="en-US" sz="1800" b="0" dirty="0">
                        <a:effectLst/>
                      </a:endParaRPr>
                    </a:p>
                  </a:txBody>
                  <a:tcPr marL="5922" marR="5922" marT="14804" marB="14804"/>
                </a:tc>
                <a:tc>
                  <a:txBody>
                    <a:bodyPr/>
                    <a:lstStyle/>
                    <a:p>
                      <a:pPr algn="ctr" fontAlgn="t"/>
                      <a:endParaRPr lang="en-US" sz="1800" b="0" dirty="0">
                        <a:effectLst/>
                      </a:endParaRPr>
                    </a:p>
                  </a:txBody>
                  <a:tcPr marL="5922" marR="5922" marT="14804" marB="14804"/>
                </a:tc>
                <a:tc>
                  <a:txBody>
                    <a:bodyPr/>
                    <a:lstStyle/>
                    <a:p>
                      <a:pPr algn="ctr" fontAlgn="t"/>
                      <a:r>
                        <a:rPr lang="en-US" sz="1800" dirty="0">
                          <a:effectLst/>
                        </a:rPr>
                        <a:t>not</a:t>
                      </a:r>
                      <a:endParaRPr lang="en-US" sz="1800" b="0" dirty="0">
                        <a:effectLst/>
                      </a:endParaRPr>
                    </a:p>
                  </a:txBody>
                  <a:tcPr marL="5922" marR="29609" marT="14804" marB="14804"/>
                </a:tc>
                <a:extLst>
                  <a:ext uri="{0D108BD9-81ED-4DB2-BD59-A6C34878D82A}">
                    <a16:rowId xmlns:a16="http://schemas.microsoft.com/office/drawing/2014/main" val="10007"/>
                  </a:ext>
                </a:extLst>
              </a:tr>
              <a:tr h="293570">
                <a:tc>
                  <a:txBody>
                    <a:bodyPr/>
                    <a:lstStyle/>
                    <a:p>
                      <a:pPr algn="ctr" fontAlgn="t"/>
                      <a:r>
                        <a:rPr lang="en-US" sz="1800">
                          <a:effectLst/>
                        </a:rPr>
                        <a:t>20</a:t>
                      </a:r>
                      <a:endParaRPr lang="en-US" sz="1800" b="0">
                        <a:effectLst/>
                      </a:endParaRPr>
                    </a:p>
                  </a:txBody>
                  <a:tcPr marL="44413" marR="5922" marT="14804" marB="14804"/>
                </a:tc>
                <a:tc>
                  <a:txBody>
                    <a:bodyPr/>
                    <a:lstStyle/>
                    <a:p>
                      <a:pPr algn="ctr" fontAlgn="t"/>
                      <a:r>
                        <a:rPr lang="en-US" sz="1800">
                          <a:effectLst/>
                        </a:rPr>
                        <a:t>afford</a:t>
                      </a:r>
                      <a:endParaRPr lang="en-US" sz="1800" b="0">
                        <a:effectLst/>
                      </a:endParaRPr>
                    </a:p>
                  </a:txBody>
                  <a:tcPr marL="5922" marR="5922" marT="14804" marB="14804"/>
                </a:tc>
                <a:tc>
                  <a:txBody>
                    <a:bodyPr/>
                    <a:lstStyle/>
                    <a:p>
                      <a:pPr algn="ctr" fontAlgn="t"/>
                      <a:r>
                        <a:rPr lang="en-US" sz="1800">
                          <a:effectLst/>
                        </a:rPr>
                        <a:t>afford</a:t>
                      </a:r>
                      <a:endParaRPr lang="en-US" sz="1800" b="0">
                        <a:effectLst/>
                      </a:endParaRPr>
                    </a:p>
                  </a:txBody>
                  <a:tcPr marL="5922" marR="5922" marT="14804" marB="14804"/>
                </a:tc>
                <a:tc>
                  <a:txBody>
                    <a:bodyPr/>
                    <a:lstStyle/>
                    <a:p>
                      <a:pPr algn="ctr" fontAlgn="t"/>
                      <a:r>
                        <a:rPr lang="en-US" sz="1800">
                          <a:effectLst/>
                        </a:rPr>
                        <a:t>afford</a:t>
                      </a:r>
                      <a:endParaRPr lang="en-US" sz="1800" b="0">
                        <a:effectLst/>
                      </a:endParaRPr>
                    </a:p>
                  </a:txBody>
                  <a:tcPr marL="5922" marR="5922" marT="14804" marB="14804"/>
                </a:tc>
                <a:tc>
                  <a:txBody>
                    <a:bodyPr/>
                    <a:lstStyle/>
                    <a:p>
                      <a:pPr algn="ctr" fontAlgn="t"/>
                      <a:r>
                        <a:rPr lang="en-US" sz="1800">
                          <a:effectLst/>
                        </a:rPr>
                        <a:t>afford</a:t>
                      </a:r>
                      <a:endParaRPr lang="en-US" sz="1800" b="0">
                        <a:effectLst/>
                      </a:endParaRPr>
                    </a:p>
                  </a:txBody>
                  <a:tcPr marL="5922" marR="5922" marT="14804" marB="14804"/>
                </a:tc>
                <a:tc>
                  <a:txBody>
                    <a:bodyPr/>
                    <a:lstStyle/>
                    <a:p>
                      <a:pPr algn="ctr" fontAlgn="t"/>
                      <a:r>
                        <a:rPr lang="en-US" sz="1800" dirty="0">
                          <a:effectLst/>
                        </a:rPr>
                        <a:t>afford</a:t>
                      </a:r>
                      <a:endParaRPr lang="en-US" sz="1800" b="0" dirty="0">
                        <a:effectLst/>
                      </a:endParaRPr>
                    </a:p>
                  </a:txBody>
                  <a:tcPr marL="5922" marR="29609" marT="14804" marB="14804"/>
                </a:tc>
                <a:extLst>
                  <a:ext uri="{0D108BD9-81ED-4DB2-BD59-A6C34878D82A}">
                    <a16:rowId xmlns:a16="http://schemas.microsoft.com/office/drawing/2014/main" val="10008"/>
                  </a:ext>
                </a:extLst>
              </a:tr>
              <a:tr h="293570">
                <a:tc>
                  <a:txBody>
                    <a:bodyPr/>
                    <a:lstStyle/>
                    <a:p>
                      <a:pPr algn="ctr" fontAlgn="t"/>
                      <a:r>
                        <a:rPr lang="en-US" sz="1800">
                          <a:effectLst/>
                        </a:rPr>
                        <a:t>21</a:t>
                      </a:r>
                      <a:endParaRPr lang="en-US" sz="1800" b="0">
                        <a:effectLst/>
                      </a:endParaRPr>
                    </a:p>
                  </a:txBody>
                  <a:tcPr marL="44413" marR="5922" marT="14804" marB="14804"/>
                </a:tc>
                <a:tc>
                  <a:txBody>
                    <a:bodyPr/>
                    <a:lstStyle/>
                    <a:p>
                      <a:pPr algn="ctr" fontAlgn="t"/>
                      <a:r>
                        <a:rPr lang="en-US" sz="1800">
                          <a:effectLst/>
                        </a:rPr>
                        <a:t>to</a:t>
                      </a:r>
                      <a:endParaRPr lang="en-US" sz="1800" b="0">
                        <a:effectLst/>
                      </a:endParaRPr>
                    </a:p>
                  </a:txBody>
                  <a:tcPr marL="5922" marR="5922" marT="14804" marB="14804"/>
                </a:tc>
                <a:tc>
                  <a:txBody>
                    <a:bodyPr/>
                    <a:lstStyle/>
                    <a:p>
                      <a:pPr algn="ctr" fontAlgn="t"/>
                      <a:r>
                        <a:rPr lang="en-US" sz="1800">
                          <a:effectLst/>
                        </a:rPr>
                        <a:t>to</a:t>
                      </a:r>
                      <a:endParaRPr lang="en-US" sz="1800" b="0">
                        <a:effectLst/>
                      </a:endParaRPr>
                    </a:p>
                  </a:txBody>
                  <a:tcPr marL="5922" marR="5922" marT="14804" marB="14804"/>
                </a:tc>
                <a:tc>
                  <a:txBody>
                    <a:bodyPr/>
                    <a:lstStyle/>
                    <a:p>
                      <a:pPr algn="ctr" fontAlgn="t"/>
                      <a:r>
                        <a:rPr lang="en-US" sz="1800">
                          <a:effectLst/>
                        </a:rPr>
                        <a:t>to</a:t>
                      </a:r>
                      <a:endParaRPr lang="en-US" sz="1800" b="0">
                        <a:effectLst/>
                      </a:endParaRPr>
                    </a:p>
                  </a:txBody>
                  <a:tcPr marL="5922" marR="5922" marT="14804" marB="14804"/>
                </a:tc>
                <a:tc>
                  <a:txBody>
                    <a:bodyPr/>
                    <a:lstStyle/>
                    <a:p>
                      <a:pPr algn="ctr" fontAlgn="t"/>
                      <a:r>
                        <a:rPr lang="en-US" sz="1800">
                          <a:effectLst/>
                        </a:rPr>
                        <a:t>to</a:t>
                      </a:r>
                      <a:endParaRPr lang="en-US" sz="1800" b="0">
                        <a:effectLst/>
                      </a:endParaRPr>
                    </a:p>
                  </a:txBody>
                  <a:tcPr marL="5922" marR="5922" marT="14804" marB="14804"/>
                </a:tc>
                <a:tc>
                  <a:txBody>
                    <a:bodyPr/>
                    <a:lstStyle/>
                    <a:p>
                      <a:pPr algn="ctr" fontAlgn="t"/>
                      <a:r>
                        <a:rPr lang="en-US" sz="1800" dirty="0">
                          <a:effectLst/>
                        </a:rPr>
                        <a:t>to</a:t>
                      </a:r>
                      <a:endParaRPr lang="en-US" sz="1800" b="0" dirty="0">
                        <a:effectLst/>
                      </a:endParaRPr>
                    </a:p>
                  </a:txBody>
                  <a:tcPr marL="5922" marR="29609" marT="14804" marB="14804"/>
                </a:tc>
                <a:extLst>
                  <a:ext uri="{0D108BD9-81ED-4DB2-BD59-A6C34878D82A}">
                    <a16:rowId xmlns:a16="http://schemas.microsoft.com/office/drawing/2014/main" val="10009"/>
                  </a:ext>
                </a:extLst>
              </a:tr>
              <a:tr h="293570">
                <a:tc>
                  <a:txBody>
                    <a:bodyPr/>
                    <a:lstStyle/>
                    <a:p>
                      <a:pPr algn="ctr" fontAlgn="t"/>
                      <a:r>
                        <a:rPr lang="en-US" sz="1800">
                          <a:effectLst/>
                        </a:rPr>
                        <a:t>22</a:t>
                      </a:r>
                      <a:endParaRPr lang="en-US" sz="1800" b="0">
                        <a:effectLst/>
                      </a:endParaRPr>
                    </a:p>
                  </a:txBody>
                  <a:tcPr marL="44413" marR="5922" marT="14804" marB="14804"/>
                </a:tc>
                <a:tc>
                  <a:txBody>
                    <a:bodyPr/>
                    <a:lstStyle/>
                    <a:p>
                      <a:pPr algn="ctr" fontAlgn="t"/>
                      <a:r>
                        <a:rPr lang="en-US" sz="1800">
                          <a:effectLst/>
                        </a:rPr>
                        <a:t>do</a:t>
                      </a:r>
                      <a:endParaRPr lang="en-US" sz="1800" b="0">
                        <a:effectLst/>
                      </a:endParaRPr>
                    </a:p>
                  </a:txBody>
                  <a:tcPr marL="5922" marR="5922" marT="14804" marB="14804"/>
                </a:tc>
                <a:tc>
                  <a:txBody>
                    <a:bodyPr/>
                    <a:lstStyle/>
                    <a:p>
                      <a:pPr algn="ctr" fontAlgn="t"/>
                      <a:r>
                        <a:rPr lang="en-US" sz="1800">
                          <a:effectLst/>
                        </a:rPr>
                        <a:t>do</a:t>
                      </a:r>
                      <a:endParaRPr lang="en-US" sz="1800" b="0">
                        <a:effectLst/>
                      </a:endParaRPr>
                    </a:p>
                  </a:txBody>
                  <a:tcPr marL="5922" marR="5922" marT="14804" marB="14804"/>
                </a:tc>
                <a:tc>
                  <a:txBody>
                    <a:bodyPr/>
                    <a:lstStyle/>
                    <a:p>
                      <a:pPr algn="ctr" fontAlgn="t"/>
                      <a:r>
                        <a:rPr lang="en-US" sz="1800">
                          <a:effectLst/>
                        </a:rPr>
                        <a:t>do</a:t>
                      </a:r>
                      <a:endParaRPr lang="en-US" sz="1800" b="0">
                        <a:effectLst/>
                      </a:endParaRPr>
                    </a:p>
                  </a:txBody>
                  <a:tcPr marL="5922" marR="5922" marT="14804" marB="14804"/>
                </a:tc>
                <a:tc>
                  <a:txBody>
                    <a:bodyPr/>
                    <a:lstStyle/>
                    <a:p>
                      <a:pPr algn="ctr" fontAlgn="t"/>
                      <a:r>
                        <a:rPr lang="en-US" sz="1800">
                          <a:effectLst/>
                        </a:rPr>
                        <a:t>do</a:t>
                      </a:r>
                      <a:endParaRPr lang="en-US" sz="1800" b="0">
                        <a:effectLst/>
                      </a:endParaRPr>
                    </a:p>
                  </a:txBody>
                  <a:tcPr marL="5922" marR="5922" marT="14804" marB="14804"/>
                </a:tc>
                <a:tc>
                  <a:txBody>
                    <a:bodyPr/>
                    <a:lstStyle/>
                    <a:p>
                      <a:pPr algn="ctr" fontAlgn="t"/>
                      <a:r>
                        <a:rPr lang="en-US" sz="1800" dirty="0">
                          <a:effectLst/>
                        </a:rPr>
                        <a:t>do</a:t>
                      </a:r>
                      <a:endParaRPr lang="en-US" sz="1800" b="0" dirty="0">
                        <a:effectLst/>
                      </a:endParaRPr>
                    </a:p>
                  </a:txBody>
                  <a:tcPr marL="5922" marR="29609" marT="14804" marB="14804"/>
                </a:tc>
                <a:extLst>
                  <a:ext uri="{0D108BD9-81ED-4DB2-BD59-A6C34878D82A}">
                    <a16:rowId xmlns:a16="http://schemas.microsoft.com/office/drawing/2014/main" val="10010"/>
                  </a:ext>
                </a:extLst>
              </a:tr>
              <a:tr h="311449">
                <a:tc>
                  <a:txBody>
                    <a:bodyPr/>
                    <a:lstStyle/>
                    <a:p>
                      <a:pPr algn="ctr" fontAlgn="t"/>
                      <a:r>
                        <a:rPr lang="en-US" sz="1800" dirty="0">
                          <a:effectLst/>
                        </a:rPr>
                        <a:t>23</a:t>
                      </a:r>
                      <a:endParaRPr lang="en-US" sz="1800" b="0" dirty="0">
                        <a:effectLst/>
                      </a:endParaRPr>
                    </a:p>
                  </a:txBody>
                  <a:tcPr marL="44413" marR="5922" marT="14804" marB="14804"/>
                </a:tc>
                <a:tc>
                  <a:txBody>
                    <a:bodyPr/>
                    <a:lstStyle/>
                    <a:p>
                      <a:pPr algn="ctr" fontAlgn="t"/>
                      <a:r>
                        <a:rPr lang="en-US" sz="1800" dirty="0">
                          <a:effectLst/>
                        </a:rPr>
                        <a:t>that.'</a:t>
                      </a:r>
                      <a:endParaRPr lang="en-US" sz="1800" b="0" dirty="0">
                        <a:effectLst/>
                      </a:endParaRPr>
                    </a:p>
                  </a:txBody>
                  <a:tcPr marL="5922" marR="5922" marT="14804" marB="14804"/>
                </a:tc>
                <a:tc>
                  <a:txBody>
                    <a:bodyPr/>
                    <a:lstStyle/>
                    <a:p>
                      <a:pPr algn="ctr" fontAlgn="t"/>
                      <a:r>
                        <a:rPr lang="en-US" sz="1800" dirty="0">
                          <a:effectLst/>
                        </a:rPr>
                        <a:t>that</a:t>
                      </a:r>
                      <a:endParaRPr lang="en-US" sz="1800" b="0" dirty="0">
                        <a:effectLst/>
                      </a:endParaRPr>
                    </a:p>
                  </a:txBody>
                  <a:tcPr marL="5922" marR="5922" marT="14804" marB="14804"/>
                </a:tc>
                <a:tc>
                  <a:txBody>
                    <a:bodyPr/>
                    <a:lstStyle/>
                    <a:p>
                      <a:pPr algn="ctr" fontAlgn="t">
                        <a:spcAft>
                          <a:spcPts val="0"/>
                        </a:spcAft>
                      </a:pPr>
                      <a:r>
                        <a:rPr lang="en-US" sz="1800" dirty="0">
                          <a:effectLst/>
                        </a:rPr>
                        <a:t>that</a:t>
                      </a:r>
                      <a:endParaRPr lang="en-US" sz="1800" b="0" dirty="0">
                        <a:effectLst/>
                      </a:endParaRPr>
                    </a:p>
                  </a:txBody>
                  <a:tcPr marL="5922" marR="5922" marT="14804" marB="14804"/>
                </a:tc>
                <a:tc>
                  <a:txBody>
                    <a:bodyPr/>
                    <a:lstStyle/>
                    <a:p>
                      <a:pPr algn="ctr" fontAlgn="t"/>
                      <a:r>
                        <a:rPr lang="en-US" sz="1800" dirty="0">
                          <a:effectLst/>
                        </a:rPr>
                        <a:t>that</a:t>
                      </a:r>
                      <a:endParaRPr lang="en-US" sz="1800" b="0" dirty="0">
                        <a:effectLst/>
                      </a:endParaRPr>
                    </a:p>
                  </a:txBody>
                  <a:tcPr marL="5922" marR="5922" marT="14804" marB="14804"/>
                </a:tc>
                <a:tc>
                  <a:txBody>
                    <a:bodyPr/>
                    <a:lstStyle/>
                    <a:p>
                      <a:pPr algn="ctr" fontAlgn="t"/>
                      <a:r>
                        <a:rPr lang="en-US" sz="1800" dirty="0">
                          <a:effectLst/>
                        </a:rPr>
                        <a:t>that</a:t>
                      </a:r>
                      <a:endParaRPr lang="en-US" sz="1800" b="0" dirty="0">
                        <a:effectLst/>
                      </a:endParaRPr>
                    </a:p>
                  </a:txBody>
                  <a:tcPr marL="5922" marR="29609" marT="14804" marB="14804"/>
                </a:tc>
                <a:extLst>
                  <a:ext uri="{0D108BD9-81ED-4DB2-BD59-A6C34878D82A}">
                    <a16:rowId xmlns:a16="http://schemas.microsoft.com/office/drawing/2014/main" val="10011"/>
                  </a:ext>
                </a:extLst>
              </a:tr>
              <a:tr h="293570">
                <a:tc>
                  <a:txBody>
                    <a:bodyPr/>
                    <a:lstStyle/>
                    <a:p>
                      <a:pPr algn="ctr" fontAlgn="t"/>
                      <a:r>
                        <a:rPr lang="en-US" sz="1800">
                          <a:effectLst/>
                        </a:rPr>
                        <a:t>24</a:t>
                      </a:r>
                      <a:endParaRPr lang="en-US" sz="1800" b="0">
                        <a:effectLst/>
                      </a:endParaRPr>
                    </a:p>
                  </a:txBody>
                  <a:tcPr marL="44413" marR="5922" marT="14804" marB="14804"/>
                </a:tc>
                <a:tc>
                  <a:txBody>
                    <a:bodyPr/>
                    <a:lstStyle/>
                    <a:p>
                      <a:pPr algn="ctr" fontAlgn="t"/>
                      <a:endParaRPr lang="en-US" sz="1800" b="0" dirty="0">
                        <a:effectLst/>
                      </a:endParaRPr>
                    </a:p>
                  </a:txBody>
                  <a:tcPr marL="5922" marR="5922" marT="14804" marB="14804"/>
                </a:tc>
                <a:tc>
                  <a:txBody>
                    <a:bodyPr/>
                    <a:lstStyle/>
                    <a:p>
                      <a:pPr algn="ctr" fontAlgn="t"/>
                      <a:r>
                        <a:rPr lang="en-US" sz="1800">
                          <a:effectLst/>
                        </a:rPr>
                        <a:t>.</a:t>
                      </a:r>
                      <a:endParaRPr lang="en-US" sz="1800" b="0">
                        <a:effectLst/>
                      </a:endParaRPr>
                    </a:p>
                  </a:txBody>
                  <a:tcPr marL="5922" marR="5922" marT="14804" marB="14804"/>
                </a:tc>
                <a:tc>
                  <a:txBody>
                    <a:bodyPr/>
                    <a:lstStyle/>
                    <a:p>
                      <a:pPr algn="ctr" fontAlgn="t"/>
                      <a:r>
                        <a:rPr lang="en-US" sz="1800">
                          <a:effectLst/>
                        </a:rPr>
                        <a:t>.</a:t>
                      </a:r>
                      <a:endParaRPr lang="en-US" sz="1800" b="0">
                        <a:effectLst/>
                      </a:endParaRPr>
                    </a:p>
                  </a:txBody>
                  <a:tcPr marL="5922" marR="5922" marT="14804" marB="14804"/>
                </a:tc>
                <a:tc>
                  <a:txBody>
                    <a:bodyPr/>
                    <a:lstStyle/>
                    <a:p>
                      <a:pPr algn="ctr" fontAlgn="t"/>
                      <a:r>
                        <a:rPr lang="en-US" sz="1800">
                          <a:effectLst/>
                        </a:rPr>
                        <a:t>.</a:t>
                      </a:r>
                      <a:endParaRPr lang="en-US" sz="1800" b="0">
                        <a:effectLst/>
                      </a:endParaRPr>
                    </a:p>
                  </a:txBody>
                  <a:tcPr marL="5922" marR="5922" marT="14804" marB="14804"/>
                </a:tc>
                <a:tc>
                  <a:txBody>
                    <a:bodyPr/>
                    <a:lstStyle/>
                    <a:p>
                      <a:pPr algn="ctr" fontAlgn="t"/>
                      <a:r>
                        <a:rPr lang="en-US" sz="1800" dirty="0">
                          <a:effectLst/>
                        </a:rPr>
                        <a:t>.</a:t>
                      </a:r>
                      <a:endParaRPr lang="en-US" sz="1800" b="0" dirty="0">
                        <a:effectLst/>
                      </a:endParaRPr>
                    </a:p>
                  </a:txBody>
                  <a:tcPr marL="5922" marR="29609" marT="14804" marB="14804"/>
                </a:tc>
                <a:extLst>
                  <a:ext uri="{0D108BD9-81ED-4DB2-BD59-A6C34878D82A}">
                    <a16:rowId xmlns:a16="http://schemas.microsoft.com/office/drawing/2014/main" val="10012"/>
                  </a:ext>
                </a:extLst>
              </a:tr>
              <a:tr h="293570">
                <a:tc>
                  <a:txBody>
                    <a:bodyPr/>
                    <a:lstStyle/>
                    <a:p>
                      <a:pPr algn="ctr" fontAlgn="t"/>
                      <a:r>
                        <a:rPr lang="en-US" sz="1800" dirty="0">
                          <a:effectLst/>
                        </a:rPr>
                        <a:t>25</a:t>
                      </a:r>
                      <a:endParaRPr lang="en-US" sz="1800" b="0" dirty="0">
                        <a:effectLst/>
                      </a:endParaRPr>
                    </a:p>
                  </a:txBody>
                  <a:tcPr marL="44413" marR="5922" marT="14804" marB="14804"/>
                </a:tc>
                <a:tc>
                  <a:txBody>
                    <a:bodyPr/>
                    <a:lstStyle/>
                    <a:p>
                      <a:pPr algn="ctr" fontAlgn="t"/>
                      <a:endParaRPr lang="en-US" sz="1800" b="0" dirty="0">
                        <a:effectLst/>
                      </a:endParaRPr>
                    </a:p>
                  </a:txBody>
                  <a:tcPr marL="5922" marR="5922" marT="14804" marB="14804"/>
                </a:tc>
                <a:tc>
                  <a:txBody>
                    <a:bodyPr/>
                    <a:lstStyle/>
                    <a:p>
                      <a:pPr algn="ctr" fontAlgn="t"/>
                      <a:r>
                        <a:rPr lang="en-US" sz="1800">
                          <a:effectLst/>
                        </a:rPr>
                        <a:t>'</a:t>
                      </a:r>
                      <a:endParaRPr lang="en-US" sz="1800" b="0">
                        <a:effectLst/>
                      </a:endParaRPr>
                    </a:p>
                  </a:txBody>
                  <a:tcPr marL="5922" marR="5922" marT="14804" marB="14804"/>
                </a:tc>
                <a:tc>
                  <a:txBody>
                    <a:bodyPr/>
                    <a:lstStyle/>
                    <a:p>
                      <a:pPr algn="ctr" fontAlgn="t"/>
                      <a:r>
                        <a:rPr lang="en-US" sz="1800">
                          <a:effectLst/>
                        </a:rPr>
                        <a:t>'</a:t>
                      </a:r>
                      <a:endParaRPr lang="en-US" sz="1800" b="0">
                        <a:effectLst/>
                      </a:endParaRPr>
                    </a:p>
                  </a:txBody>
                  <a:tcPr marL="5922" marR="5922" marT="14804" marB="14804"/>
                </a:tc>
                <a:tc>
                  <a:txBody>
                    <a:bodyPr/>
                    <a:lstStyle/>
                    <a:p>
                      <a:pPr algn="ctr" fontAlgn="t"/>
                      <a:r>
                        <a:rPr lang="en-US" sz="1800">
                          <a:effectLst/>
                        </a:rPr>
                        <a:t>'</a:t>
                      </a:r>
                      <a:endParaRPr lang="en-US" sz="1800" b="0">
                        <a:effectLst/>
                      </a:endParaRPr>
                    </a:p>
                  </a:txBody>
                  <a:tcPr marL="5922" marR="5922" marT="14804" marB="14804"/>
                </a:tc>
                <a:tc>
                  <a:txBody>
                    <a:bodyPr/>
                    <a:lstStyle/>
                    <a:p>
                      <a:pPr algn="ctr" fontAlgn="t"/>
                      <a:r>
                        <a:rPr lang="en-US" sz="1800" dirty="0">
                          <a:effectLst/>
                        </a:rPr>
                        <a:t>'</a:t>
                      </a:r>
                      <a:endParaRPr lang="en-US" sz="1800" b="0" dirty="0">
                        <a:effectLst/>
                      </a:endParaRPr>
                    </a:p>
                  </a:txBody>
                  <a:tcPr marL="5922" marR="29609" marT="14804" marB="14804"/>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221365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Группа 4"/>
          <p:cNvGrpSpPr/>
          <p:nvPr/>
        </p:nvGrpSpPr>
        <p:grpSpPr>
          <a:xfrm>
            <a:off x="0" y="-19518"/>
            <a:ext cx="12192000" cy="6850952"/>
            <a:chOff x="0" y="-19518"/>
            <a:chExt cx="12192000" cy="6850952"/>
          </a:xfrm>
        </p:grpSpPr>
        <p:grpSp>
          <p:nvGrpSpPr>
            <p:cNvPr id="6" name="Группа 5"/>
            <p:cNvGrpSpPr/>
            <p:nvPr/>
          </p:nvGrpSpPr>
          <p:grpSpPr>
            <a:xfrm>
              <a:off x="0" y="-19518"/>
              <a:ext cx="12192000" cy="6850952"/>
              <a:chOff x="-3925" y="-5004"/>
              <a:chExt cx="9192637" cy="6850952"/>
            </a:xfrm>
          </p:grpSpPr>
          <p:sp>
            <p:nvSpPr>
              <p:cNvPr id="13" name="Прямоугольник 12"/>
              <p:cNvSpPr/>
              <p:nvPr/>
            </p:nvSpPr>
            <p:spPr>
              <a:xfrm>
                <a:off x="-3925" y="6327846"/>
                <a:ext cx="7427559" cy="518102"/>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9" name="Группа 8"/>
              <p:cNvGrpSpPr/>
              <p:nvPr/>
            </p:nvGrpSpPr>
            <p:grpSpPr>
              <a:xfrm>
                <a:off x="-3925" y="-5004"/>
                <a:ext cx="9192637" cy="1191246"/>
                <a:chOff x="-44207" y="-5004"/>
                <a:chExt cx="9192637" cy="1191246"/>
              </a:xfrm>
            </p:grpSpPr>
            <p:pic>
              <p:nvPicPr>
                <p:cNvPr id="10"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207" y="-500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Прямая соединительная линия 10"/>
                <p:cNvCxnSpPr/>
                <p:nvPr/>
              </p:nvCxnSpPr>
              <p:spPr>
                <a:xfrm>
                  <a:off x="-44207" y="1146261"/>
                  <a:ext cx="9192637" cy="39981"/>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2" name="Рисунок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7"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Заголовок 1"/>
          <p:cNvSpPr>
            <a:spLocks noGrp="1"/>
          </p:cNvSpPr>
          <p:nvPr>
            <p:ph type="title"/>
          </p:nvPr>
        </p:nvSpPr>
        <p:spPr>
          <a:xfrm>
            <a:off x="2445777" y="247005"/>
            <a:ext cx="9342859" cy="630253"/>
          </a:xfrm>
        </p:spPr>
        <p:txBody>
          <a:bodyPr>
            <a:normAutofit fontScale="90000"/>
          </a:bodyPr>
          <a:lstStyle/>
          <a:p>
            <a:r>
              <a:rPr lang="ru-RU" dirty="0" err="1"/>
              <a:t>Токенизация</a:t>
            </a:r>
            <a:r>
              <a:rPr lang="ru-RU" dirty="0"/>
              <a:t>: пунктуация внутри </a:t>
            </a:r>
            <a:r>
              <a:rPr lang="ru-RU" dirty="0" err="1"/>
              <a:t>токенов</a:t>
            </a:r>
            <a:endParaRPr lang="en-US" dirty="0"/>
          </a:p>
        </p:txBody>
      </p:sp>
      <p:sp>
        <p:nvSpPr>
          <p:cNvPr id="3" name="Объект 2"/>
          <p:cNvSpPr>
            <a:spLocks noGrp="1"/>
          </p:cNvSpPr>
          <p:nvPr>
            <p:ph sz="half" idx="1"/>
          </p:nvPr>
        </p:nvSpPr>
        <p:spPr/>
        <p:txBody>
          <a:bodyPr>
            <a:normAutofit/>
          </a:bodyPr>
          <a:lstStyle/>
          <a:p>
            <a:r>
              <a:rPr lang="en-US" dirty="0" err="1">
                <a:latin typeface="Times New Roman" panose="02020603050405020304" pitchFamily="18" charset="0"/>
                <a:cs typeface="Times New Roman" panose="02020603050405020304" pitchFamily="18" charset="0"/>
              </a:rPr>
              <a:t>u.s.a.</a:t>
            </a:r>
            <a:r>
              <a:rPr lang="en-US" dirty="0">
                <a:latin typeface="Times New Roman" panose="02020603050405020304" pitchFamily="18" charset="0"/>
                <a:cs typeface="Times New Roman" panose="02020603050405020304" pitchFamily="18" charset="0"/>
              </a:rPr>
              <a:t>, </a:t>
            </a:r>
            <a:endParaRPr lang="ru-RU"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Ph.D., </a:t>
            </a:r>
            <a:endParaRPr lang="ru-RU"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AT&amp;T, </a:t>
            </a:r>
            <a:endParaRPr lang="ru-RU"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ma'am, </a:t>
            </a:r>
            <a:endParaRPr lang="ru-RU"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cap'n</a:t>
            </a:r>
            <a:r>
              <a:rPr lang="en-US" dirty="0">
                <a:latin typeface="Times New Roman" panose="02020603050405020304" pitchFamily="18" charset="0"/>
                <a:cs typeface="Times New Roman" panose="02020603050405020304" pitchFamily="18" charset="0"/>
              </a:rPr>
              <a:t>, </a:t>
            </a:r>
            <a:endParaRPr lang="ru-RU"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01/02/06</a:t>
            </a:r>
            <a:endParaRPr lang="ru-RU" dirty="0">
              <a:latin typeface="Times New Roman" panose="02020603050405020304" pitchFamily="18" charset="0"/>
              <a:cs typeface="Times New Roman" panose="02020603050405020304" pitchFamily="18" charset="0"/>
            </a:endParaRPr>
          </a:p>
        </p:txBody>
      </p:sp>
      <p:sp>
        <p:nvSpPr>
          <p:cNvPr id="4" name="Объект 3"/>
          <p:cNvSpPr>
            <a:spLocks noGrp="1"/>
          </p:cNvSpPr>
          <p:nvPr>
            <p:ph sz="half" idx="2"/>
          </p:nvPr>
        </p:nvSpPr>
        <p:spPr/>
        <p:txBody>
          <a:bodyPr>
            <a:normAutofit/>
          </a:bodyPr>
          <a:lstStyle/>
          <a:p>
            <a:r>
              <a:rPr lang="en-US" dirty="0">
                <a:latin typeface="Times New Roman" panose="02020603050405020304" pitchFamily="18" charset="0"/>
                <a:cs typeface="Times New Roman" panose="02020603050405020304" pitchFamily="18" charset="0"/>
              </a:rPr>
              <a:t>stanford.edu </a:t>
            </a:r>
            <a:endParaRPr lang="ru-RU"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7.1</a:t>
            </a:r>
            <a:endParaRPr lang="ru-RU"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"$2,023.74"</a:t>
            </a:r>
          </a:p>
          <a:p>
            <a:endParaRPr lang="en-US" dirty="0"/>
          </a:p>
        </p:txBody>
      </p:sp>
    </p:spTree>
    <p:extLst>
      <p:ext uri="{BB962C8B-B14F-4D97-AF65-F5344CB8AC3E}">
        <p14:creationId xmlns:p14="http://schemas.microsoft.com/office/powerpoint/2010/main" val="1384832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Группа 3"/>
          <p:cNvGrpSpPr/>
          <p:nvPr/>
        </p:nvGrpSpPr>
        <p:grpSpPr>
          <a:xfrm>
            <a:off x="0" y="-19518"/>
            <a:ext cx="12192000" cy="6850952"/>
            <a:chOff x="0" y="-19518"/>
            <a:chExt cx="12192000" cy="6850952"/>
          </a:xfrm>
        </p:grpSpPr>
        <p:grpSp>
          <p:nvGrpSpPr>
            <p:cNvPr id="5" name="Группа 4"/>
            <p:cNvGrpSpPr/>
            <p:nvPr/>
          </p:nvGrpSpPr>
          <p:grpSpPr>
            <a:xfrm>
              <a:off x="0" y="-19518"/>
              <a:ext cx="12192000" cy="6850952"/>
              <a:chOff x="-3925" y="-5004"/>
              <a:chExt cx="9192637" cy="6850952"/>
            </a:xfrm>
          </p:grpSpPr>
          <p:sp>
            <p:nvSpPr>
              <p:cNvPr id="12" name="Прямоугольник 11"/>
              <p:cNvSpPr/>
              <p:nvPr/>
            </p:nvSpPr>
            <p:spPr>
              <a:xfrm>
                <a:off x="-3925" y="6327846"/>
                <a:ext cx="7427559" cy="518102"/>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8" name="Группа 7"/>
              <p:cNvGrpSpPr/>
              <p:nvPr/>
            </p:nvGrpSpPr>
            <p:grpSpPr>
              <a:xfrm>
                <a:off x="-3925" y="-5004"/>
                <a:ext cx="9192637" cy="1191246"/>
                <a:chOff x="-44207" y="-5004"/>
                <a:chExt cx="9192637" cy="1191246"/>
              </a:xfrm>
            </p:grpSpPr>
            <p:pic>
              <p:nvPicPr>
                <p:cNvPr id="9"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207" y="-500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Прямая соединительная линия 9"/>
                <p:cNvCxnSpPr/>
                <p:nvPr/>
              </p:nvCxnSpPr>
              <p:spPr>
                <a:xfrm>
                  <a:off x="-44207" y="1146261"/>
                  <a:ext cx="9192637" cy="39981"/>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1" name="Рисунок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6"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Заголовок 1"/>
          <p:cNvSpPr>
            <a:spLocks noGrp="1"/>
          </p:cNvSpPr>
          <p:nvPr>
            <p:ph type="title"/>
          </p:nvPr>
        </p:nvSpPr>
        <p:spPr>
          <a:xfrm>
            <a:off x="2336700" y="247005"/>
            <a:ext cx="9768114" cy="630253"/>
          </a:xfrm>
        </p:spPr>
        <p:txBody>
          <a:bodyPr>
            <a:normAutofit fontScale="90000"/>
          </a:bodyPr>
          <a:lstStyle/>
          <a:p>
            <a:r>
              <a:rPr lang="ru-RU" dirty="0" err="1"/>
              <a:t>Токенизация</a:t>
            </a:r>
            <a:r>
              <a:rPr lang="ru-RU" dirty="0"/>
              <a:t>: задачи и архитектура системы</a:t>
            </a:r>
            <a:endParaRPr lang="en-US" dirty="0"/>
          </a:p>
        </p:txBody>
      </p:sp>
      <p:sp>
        <p:nvSpPr>
          <p:cNvPr id="3" name="Объект 2"/>
          <p:cNvSpPr>
            <a:spLocks noGrp="1"/>
          </p:cNvSpPr>
          <p:nvPr>
            <p:ph idx="1"/>
          </p:nvPr>
        </p:nvSpPr>
        <p:spPr/>
        <p:txBody>
          <a:bodyPr>
            <a:normAutofit/>
          </a:bodyPr>
          <a:lstStyle/>
          <a:p>
            <a:r>
              <a:rPr lang="ru-RU" dirty="0" smtClean="0">
                <a:latin typeface="Times New Roman" panose="02020603050405020304" pitchFamily="18" charset="0"/>
                <a:cs typeface="Times New Roman" panose="02020603050405020304" pitchFamily="18" charset="0"/>
              </a:rPr>
              <a:t>Именованные сущности как </a:t>
            </a:r>
            <a:r>
              <a:rPr lang="ru-RU" dirty="0" err="1" smtClean="0">
                <a:latin typeface="Times New Roman" panose="02020603050405020304" pitchFamily="18" charset="0"/>
                <a:cs typeface="Times New Roman" panose="02020603050405020304" pitchFamily="18" charset="0"/>
              </a:rPr>
              <a:t>токены</a:t>
            </a:r>
            <a:endParaRPr lang="ru-RU"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Named </a:t>
            </a:r>
            <a:r>
              <a:rPr lang="en-US" dirty="0">
                <a:latin typeface="Times New Roman" panose="02020603050405020304" pitchFamily="18" charset="0"/>
                <a:cs typeface="Times New Roman" panose="02020603050405020304" pitchFamily="18" charset="0"/>
              </a:rPr>
              <a:t>Entity Extraction</a:t>
            </a:r>
            <a:endParaRPr lang="ru-RU"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&lt;node span="Rational Software Architect for WebSphere" type="</a:t>
            </a:r>
            <a:r>
              <a:rPr lang="en-US" b="1" dirty="0">
                <a:latin typeface="Times New Roman" panose="02020603050405020304" pitchFamily="18" charset="0"/>
                <a:cs typeface="Times New Roman" panose="02020603050405020304" pitchFamily="18" charset="0"/>
              </a:rPr>
              <a:t>NP</a:t>
            </a:r>
            <a:r>
              <a:rPr lang="en-US" dirty="0">
                <a:latin typeface="Times New Roman" panose="02020603050405020304" pitchFamily="18" charset="0"/>
                <a:cs typeface="Times New Roman" panose="02020603050405020304" pitchFamily="18" charset="0"/>
              </a:rPr>
              <a:t>"&gt;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&lt;node span="Rational Software Architect for WebSphere" type="</a:t>
            </a:r>
            <a:r>
              <a:rPr lang="en-US" b="1" dirty="0">
                <a:latin typeface="Times New Roman" panose="02020603050405020304" pitchFamily="18" charset="0"/>
                <a:cs typeface="Times New Roman" panose="02020603050405020304" pitchFamily="18" charset="0"/>
              </a:rPr>
              <a:t>NNP</a:t>
            </a:r>
            <a:r>
              <a:rPr lang="en-US" dirty="0">
                <a:latin typeface="Times New Roman" panose="02020603050405020304" pitchFamily="18" charset="0"/>
                <a:cs typeface="Times New Roman" panose="02020603050405020304" pitchFamily="18" charset="0"/>
              </a:rPr>
              <a:t>"/&gt;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&lt;/node&gt;</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6098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Группа 3"/>
          <p:cNvGrpSpPr/>
          <p:nvPr/>
        </p:nvGrpSpPr>
        <p:grpSpPr>
          <a:xfrm>
            <a:off x="0" y="-19518"/>
            <a:ext cx="12192000" cy="6850952"/>
            <a:chOff x="0" y="-19518"/>
            <a:chExt cx="12192000" cy="6850952"/>
          </a:xfrm>
        </p:grpSpPr>
        <p:grpSp>
          <p:nvGrpSpPr>
            <p:cNvPr id="6" name="Группа 5"/>
            <p:cNvGrpSpPr/>
            <p:nvPr/>
          </p:nvGrpSpPr>
          <p:grpSpPr>
            <a:xfrm>
              <a:off x="0" y="-19518"/>
              <a:ext cx="12192000" cy="6850952"/>
              <a:chOff x="-3925" y="-5004"/>
              <a:chExt cx="9192637" cy="6850952"/>
            </a:xfrm>
          </p:grpSpPr>
          <p:sp>
            <p:nvSpPr>
              <p:cNvPr id="13" name="Прямоугольник 12"/>
              <p:cNvSpPr/>
              <p:nvPr/>
            </p:nvSpPr>
            <p:spPr>
              <a:xfrm>
                <a:off x="-3925" y="6327846"/>
                <a:ext cx="7427559" cy="518102"/>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9" name="Группа 8"/>
              <p:cNvGrpSpPr/>
              <p:nvPr/>
            </p:nvGrpSpPr>
            <p:grpSpPr>
              <a:xfrm>
                <a:off x="-3925" y="-5004"/>
                <a:ext cx="9192637" cy="1191246"/>
                <a:chOff x="-44207" y="-5004"/>
                <a:chExt cx="9192637" cy="1191246"/>
              </a:xfrm>
            </p:grpSpPr>
            <p:pic>
              <p:nvPicPr>
                <p:cNvPr id="10"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207" y="-500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Прямая соединительная линия 10"/>
                <p:cNvCxnSpPr/>
                <p:nvPr/>
              </p:nvCxnSpPr>
              <p:spPr>
                <a:xfrm>
                  <a:off x="-44207" y="1146261"/>
                  <a:ext cx="9192637" cy="39981"/>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2" name="Рисунок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7"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Заголовок 1"/>
          <p:cNvSpPr>
            <a:spLocks noGrp="1"/>
          </p:cNvSpPr>
          <p:nvPr>
            <p:ph type="title"/>
          </p:nvPr>
        </p:nvSpPr>
        <p:spPr>
          <a:xfrm>
            <a:off x="2594429" y="290066"/>
            <a:ext cx="9012814" cy="820164"/>
          </a:xfrm>
        </p:spPr>
        <p:txBody>
          <a:bodyPr/>
          <a:lstStyle/>
          <a:p>
            <a:r>
              <a:rPr lang="ru-RU" dirty="0" err="1"/>
              <a:t>Токенизация</a:t>
            </a:r>
            <a:r>
              <a:rPr lang="ru-RU" dirty="0"/>
              <a:t>. «</a:t>
            </a:r>
            <a:r>
              <a:rPr lang="ru-RU" dirty="0" err="1"/>
              <a:t>Клитики</a:t>
            </a:r>
            <a:r>
              <a:rPr lang="ru-RU" dirty="0"/>
              <a:t>». Апострофы</a:t>
            </a:r>
            <a:endParaRPr lang="en-US" dirty="0"/>
          </a:p>
        </p:txBody>
      </p:sp>
      <p:sp>
        <p:nvSpPr>
          <p:cNvPr id="5" name="Rectangle 2"/>
          <p:cNvSpPr>
            <a:spLocks noGrp="1" noChangeArrowheads="1"/>
          </p:cNvSpPr>
          <p:nvPr>
            <p:ph idx="1"/>
          </p:nvPr>
        </p:nvSpPr>
        <p:spPr bwMode="auto">
          <a:xfrm>
            <a:off x="171520" y="1295706"/>
            <a:ext cx="11848959"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The abbreviated forms of </a:t>
            </a:r>
            <a:r>
              <a:rPr kumimoji="0" lang="en-US" altLang="en-US" sz="2400" b="0" i="1"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be</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’m in I’m</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’re in you’re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’s in she’s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The abbreviated forms of </a:t>
            </a:r>
            <a:r>
              <a:rPr kumimoji="0" lang="en-US" altLang="en-US" sz="2400" b="0" i="1"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auxiliary verbs</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’ll in they’ll</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’ve in they’ve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’d in you’d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Note that </a:t>
            </a: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clitics</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in English are ambiguous. The word "she's" can mean "she has" or "she is".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A </a:t>
            </a: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tokenizer</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can also be used to expand </a:t>
            </a: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clitic</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contractions that are marked by apostrophes, for example: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what're =&gt; what are </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we're =&gt; we are </a:t>
            </a:r>
          </a:p>
        </p:txBody>
      </p:sp>
    </p:spTree>
    <p:extLst>
      <p:ext uri="{BB962C8B-B14F-4D97-AF65-F5344CB8AC3E}">
        <p14:creationId xmlns:p14="http://schemas.microsoft.com/office/powerpoint/2010/main" val="810192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Группа 3"/>
          <p:cNvGrpSpPr/>
          <p:nvPr/>
        </p:nvGrpSpPr>
        <p:grpSpPr>
          <a:xfrm>
            <a:off x="0" y="1930"/>
            <a:ext cx="12192000" cy="6850952"/>
            <a:chOff x="0" y="-19518"/>
            <a:chExt cx="12192000" cy="6850952"/>
          </a:xfrm>
        </p:grpSpPr>
        <p:grpSp>
          <p:nvGrpSpPr>
            <p:cNvPr id="5" name="Группа 4"/>
            <p:cNvGrpSpPr/>
            <p:nvPr/>
          </p:nvGrpSpPr>
          <p:grpSpPr>
            <a:xfrm>
              <a:off x="0" y="-19518"/>
              <a:ext cx="12192000" cy="6850952"/>
              <a:chOff x="-3925" y="-5004"/>
              <a:chExt cx="9192637" cy="6850952"/>
            </a:xfrm>
          </p:grpSpPr>
          <p:sp>
            <p:nvSpPr>
              <p:cNvPr id="12" name="Прямоугольник 11"/>
              <p:cNvSpPr/>
              <p:nvPr/>
            </p:nvSpPr>
            <p:spPr>
              <a:xfrm>
                <a:off x="-3925" y="6327846"/>
                <a:ext cx="7427559" cy="518102"/>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8" name="Группа 7"/>
              <p:cNvGrpSpPr/>
              <p:nvPr/>
            </p:nvGrpSpPr>
            <p:grpSpPr>
              <a:xfrm>
                <a:off x="-3925" y="-5004"/>
                <a:ext cx="9192637" cy="1191246"/>
                <a:chOff x="-44207" y="-5004"/>
                <a:chExt cx="9192637" cy="1191246"/>
              </a:xfrm>
            </p:grpSpPr>
            <p:pic>
              <p:nvPicPr>
                <p:cNvPr id="9"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207" y="-500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Прямая соединительная линия 9"/>
                <p:cNvCxnSpPr/>
                <p:nvPr/>
              </p:nvCxnSpPr>
              <p:spPr>
                <a:xfrm>
                  <a:off x="-44207" y="1146261"/>
                  <a:ext cx="9192637" cy="39981"/>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1" name="Рисунок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6"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Заголовок 1"/>
          <p:cNvSpPr>
            <a:spLocks noGrp="1"/>
          </p:cNvSpPr>
          <p:nvPr>
            <p:ph type="title"/>
          </p:nvPr>
        </p:nvSpPr>
        <p:spPr>
          <a:xfrm>
            <a:off x="3005293" y="313945"/>
            <a:ext cx="6128657" cy="592818"/>
          </a:xfrm>
        </p:spPr>
        <p:txBody>
          <a:bodyPr>
            <a:normAutofit fontScale="90000"/>
          </a:bodyPr>
          <a:lstStyle/>
          <a:p>
            <a:r>
              <a:rPr lang="ru-RU" dirty="0" err="1"/>
              <a:t>Токенизация</a:t>
            </a:r>
            <a:r>
              <a:rPr lang="ru-RU" dirty="0"/>
              <a:t>: этапы</a:t>
            </a:r>
            <a:endParaRPr lang="en-US" dirty="0"/>
          </a:p>
        </p:txBody>
      </p:sp>
      <p:sp>
        <p:nvSpPr>
          <p:cNvPr id="3" name="Объект 2"/>
          <p:cNvSpPr>
            <a:spLocks noGrp="1"/>
          </p:cNvSpPr>
          <p:nvPr>
            <p:ph idx="1"/>
          </p:nvPr>
        </p:nvSpPr>
        <p:spPr>
          <a:xfrm>
            <a:off x="694251" y="1214693"/>
            <a:ext cx="10515600" cy="5333458"/>
          </a:xfrm>
        </p:spPr>
        <p:txBody>
          <a:bodyPr>
            <a:normAutofit lnSpcReduction="10000"/>
          </a:bodyPr>
          <a:lstStyle/>
          <a:p>
            <a:r>
              <a:rPr lang="ru-RU" dirty="0">
                <a:latin typeface="Times New Roman" panose="02020603050405020304" pitchFamily="18" charset="0"/>
                <a:cs typeface="Times New Roman" panose="02020603050405020304" pitchFamily="18" charset="0"/>
              </a:rPr>
              <a:t>Шаг 1. Разбиение по пробелам, очистка от кавычек, скобок и др. служебных символов</a:t>
            </a:r>
          </a:p>
          <a:p>
            <a:r>
              <a:rPr lang="ru-RU" dirty="0">
                <a:latin typeface="Times New Roman" panose="02020603050405020304" pitchFamily="18" charset="0"/>
                <a:cs typeface="Times New Roman" panose="02020603050405020304" pitchFamily="18" charset="0"/>
              </a:rPr>
              <a:t>Шаг 2.</a:t>
            </a:r>
          </a:p>
          <a:p>
            <a:r>
              <a:rPr lang="ru-RU" dirty="0">
                <a:latin typeface="Times New Roman" panose="02020603050405020304" pitchFamily="18" charset="0"/>
                <a:cs typeface="Times New Roman" panose="02020603050405020304" pitchFamily="18" charset="0"/>
              </a:rPr>
              <a:t>Обработка сокращений и точек в сокращениях (в некоторых приложениях точка сохраняется как значимый символ аббревиатуры)</a:t>
            </a:r>
            <a:endParaRPr lang="en-US"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Шаг 3.</a:t>
            </a:r>
          </a:p>
          <a:p>
            <a:r>
              <a:rPr lang="ru-RU" dirty="0">
                <a:latin typeface="Times New Roman" panose="02020603050405020304" pitchFamily="18" charset="0"/>
                <a:cs typeface="Times New Roman" panose="02020603050405020304" pitchFamily="18" charset="0"/>
              </a:rPr>
              <a:t>Дефисы</a:t>
            </a:r>
            <a:endParaRPr lang="en-US"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Шаг 4.</a:t>
            </a:r>
          </a:p>
          <a:p>
            <a:r>
              <a:rPr lang="ru-RU" dirty="0">
                <a:latin typeface="Times New Roman" panose="02020603050405020304" pitchFamily="18" charset="0"/>
                <a:cs typeface="Times New Roman" panose="02020603050405020304" pitchFamily="18" charset="0"/>
              </a:rPr>
              <a:t>Обработка </a:t>
            </a:r>
            <a:r>
              <a:rPr lang="ru-RU" dirty="0" err="1">
                <a:latin typeface="Times New Roman" panose="02020603050405020304" pitchFamily="18" charset="0"/>
                <a:cs typeface="Times New Roman" panose="02020603050405020304" pitchFamily="18" charset="0"/>
              </a:rPr>
              <a:t>бувенно</a:t>
            </a:r>
            <a:r>
              <a:rPr lang="ru-RU" dirty="0">
                <a:latin typeface="Times New Roman" panose="02020603050405020304" pitchFamily="18" charset="0"/>
                <a:cs typeface="Times New Roman" panose="02020603050405020304" pitchFamily="18" charset="0"/>
              </a:rPr>
              <a:t>-числовых и числовых комплексов</a:t>
            </a:r>
          </a:p>
          <a:p>
            <a:r>
              <a:rPr lang="ru-RU" dirty="0">
                <a:latin typeface="Times New Roman" panose="02020603050405020304" pitchFamily="18" charset="0"/>
                <a:cs typeface="Times New Roman" panose="02020603050405020304" pitchFamily="18" charset="0"/>
              </a:rPr>
              <a:t>Шаг 5.</a:t>
            </a:r>
          </a:p>
          <a:p>
            <a:r>
              <a:rPr lang="ru-RU" dirty="0">
                <a:latin typeface="Times New Roman" panose="02020603050405020304" pitchFamily="18" charset="0"/>
                <a:cs typeface="Times New Roman" panose="02020603050405020304" pitchFamily="18" charset="0"/>
              </a:rPr>
              <a:t>Обработка дат</a:t>
            </a:r>
          </a:p>
        </p:txBody>
      </p:sp>
    </p:spTree>
    <p:extLst>
      <p:ext uri="{BB962C8B-B14F-4D97-AF65-F5344CB8AC3E}">
        <p14:creationId xmlns:p14="http://schemas.microsoft.com/office/powerpoint/2010/main" val="21958908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Группа 3"/>
          <p:cNvGrpSpPr/>
          <p:nvPr/>
        </p:nvGrpSpPr>
        <p:grpSpPr>
          <a:xfrm>
            <a:off x="0" y="1930"/>
            <a:ext cx="12192000" cy="6850952"/>
            <a:chOff x="0" y="-19518"/>
            <a:chExt cx="12192000" cy="6850952"/>
          </a:xfrm>
        </p:grpSpPr>
        <p:grpSp>
          <p:nvGrpSpPr>
            <p:cNvPr id="5" name="Группа 4"/>
            <p:cNvGrpSpPr/>
            <p:nvPr/>
          </p:nvGrpSpPr>
          <p:grpSpPr>
            <a:xfrm>
              <a:off x="0" y="-19518"/>
              <a:ext cx="12192000" cy="6850952"/>
              <a:chOff x="-3925" y="-5004"/>
              <a:chExt cx="9192637" cy="6850952"/>
            </a:xfrm>
          </p:grpSpPr>
          <p:sp>
            <p:nvSpPr>
              <p:cNvPr id="12" name="Прямоугольник 11"/>
              <p:cNvSpPr/>
              <p:nvPr/>
            </p:nvSpPr>
            <p:spPr>
              <a:xfrm>
                <a:off x="-3925" y="6327846"/>
                <a:ext cx="7427559" cy="518102"/>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8" name="Группа 7"/>
              <p:cNvGrpSpPr/>
              <p:nvPr/>
            </p:nvGrpSpPr>
            <p:grpSpPr>
              <a:xfrm>
                <a:off x="-3925" y="-5004"/>
                <a:ext cx="9192637" cy="1191246"/>
                <a:chOff x="-44207" y="-5004"/>
                <a:chExt cx="9192637" cy="1191246"/>
              </a:xfrm>
            </p:grpSpPr>
            <p:pic>
              <p:nvPicPr>
                <p:cNvPr id="9"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207" y="-500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Прямая соединительная линия 9"/>
                <p:cNvCxnSpPr/>
                <p:nvPr/>
              </p:nvCxnSpPr>
              <p:spPr>
                <a:xfrm>
                  <a:off x="-44207" y="1146261"/>
                  <a:ext cx="9192637" cy="39981"/>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1" name="Рисунок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6"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Заголовок 1"/>
          <p:cNvSpPr>
            <a:spLocks noGrp="1"/>
          </p:cNvSpPr>
          <p:nvPr>
            <p:ph type="title"/>
          </p:nvPr>
        </p:nvSpPr>
        <p:spPr>
          <a:xfrm>
            <a:off x="3262086" y="216721"/>
            <a:ext cx="4125686" cy="778657"/>
          </a:xfrm>
        </p:spPr>
        <p:txBody>
          <a:bodyPr>
            <a:normAutofit/>
          </a:bodyPr>
          <a:lstStyle/>
          <a:p>
            <a:r>
              <a:rPr lang="ru-RU" sz="3600" dirty="0" err="1">
                <a:latin typeface="Times New Roman" panose="02020603050405020304" pitchFamily="18" charset="0"/>
                <a:cs typeface="Times New Roman" panose="02020603050405020304" pitchFamily="18" charset="0"/>
              </a:rPr>
              <a:t>Токенизация</a:t>
            </a:r>
            <a:endParaRPr lang="en-US" sz="3600" b="1" dirty="0"/>
          </a:p>
        </p:txBody>
      </p:sp>
      <p:sp>
        <p:nvSpPr>
          <p:cNvPr id="3" name="Объект 2"/>
          <p:cNvSpPr>
            <a:spLocks noGrp="1"/>
          </p:cNvSpPr>
          <p:nvPr>
            <p:ph idx="1"/>
          </p:nvPr>
        </p:nvSpPr>
        <p:spPr/>
        <p:txBody>
          <a:bodyPr>
            <a:normAutofit/>
          </a:bodyPr>
          <a:lstStyle/>
          <a:p>
            <a:pPr lvl="1"/>
            <a:r>
              <a:rPr lang="ru-RU" sz="2800" dirty="0">
                <a:latin typeface="Times New Roman" panose="02020603050405020304" pitchFamily="18" charset="0"/>
                <a:cs typeface="Times New Roman" panose="02020603050405020304" pitchFamily="18" charset="0"/>
              </a:rPr>
              <a:t>Языки с пробелами</a:t>
            </a:r>
          </a:p>
          <a:p>
            <a:pPr lvl="2"/>
            <a:r>
              <a:rPr lang="ru-RU" sz="2800" dirty="0">
                <a:latin typeface="Times New Roman" panose="02020603050405020304" pitchFamily="18" charset="0"/>
                <a:cs typeface="Times New Roman" panose="02020603050405020304" pitchFamily="18" charset="0"/>
              </a:rPr>
              <a:t>Специальные случаи для обработки</a:t>
            </a:r>
            <a:endParaRPr lang="ru-RU" sz="2800" baseline="-25000" dirty="0">
              <a:latin typeface="Times New Roman" panose="02020603050405020304" pitchFamily="18" charset="0"/>
              <a:cs typeface="Times New Roman" panose="02020603050405020304" pitchFamily="18" charset="0"/>
            </a:endParaRPr>
          </a:p>
          <a:p>
            <a:pPr lvl="1"/>
            <a:r>
              <a:rPr lang="ru-RU" sz="2800" dirty="0" err="1">
                <a:latin typeface="Times New Roman" panose="02020603050405020304" pitchFamily="18" charset="0"/>
                <a:cs typeface="Times New Roman" panose="02020603050405020304" pitchFamily="18" charset="0"/>
              </a:rPr>
              <a:t>Беспробельные</a:t>
            </a:r>
            <a:r>
              <a:rPr lang="ru-RU" sz="2800" dirty="0">
                <a:latin typeface="Times New Roman" panose="02020603050405020304" pitchFamily="18" charset="0"/>
                <a:cs typeface="Times New Roman" panose="02020603050405020304" pitchFamily="18" charset="0"/>
              </a:rPr>
              <a:t> языки</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1451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Группа 3"/>
          <p:cNvGrpSpPr/>
          <p:nvPr/>
        </p:nvGrpSpPr>
        <p:grpSpPr>
          <a:xfrm>
            <a:off x="0" y="-19518"/>
            <a:ext cx="12192000" cy="6850952"/>
            <a:chOff x="0" y="-19518"/>
            <a:chExt cx="12192000" cy="6850952"/>
          </a:xfrm>
        </p:grpSpPr>
        <p:grpSp>
          <p:nvGrpSpPr>
            <p:cNvPr id="5" name="Группа 4"/>
            <p:cNvGrpSpPr/>
            <p:nvPr/>
          </p:nvGrpSpPr>
          <p:grpSpPr>
            <a:xfrm>
              <a:off x="0" y="-19518"/>
              <a:ext cx="12192000" cy="6850952"/>
              <a:chOff x="-3925" y="-5004"/>
              <a:chExt cx="9192637" cy="6850952"/>
            </a:xfrm>
          </p:grpSpPr>
          <p:sp>
            <p:nvSpPr>
              <p:cNvPr id="12" name="Прямоугольник 11"/>
              <p:cNvSpPr/>
              <p:nvPr/>
            </p:nvSpPr>
            <p:spPr>
              <a:xfrm>
                <a:off x="-3925" y="6327846"/>
                <a:ext cx="7427559" cy="518102"/>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8" name="Группа 7"/>
              <p:cNvGrpSpPr/>
              <p:nvPr/>
            </p:nvGrpSpPr>
            <p:grpSpPr>
              <a:xfrm>
                <a:off x="-3925" y="-5004"/>
                <a:ext cx="9192637" cy="1191246"/>
                <a:chOff x="-44207" y="-5004"/>
                <a:chExt cx="9192637" cy="1191246"/>
              </a:xfrm>
            </p:grpSpPr>
            <p:pic>
              <p:nvPicPr>
                <p:cNvPr id="9"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207" y="-500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Прямая соединительная линия 9"/>
                <p:cNvCxnSpPr/>
                <p:nvPr/>
              </p:nvCxnSpPr>
              <p:spPr>
                <a:xfrm>
                  <a:off x="-44207" y="1146261"/>
                  <a:ext cx="9192637" cy="39981"/>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1" name="Рисунок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6"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Заголовок 1"/>
          <p:cNvSpPr>
            <a:spLocks noGrp="1"/>
          </p:cNvSpPr>
          <p:nvPr>
            <p:ph type="title"/>
          </p:nvPr>
        </p:nvSpPr>
        <p:spPr>
          <a:xfrm>
            <a:off x="3056325" y="70856"/>
            <a:ext cx="3039675" cy="937117"/>
          </a:xfrm>
        </p:spPr>
        <p:txBody>
          <a:bodyPr>
            <a:normAutofit/>
          </a:bodyPr>
          <a:lstStyle/>
          <a:p>
            <a:r>
              <a:rPr lang="ru-RU" sz="3600" dirty="0" err="1">
                <a:latin typeface="Times New Roman" panose="02020603050405020304" pitchFamily="18" charset="0"/>
                <a:cs typeface="Times New Roman" panose="02020603050405020304" pitchFamily="18" charset="0"/>
              </a:rPr>
              <a:t>Токенизация</a:t>
            </a:r>
            <a:endParaRPr lang="en-US" sz="3600" b="1" dirty="0"/>
          </a:p>
        </p:txBody>
      </p:sp>
      <p:sp>
        <p:nvSpPr>
          <p:cNvPr id="3" name="Объект 2"/>
          <p:cNvSpPr>
            <a:spLocks noGrp="1"/>
          </p:cNvSpPr>
          <p:nvPr>
            <p:ph idx="1"/>
          </p:nvPr>
        </p:nvSpPr>
        <p:spPr/>
        <p:txBody>
          <a:bodyPr>
            <a:normAutofit/>
          </a:bodyPr>
          <a:lstStyle/>
          <a:p>
            <a:pPr lvl="1"/>
            <a:r>
              <a:rPr lang="ru-RU" sz="2800" dirty="0"/>
              <a:t>#</a:t>
            </a:r>
            <a:r>
              <a:rPr lang="en-US" sz="2800" dirty="0" err="1"/>
              <a:t>habratopic</a:t>
            </a:r>
            <a:r>
              <a:rPr lang="ru-RU" sz="2800" dirty="0"/>
              <a:t> =&gt; </a:t>
            </a:r>
            <a:r>
              <a:rPr lang="en-US" sz="2800" dirty="0" err="1"/>
              <a:t>habra</a:t>
            </a:r>
            <a:r>
              <a:rPr lang="en-US" sz="2800" dirty="0"/>
              <a:t> topic</a:t>
            </a:r>
            <a:endParaRPr lang="ru-RU" sz="2800" b="1" dirty="0"/>
          </a:p>
          <a:p>
            <a:pPr lvl="1"/>
            <a:r>
              <a:rPr lang="en-US" sz="2800" b="1" dirty="0" err="1"/>
              <a:t>geschwindigkeitsbegrenzung</a:t>
            </a:r>
            <a:r>
              <a:rPr lang="en-US" sz="2800" dirty="0"/>
              <a:t> </a:t>
            </a:r>
            <a:r>
              <a:rPr lang="ru-RU" sz="2800" dirty="0"/>
              <a:t>—</a:t>
            </a:r>
            <a:r>
              <a:rPr lang="ru-RU" sz="2800" i="1" dirty="0"/>
              <a:t>ограничение скорости</a:t>
            </a:r>
          </a:p>
          <a:p>
            <a:pPr lvl="1"/>
            <a:r>
              <a:rPr lang="en-US" sz="2800" b="1" dirty="0" err="1"/>
              <a:t>城市人的心爱宠物</a:t>
            </a:r>
            <a:r>
              <a:rPr lang="en-US" sz="2800" dirty="0"/>
              <a:t> </a:t>
            </a:r>
            <a:r>
              <a:rPr lang="ru-RU" sz="2800" dirty="0"/>
              <a:t>—</a:t>
            </a:r>
            <a:r>
              <a:rPr lang="en-US" sz="2800" dirty="0"/>
              <a:t> </a:t>
            </a:r>
            <a:r>
              <a:rPr lang="ru-RU" sz="2800" i="1" dirty="0"/>
              <a:t>любимое домашнее животное городских жителей</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20156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Группа 3"/>
          <p:cNvGrpSpPr/>
          <p:nvPr/>
        </p:nvGrpSpPr>
        <p:grpSpPr>
          <a:xfrm>
            <a:off x="0" y="-19518"/>
            <a:ext cx="12192000" cy="6850952"/>
            <a:chOff x="0" y="-19518"/>
            <a:chExt cx="12192000" cy="6850952"/>
          </a:xfrm>
        </p:grpSpPr>
        <p:grpSp>
          <p:nvGrpSpPr>
            <p:cNvPr id="5" name="Группа 4"/>
            <p:cNvGrpSpPr/>
            <p:nvPr/>
          </p:nvGrpSpPr>
          <p:grpSpPr>
            <a:xfrm>
              <a:off x="0" y="-19518"/>
              <a:ext cx="12192000" cy="6850952"/>
              <a:chOff x="-3925" y="-5004"/>
              <a:chExt cx="9192637" cy="6850952"/>
            </a:xfrm>
          </p:grpSpPr>
          <p:sp>
            <p:nvSpPr>
              <p:cNvPr id="12" name="Прямоугольник 11"/>
              <p:cNvSpPr/>
              <p:nvPr/>
            </p:nvSpPr>
            <p:spPr>
              <a:xfrm>
                <a:off x="-3925" y="6327846"/>
                <a:ext cx="7427559" cy="518102"/>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8" name="Группа 7"/>
              <p:cNvGrpSpPr/>
              <p:nvPr/>
            </p:nvGrpSpPr>
            <p:grpSpPr>
              <a:xfrm>
                <a:off x="-3925" y="-5004"/>
                <a:ext cx="9192637" cy="1191246"/>
                <a:chOff x="-44207" y="-5004"/>
                <a:chExt cx="9192637" cy="1191246"/>
              </a:xfrm>
            </p:grpSpPr>
            <p:pic>
              <p:nvPicPr>
                <p:cNvPr id="9"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207" y="-500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Прямая соединительная линия 9"/>
                <p:cNvCxnSpPr/>
                <p:nvPr/>
              </p:nvCxnSpPr>
              <p:spPr>
                <a:xfrm>
                  <a:off x="-44207" y="1146261"/>
                  <a:ext cx="9192637" cy="39981"/>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1" name="Рисунок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6"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Заголовок 1"/>
          <p:cNvSpPr>
            <a:spLocks noGrp="1"/>
          </p:cNvSpPr>
          <p:nvPr>
            <p:ph type="title"/>
          </p:nvPr>
        </p:nvSpPr>
        <p:spPr>
          <a:xfrm>
            <a:off x="4060371" y="169069"/>
            <a:ext cx="2979057" cy="941161"/>
          </a:xfrm>
        </p:spPr>
        <p:txBody>
          <a:bodyPr>
            <a:normAutofit/>
          </a:bodyPr>
          <a:lstStyle/>
          <a:p>
            <a:r>
              <a:rPr lang="ru-RU" sz="3600" dirty="0" err="1">
                <a:latin typeface="Times New Roman" panose="02020603050405020304" pitchFamily="18" charset="0"/>
                <a:cs typeface="Times New Roman" panose="02020603050405020304" pitchFamily="18" charset="0"/>
              </a:rPr>
              <a:t>Токенизация</a:t>
            </a:r>
            <a:endParaRPr lang="en-US" sz="3600" b="1" dirty="0"/>
          </a:p>
        </p:txBody>
      </p:sp>
      <p:sp>
        <p:nvSpPr>
          <p:cNvPr id="3" name="Объект 2"/>
          <p:cNvSpPr>
            <a:spLocks noGrp="1"/>
          </p:cNvSpPr>
          <p:nvPr>
            <p:ph idx="1"/>
          </p:nvPr>
        </p:nvSpPr>
        <p:spPr>
          <a:xfrm>
            <a:off x="545354" y="1298817"/>
            <a:ext cx="10515600" cy="4820502"/>
          </a:xfrm>
        </p:spPr>
        <p:txBody>
          <a:bodyPr>
            <a:normAutofit/>
          </a:bodyPr>
          <a:lstStyle/>
          <a:p>
            <a:pPr marL="457200" lvl="1" indent="0">
              <a:buNone/>
            </a:pPr>
            <a:r>
              <a:rPr lang="ru-RU" sz="2800" dirty="0"/>
              <a:t>Алгоритм 1. </a:t>
            </a:r>
            <a:r>
              <a:rPr lang="en-US" sz="2800" dirty="0"/>
              <a:t>Minimum Matching</a:t>
            </a:r>
          </a:p>
          <a:p>
            <a:pPr lvl="1"/>
            <a:r>
              <a:rPr lang="en-US" sz="2800" i="1" dirty="0" smtClean="0"/>
              <a:t>nice</a:t>
            </a:r>
            <a:r>
              <a:rPr lang="ru-RU" sz="2800" i="1" dirty="0" smtClean="0"/>
              <a:t>-</a:t>
            </a:r>
            <a:r>
              <a:rPr lang="en-US" sz="2800" i="1" dirty="0" smtClean="0"/>
              <a:t>day</a:t>
            </a:r>
            <a:endParaRPr lang="en-US" sz="2800" i="1" dirty="0">
              <a:latin typeface="Times New Roman" panose="02020603050405020304" pitchFamily="18" charset="0"/>
              <a:cs typeface="Times New Roman" panose="02020603050405020304" pitchFamily="18" charset="0"/>
            </a:endParaRPr>
          </a:p>
          <a:p>
            <a:pPr lvl="1"/>
            <a:r>
              <a:rPr lang="en-US" sz="2800" i="1" dirty="0" smtClean="0">
                <a:latin typeface="Times New Roman" panose="02020603050405020304" pitchFamily="18" charset="0"/>
                <a:cs typeface="Times New Roman" panose="02020603050405020304" pitchFamily="18" charset="0"/>
              </a:rPr>
              <a:t>nice</a:t>
            </a:r>
            <a:r>
              <a:rPr lang="ru-RU" sz="2800" i="1" dirty="0" smtClean="0">
                <a:latin typeface="Times New Roman" panose="02020603050405020304" pitchFamily="18" charset="0"/>
                <a:cs typeface="Times New Roman" panose="02020603050405020304" pitchFamily="18" charset="0"/>
              </a:rPr>
              <a:t>-</a:t>
            </a:r>
            <a:r>
              <a:rPr lang="en-US" sz="2800" i="1" dirty="0" smtClean="0">
                <a:latin typeface="Times New Roman" panose="02020603050405020304" pitchFamily="18" charset="0"/>
                <a:cs typeface="Times New Roman" panose="02020603050405020304" pitchFamily="18" charset="0"/>
              </a:rPr>
              <a:t>we</a:t>
            </a:r>
            <a:r>
              <a:rPr lang="ru-RU" sz="2800" i="1" dirty="0" smtClean="0">
                <a:latin typeface="Times New Roman" panose="02020603050405020304" pitchFamily="18" charset="0"/>
                <a:cs typeface="Times New Roman" panose="02020603050405020304" pitchFamily="18" charset="0"/>
              </a:rPr>
              <a:t>-</a:t>
            </a:r>
            <a:r>
              <a:rPr lang="en-US" sz="2800" i="1" dirty="0" smtClean="0">
                <a:latin typeface="Times New Roman" panose="02020603050405020304" pitchFamily="18" charset="0"/>
                <a:cs typeface="Times New Roman" panose="02020603050405020304" pitchFamily="18" charset="0"/>
              </a:rPr>
              <a:t>at</a:t>
            </a:r>
            <a:r>
              <a:rPr lang="ru-RU" sz="2800" i="1" dirty="0" smtClean="0">
                <a:latin typeface="Times New Roman" panose="02020603050405020304" pitchFamily="18" charset="0"/>
                <a:cs typeface="Times New Roman" panose="02020603050405020304" pitchFamily="18" charset="0"/>
              </a:rPr>
              <a:t>-</a:t>
            </a:r>
            <a:r>
              <a:rPr lang="en-US" sz="2800" i="1" dirty="0" smtClean="0">
                <a:latin typeface="Times New Roman" panose="02020603050405020304" pitchFamily="18" charset="0"/>
                <a:cs typeface="Times New Roman" panose="02020603050405020304" pitchFamily="18" charset="0"/>
              </a:rPr>
              <a:t>her</a:t>
            </a:r>
            <a:r>
              <a:rPr lang="en-US" sz="2800" dirty="0">
                <a:latin typeface="Times New Roman" panose="02020603050405020304" pitchFamily="18" charset="0"/>
                <a:cs typeface="Times New Roman" panose="02020603050405020304" pitchFamily="18" charset="0"/>
              </a:rPr>
              <a:t> </a:t>
            </a:r>
          </a:p>
          <a:p>
            <a:pPr marL="457200" lvl="1" indent="0">
              <a:buNone/>
            </a:pPr>
            <a:r>
              <a:rPr lang="ru-RU" sz="2800" dirty="0"/>
              <a:t>Алгоритм 2. </a:t>
            </a:r>
            <a:r>
              <a:rPr lang="en-US" sz="2800" dirty="0"/>
              <a:t>Maximum Matching</a:t>
            </a:r>
            <a:r>
              <a:rPr lang="ru-RU" sz="2800" dirty="0"/>
              <a:t> или </a:t>
            </a:r>
            <a:r>
              <a:rPr lang="en-US" sz="2800" dirty="0"/>
              <a:t>Greedy</a:t>
            </a:r>
          </a:p>
          <a:p>
            <a:pPr lvl="1"/>
            <a:r>
              <a:rPr lang="en-US" sz="2800" i="1" dirty="0" smtClean="0">
                <a:latin typeface="Times New Roman" panose="02020603050405020304" pitchFamily="18" charset="0"/>
                <a:cs typeface="Times New Roman" panose="02020603050405020304" pitchFamily="18" charset="0"/>
              </a:rPr>
              <a:t>nice</a:t>
            </a:r>
            <a:r>
              <a:rPr lang="ru-RU" sz="2800" i="1" dirty="0" smtClean="0">
                <a:latin typeface="Times New Roman" panose="02020603050405020304" pitchFamily="18" charset="0"/>
                <a:cs typeface="Times New Roman" panose="02020603050405020304" pitchFamily="18" charset="0"/>
              </a:rPr>
              <a:t>-</a:t>
            </a:r>
            <a:r>
              <a:rPr lang="en-US" sz="2800" i="1" dirty="0" smtClean="0">
                <a:latin typeface="Times New Roman" panose="02020603050405020304" pitchFamily="18" charset="0"/>
                <a:cs typeface="Times New Roman" panose="02020603050405020304" pitchFamily="18" charset="0"/>
              </a:rPr>
              <a:t>weather</a:t>
            </a:r>
            <a:r>
              <a:rPr lang="en-US" sz="2800" dirty="0">
                <a:latin typeface="Times New Roman" panose="02020603050405020304" pitchFamily="18" charset="0"/>
                <a:cs typeface="Times New Roman" panose="02020603050405020304" pitchFamily="18" charset="0"/>
              </a:rPr>
              <a:t> </a:t>
            </a:r>
          </a:p>
          <a:p>
            <a:pPr lvl="1"/>
            <a:r>
              <a:rPr lang="en-US" sz="2800" i="1" dirty="0" smtClean="0">
                <a:latin typeface="Times New Roman" panose="02020603050405020304" pitchFamily="18" charset="0"/>
                <a:cs typeface="Times New Roman" panose="02020603050405020304" pitchFamily="18" charset="0"/>
              </a:rPr>
              <a:t>Work</a:t>
            </a:r>
            <a:r>
              <a:rPr lang="ru-RU" sz="2800" i="1" dirty="0" smtClean="0">
                <a:latin typeface="Times New Roman" panose="02020603050405020304" pitchFamily="18" charset="0"/>
                <a:cs typeface="Times New Roman" panose="02020603050405020304" pitchFamily="18" charset="0"/>
              </a:rPr>
              <a:t>-</a:t>
            </a:r>
            <a:r>
              <a:rPr lang="en-US" sz="2800" i="1" dirty="0" smtClean="0">
                <a:latin typeface="Times New Roman" panose="02020603050405020304" pitchFamily="18" charset="0"/>
                <a:cs typeface="Times New Roman" panose="02020603050405020304" pitchFamily="18" charset="0"/>
              </a:rPr>
              <a:t>in</a:t>
            </a:r>
            <a:r>
              <a:rPr lang="ru-RU" sz="2800" i="1" dirty="0" smtClean="0">
                <a:latin typeface="Times New Roman" panose="02020603050405020304" pitchFamily="18" charset="0"/>
                <a:cs typeface="Times New Roman" panose="02020603050405020304" pitchFamily="18" charset="0"/>
              </a:rPr>
              <a:t>-</a:t>
            </a:r>
            <a:r>
              <a:rPr lang="en-US" sz="2800" i="1" dirty="0" smtClean="0">
                <a:latin typeface="Times New Roman" panose="02020603050405020304" pitchFamily="18" charset="0"/>
                <a:cs typeface="Times New Roman" panose="02020603050405020304" pitchFamily="18" charset="0"/>
              </a:rPr>
              <a:t>grass</a:t>
            </a:r>
            <a:endParaRPr lang="en-US" sz="2800" i="1" dirty="0">
              <a:latin typeface="Times New Roman" panose="02020603050405020304" pitchFamily="18" charset="0"/>
              <a:cs typeface="Times New Roman" panose="02020603050405020304" pitchFamily="18" charset="0"/>
            </a:endParaRPr>
          </a:p>
          <a:p>
            <a:pPr lvl="1"/>
            <a:r>
              <a:rPr lang="ru-RU" sz="2800" dirty="0"/>
              <a:t>Алгоритм </a:t>
            </a:r>
            <a:r>
              <a:rPr lang="en-US" sz="2800" dirty="0"/>
              <a:t>3</a:t>
            </a:r>
            <a:r>
              <a:rPr lang="ru-RU" sz="2800" dirty="0"/>
              <a:t>. Все варианты разбиения по словарю</a:t>
            </a:r>
            <a:endParaRPr lang="en-US" sz="2800" dirty="0"/>
          </a:p>
          <a:p>
            <a:pPr lvl="1"/>
            <a:r>
              <a:rPr lang="en-US" sz="2800" i="1" dirty="0" err="1">
                <a:latin typeface="Times New Roman" panose="02020603050405020304" pitchFamily="18" charset="0"/>
                <a:cs typeface="Times New Roman" panose="02020603050405020304" pitchFamily="18" charset="0"/>
              </a:rPr>
              <a:t>expertsexchange</a:t>
            </a:r>
            <a:r>
              <a:rPr lang="en-US" sz="2800" dirty="0">
                <a:latin typeface="Times New Roman" panose="02020603050405020304" pitchFamily="18" charset="0"/>
                <a:cs typeface="Times New Roman" panose="02020603050405020304" pitchFamily="18" charset="0"/>
              </a:rPr>
              <a:t> </a:t>
            </a:r>
            <a:r>
              <a:rPr lang="ru-RU" sz="2800" dirty="0">
                <a:latin typeface="Times New Roman" panose="02020603050405020304" pitchFamily="18" charset="0"/>
                <a:cs typeface="Times New Roman" panose="02020603050405020304" pitchFamily="18" charset="0"/>
              </a:rPr>
              <a:t>=&gt; (</a:t>
            </a:r>
            <a:r>
              <a:rPr lang="en-US" sz="2800" i="1" dirty="0">
                <a:latin typeface="Times New Roman" panose="02020603050405020304" pitchFamily="18" charset="0"/>
                <a:cs typeface="Times New Roman" panose="02020603050405020304" pitchFamily="18" charset="0"/>
              </a:rPr>
              <a:t>expert sex change</a:t>
            </a:r>
            <a:r>
              <a:rPr lang="ru-RU" sz="2800"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experts exchange</a:t>
            </a:r>
            <a:r>
              <a:rPr lang="ru-RU"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lvl="1"/>
            <a:r>
              <a:rPr lang="en-US" sz="2800" i="1" dirty="0" err="1">
                <a:latin typeface="Times New Roman" panose="02020603050405020304" pitchFamily="18" charset="0"/>
                <a:cs typeface="Times New Roman" panose="02020603050405020304" pitchFamily="18" charset="0"/>
              </a:rPr>
              <a:t>dwarfstealorcore</a:t>
            </a:r>
            <a:r>
              <a:rPr lang="en-US" sz="2800" dirty="0">
                <a:latin typeface="Times New Roman" panose="02020603050405020304" pitchFamily="18" charset="0"/>
                <a:cs typeface="Times New Roman" panose="02020603050405020304" pitchFamily="18" charset="0"/>
              </a:rPr>
              <a:t>  -</a:t>
            </a:r>
            <a:r>
              <a:rPr lang="ru-RU" sz="28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pPr lvl="2"/>
            <a:r>
              <a:rPr lang="ru-RU" dirty="0">
                <a:latin typeface="Times New Roman" panose="02020603050405020304" pitchFamily="18" charset="0"/>
                <a:cs typeface="Times New Roman" panose="02020603050405020304" pitchFamily="18" charset="0"/>
              </a:rPr>
              <a:t>«</a:t>
            </a:r>
            <a:r>
              <a:rPr lang="ru-RU" dirty="0" err="1">
                <a:latin typeface="Times New Roman" panose="02020603050405020304" pitchFamily="18" charset="0"/>
                <a:cs typeface="Times New Roman" panose="02020603050405020304" pitchFamily="18" charset="0"/>
              </a:rPr>
              <a:t>дворф</a:t>
            </a:r>
            <a:r>
              <a:rPr lang="ru-RU" dirty="0">
                <a:latin typeface="Times New Roman" panose="02020603050405020304" pitchFamily="18" charset="0"/>
                <a:cs typeface="Times New Roman" panose="02020603050405020304" pitchFamily="18" charset="0"/>
              </a:rPr>
              <a:t> крадет или ядро»</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lvl="2"/>
            <a:r>
              <a:rPr lang="ru-RU" dirty="0">
                <a:latin typeface="Times New Roman" panose="02020603050405020304" pitchFamily="18" charset="0"/>
                <a:cs typeface="Times New Roman" panose="02020603050405020304" pitchFamily="18" charset="0"/>
              </a:rPr>
              <a:t>«</a:t>
            </a:r>
            <a:r>
              <a:rPr lang="ru-RU" dirty="0" err="1">
                <a:latin typeface="Times New Roman" panose="02020603050405020304" pitchFamily="18" charset="0"/>
                <a:cs typeface="Times New Roman" panose="02020603050405020304" pitchFamily="18" charset="0"/>
              </a:rPr>
              <a:t>дворф</a:t>
            </a:r>
            <a:r>
              <a:rPr lang="ru-RU" dirty="0">
                <a:latin typeface="Times New Roman" panose="02020603050405020304" pitchFamily="18" charset="0"/>
                <a:cs typeface="Times New Roman" panose="02020603050405020304" pitchFamily="18" charset="0"/>
              </a:rPr>
              <a:t> крадет руду орков»</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9629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Группа 3"/>
          <p:cNvGrpSpPr/>
          <p:nvPr/>
        </p:nvGrpSpPr>
        <p:grpSpPr>
          <a:xfrm>
            <a:off x="-15954" y="-39508"/>
            <a:ext cx="12207954" cy="6897508"/>
            <a:chOff x="-15954" y="-39508"/>
            <a:chExt cx="12207954" cy="6897508"/>
          </a:xfrm>
        </p:grpSpPr>
        <p:grpSp>
          <p:nvGrpSpPr>
            <p:cNvPr id="5" name="Группа 4"/>
            <p:cNvGrpSpPr/>
            <p:nvPr/>
          </p:nvGrpSpPr>
          <p:grpSpPr>
            <a:xfrm>
              <a:off x="-15954" y="-39508"/>
              <a:ext cx="12207954" cy="6897508"/>
              <a:chOff x="-15954" y="-24994"/>
              <a:chExt cx="9204666" cy="6897508"/>
            </a:xfrm>
          </p:grpSpPr>
          <p:sp>
            <p:nvSpPr>
              <p:cNvPr id="12" name="Прямоугольник 11"/>
              <p:cNvSpPr/>
              <p:nvPr/>
            </p:nvSpPr>
            <p:spPr>
              <a:xfrm>
                <a:off x="-3925" y="6327846"/>
                <a:ext cx="8142050" cy="544668"/>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nvGrpSpPr>
              <p:cNvPr id="8" name="Группа 7"/>
              <p:cNvGrpSpPr/>
              <p:nvPr/>
            </p:nvGrpSpPr>
            <p:grpSpPr>
              <a:xfrm>
                <a:off x="-15954" y="-24994"/>
                <a:ext cx="9204666" cy="1211236"/>
                <a:chOff x="-56236" y="-24994"/>
                <a:chExt cx="9204666" cy="1211236"/>
              </a:xfrm>
            </p:grpSpPr>
            <p:pic>
              <p:nvPicPr>
                <p:cNvPr id="9"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30" y="-2499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Прямая соединительная линия 9"/>
                <p:cNvCxnSpPr/>
                <p:nvPr/>
              </p:nvCxnSpPr>
              <p:spPr>
                <a:xfrm>
                  <a:off x="-56236" y="1172752"/>
                  <a:ext cx="9204666" cy="13490"/>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1" name="Рисунок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6"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Заголовок 1"/>
          <p:cNvSpPr>
            <a:spLocks noGrp="1"/>
          </p:cNvSpPr>
          <p:nvPr>
            <p:ph type="title"/>
          </p:nvPr>
        </p:nvSpPr>
        <p:spPr>
          <a:xfrm>
            <a:off x="3450771" y="173566"/>
            <a:ext cx="5606143" cy="745105"/>
          </a:xfrm>
        </p:spPr>
        <p:txBody>
          <a:bodyPr>
            <a:normAutofit/>
          </a:bodyPr>
          <a:lstStyle/>
          <a:p>
            <a:r>
              <a:rPr lang="ru-RU" sz="3600" b="1" dirty="0"/>
              <a:t>Первичная обработка текста</a:t>
            </a:r>
            <a:endParaRPr lang="en-US" sz="3600" b="1" dirty="0"/>
          </a:p>
        </p:txBody>
      </p:sp>
      <p:sp>
        <p:nvSpPr>
          <p:cNvPr id="3" name="Объект 2"/>
          <p:cNvSpPr>
            <a:spLocks noGrp="1"/>
          </p:cNvSpPr>
          <p:nvPr>
            <p:ph idx="1"/>
          </p:nvPr>
        </p:nvSpPr>
        <p:spPr/>
        <p:txBody>
          <a:bodyPr>
            <a:normAutofit/>
          </a:bodyPr>
          <a:lstStyle/>
          <a:p>
            <a:pPr marL="514350" indent="-514350">
              <a:buFont typeface="+mj-lt"/>
              <a:buAutoNum type="arabicPeriod"/>
            </a:pPr>
            <a:r>
              <a:rPr lang="ru-RU" dirty="0" err="1">
                <a:latin typeface="Times New Roman" panose="02020603050405020304" pitchFamily="18" charset="0"/>
                <a:cs typeface="Times New Roman" panose="02020603050405020304" pitchFamily="18" charset="0"/>
              </a:rPr>
              <a:t>Препроцессинг</a:t>
            </a:r>
            <a:endParaRPr lang="ru-RU" dirty="0">
              <a:latin typeface="Times New Roman" panose="02020603050405020304" pitchFamily="18" charset="0"/>
              <a:cs typeface="Times New Roman" panose="02020603050405020304" pitchFamily="18" charset="0"/>
            </a:endParaRPr>
          </a:p>
          <a:p>
            <a:pPr lvl="1"/>
            <a:r>
              <a:rPr lang="ru-RU" dirty="0">
                <a:latin typeface="Times New Roman" panose="02020603050405020304" pitchFamily="18" charset="0"/>
                <a:cs typeface="Times New Roman" panose="02020603050405020304" pitchFamily="18" charset="0"/>
              </a:rPr>
              <a:t>графическая нормализация</a:t>
            </a:r>
          </a:p>
          <a:p>
            <a:pPr lvl="1"/>
            <a:r>
              <a:rPr lang="ru-RU" dirty="0" err="1">
                <a:latin typeface="Times New Roman" panose="02020603050405020304" pitchFamily="18" charset="0"/>
                <a:cs typeface="Times New Roman" panose="02020603050405020304" pitchFamily="18" charset="0"/>
              </a:rPr>
              <a:t>токенизация</a:t>
            </a:r>
            <a:endParaRPr lang="ru-RU" dirty="0">
              <a:latin typeface="Times New Roman" panose="02020603050405020304" pitchFamily="18" charset="0"/>
              <a:cs typeface="Times New Roman" panose="02020603050405020304" pitchFamily="18" charset="0"/>
            </a:endParaRPr>
          </a:p>
          <a:p>
            <a:pPr lvl="1"/>
            <a:r>
              <a:rPr lang="ru-RU" dirty="0">
                <a:latin typeface="Times New Roman" panose="02020603050405020304" pitchFamily="18" charset="0"/>
                <a:cs typeface="Times New Roman" panose="02020603050405020304" pitchFamily="18" charset="0"/>
              </a:rPr>
              <a:t>сегментация на предложения</a:t>
            </a:r>
          </a:p>
          <a:p>
            <a:pPr marL="514350" indent="-514350">
              <a:buFont typeface="+mj-lt"/>
              <a:buAutoNum type="arabicPeriod"/>
            </a:pPr>
            <a:r>
              <a:rPr lang="ru-RU" dirty="0">
                <a:solidFill>
                  <a:schemeClr val="bg2">
                    <a:lumMod val="90000"/>
                  </a:schemeClr>
                </a:solidFill>
                <a:latin typeface="Times New Roman" panose="02020603050405020304" pitchFamily="18" charset="0"/>
                <a:cs typeface="Times New Roman" panose="02020603050405020304" pitchFamily="18" charset="0"/>
              </a:rPr>
              <a:t>Дополнительная обработка</a:t>
            </a:r>
          </a:p>
          <a:p>
            <a:pPr lvl="1"/>
            <a:r>
              <a:rPr lang="ru-RU" dirty="0">
                <a:solidFill>
                  <a:schemeClr val="bg2">
                    <a:lumMod val="90000"/>
                  </a:schemeClr>
                </a:solidFill>
                <a:latin typeface="Times New Roman" panose="02020603050405020304" pitchFamily="18" charset="0"/>
                <a:cs typeface="Times New Roman" panose="02020603050405020304" pitchFamily="18" charset="0"/>
              </a:rPr>
              <a:t>индекс</a:t>
            </a:r>
          </a:p>
          <a:p>
            <a:pPr lvl="1"/>
            <a:r>
              <a:rPr lang="ru-RU" dirty="0" err="1">
                <a:solidFill>
                  <a:schemeClr val="bg2">
                    <a:lumMod val="90000"/>
                  </a:schemeClr>
                </a:solidFill>
                <a:latin typeface="Times New Roman" panose="02020603050405020304" pitchFamily="18" charset="0"/>
                <a:cs typeface="Times New Roman" panose="02020603050405020304" pitchFamily="18" charset="0"/>
              </a:rPr>
              <a:t>оффсеты</a:t>
            </a:r>
            <a:endParaRPr lang="ru-RU" dirty="0">
              <a:solidFill>
                <a:schemeClr val="bg2">
                  <a:lumMod val="90000"/>
                </a:schemeClr>
              </a:solidFill>
              <a:latin typeface="Times New Roman" panose="02020603050405020304" pitchFamily="18" charset="0"/>
              <a:cs typeface="Times New Roman" panose="02020603050405020304" pitchFamily="18" charset="0"/>
            </a:endParaRPr>
          </a:p>
          <a:p>
            <a:pPr lvl="1"/>
            <a:r>
              <a:rPr lang="ru-RU" dirty="0">
                <a:solidFill>
                  <a:schemeClr val="bg2">
                    <a:lumMod val="90000"/>
                  </a:schemeClr>
                </a:solidFill>
                <a:latin typeface="Times New Roman" panose="02020603050405020304" pitchFamily="18" charset="0"/>
                <a:cs typeface="Times New Roman" panose="02020603050405020304" pitchFamily="18" charset="0"/>
              </a:rPr>
              <a:t>классификация </a:t>
            </a:r>
            <a:r>
              <a:rPr lang="ru-RU" dirty="0" err="1">
                <a:solidFill>
                  <a:schemeClr val="bg2">
                    <a:lumMod val="90000"/>
                  </a:schemeClr>
                </a:solidFill>
                <a:latin typeface="Times New Roman" panose="02020603050405020304" pitchFamily="18" charset="0"/>
                <a:cs typeface="Times New Roman" panose="02020603050405020304" pitchFamily="18" charset="0"/>
              </a:rPr>
              <a:t>токенов</a:t>
            </a:r>
            <a:endParaRPr lang="ru-RU" dirty="0">
              <a:solidFill>
                <a:schemeClr val="bg2">
                  <a:lumMod val="90000"/>
                </a:schemeClr>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ru-RU" dirty="0">
                <a:solidFill>
                  <a:schemeClr val="bg2">
                    <a:lumMod val="90000"/>
                  </a:schemeClr>
                </a:solidFill>
                <a:latin typeface="Times New Roman" panose="02020603050405020304" pitchFamily="18" charset="0"/>
                <a:cs typeface="Times New Roman" panose="02020603050405020304" pitchFamily="18" charset="0"/>
              </a:rPr>
              <a:t>(Распознавание языков)</a:t>
            </a:r>
          </a:p>
          <a:p>
            <a:pPr lvl="1"/>
            <a:endParaRPr lang="ru-RU" dirty="0"/>
          </a:p>
          <a:p>
            <a:endParaRPr lang="ru-RU" dirty="0"/>
          </a:p>
          <a:p>
            <a:endParaRPr lang="ru-RU" dirty="0"/>
          </a:p>
          <a:p>
            <a:endParaRPr lang="en-US" dirty="0"/>
          </a:p>
        </p:txBody>
      </p:sp>
    </p:spTree>
    <p:extLst>
      <p:ext uri="{BB962C8B-B14F-4D97-AF65-F5344CB8AC3E}">
        <p14:creationId xmlns:p14="http://schemas.microsoft.com/office/powerpoint/2010/main" val="18443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2" end="2"/>
                                            </p:txEl>
                                          </p:spTgt>
                                        </p:tgtEl>
                                        <p:attrNameLst>
                                          <p:attrName>style.color</p:attrName>
                                        </p:attrNameLst>
                                      </p:cBhvr>
                                      <p:to>
                                        <a:schemeClr val="bg2"/>
                                      </p:to>
                                    </p:animClr>
                                  </p:childTnLst>
                                </p:cTn>
                              </p:par>
                              <p:par>
                                <p:cTn id="7" presetID="3" presetClass="emph" presetSubtype="2" fill="hold" nodeType="withEffect">
                                  <p:stCondLst>
                                    <p:cond delay="0"/>
                                  </p:stCondLst>
                                  <p:childTnLst>
                                    <p:animClr clrSpc="rgb" dir="cw">
                                      <p:cBhvr override="childStyle">
                                        <p:cTn id="8" dur="2000" fill="hold"/>
                                        <p:tgtEl>
                                          <p:spTgt spid="3">
                                            <p:txEl>
                                              <p:pRg st="3" end="3"/>
                                            </p:txEl>
                                          </p:spTgt>
                                        </p:tgtEl>
                                        <p:attrNameLst>
                                          <p:attrName>style.color</p:attrName>
                                        </p:attrNameLst>
                                      </p:cBhvr>
                                      <p:to>
                                        <a:schemeClr val="bg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Группа 5"/>
          <p:cNvGrpSpPr/>
          <p:nvPr/>
        </p:nvGrpSpPr>
        <p:grpSpPr>
          <a:xfrm>
            <a:off x="0" y="1930"/>
            <a:ext cx="12192000" cy="6850952"/>
            <a:chOff x="0" y="-19518"/>
            <a:chExt cx="12192000" cy="6850952"/>
          </a:xfrm>
        </p:grpSpPr>
        <p:grpSp>
          <p:nvGrpSpPr>
            <p:cNvPr id="7" name="Группа 6"/>
            <p:cNvGrpSpPr/>
            <p:nvPr/>
          </p:nvGrpSpPr>
          <p:grpSpPr>
            <a:xfrm>
              <a:off x="0" y="-19518"/>
              <a:ext cx="12192000" cy="6850952"/>
              <a:chOff x="-3925" y="-5004"/>
              <a:chExt cx="9192637" cy="6850952"/>
            </a:xfrm>
          </p:grpSpPr>
          <p:sp>
            <p:nvSpPr>
              <p:cNvPr id="14" name="Прямоугольник 13"/>
              <p:cNvSpPr/>
              <p:nvPr/>
            </p:nvSpPr>
            <p:spPr>
              <a:xfrm>
                <a:off x="-3925" y="6327846"/>
                <a:ext cx="7427559" cy="518102"/>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10" name="Группа 9"/>
              <p:cNvGrpSpPr/>
              <p:nvPr/>
            </p:nvGrpSpPr>
            <p:grpSpPr>
              <a:xfrm>
                <a:off x="-3925" y="-5004"/>
                <a:ext cx="9192637" cy="1191246"/>
                <a:chOff x="-44207" y="-5004"/>
                <a:chExt cx="9192637" cy="1191246"/>
              </a:xfrm>
            </p:grpSpPr>
            <p:pic>
              <p:nvPicPr>
                <p:cNvPr id="11"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207" y="-500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Прямая соединительная линия 11"/>
                <p:cNvCxnSpPr/>
                <p:nvPr/>
              </p:nvCxnSpPr>
              <p:spPr>
                <a:xfrm>
                  <a:off x="-44207" y="1146261"/>
                  <a:ext cx="9192637" cy="39981"/>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3" name="Рисунок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8"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a:spLocks noGrp="1"/>
          </p:cNvSpPr>
          <p:nvPr>
            <p:ph type="title"/>
          </p:nvPr>
        </p:nvSpPr>
        <p:spPr>
          <a:xfrm>
            <a:off x="2302270" y="-132387"/>
            <a:ext cx="9152227" cy="1325563"/>
          </a:xfrm>
        </p:spPr>
        <p:txBody>
          <a:bodyPr rtlCol="0">
            <a:normAutofit/>
          </a:bodyPr>
          <a:lstStyle/>
          <a:p>
            <a:pPr>
              <a:defRPr/>
            </a:pPr>
            <a:r>
              <a:rPr lang="ru-RU" dirty="0"/>
              <a:t>Типизация </a:t>
            </a:r>
            <a:r>
              <a:rPr lang="ru-RU" dirty="0" err="1"/>
              <a:t>токенов</a:t>
            </a:r>
            <a:r>
              <a:rPr lang="ru-RU" dirty="0"/>
              <a:t>. Пример</a:t>
            </a:r>
            <a:br>
              <a:rPr lang="ru-RU" dirty="0"/>
            </a:br>
            <a:r>
              <a:rPr lang="ru-RU" dirty="0"/>
              <a:t>Описание </a:t>
            </a:r>
            <a:r>
              <a:rPr lang="ru-RU" dirty="0" err="1"/>
              <a:t>токена</a:t>
            </a:r>
            <a:r>
              <a:rPr lang="ru-RU" dirty="0"/>
              <a:t> в среде </a:t>
            </a:r>
            <a:r>
              <a:rPr lang="en-US" dirty="0" err="1"/>
              <a:t>OntosMiner</a:t>
            </a:r>
            <a:endParaRPr lang="ru-RU" dirty="0"/>
          </a:p>
        </p:txBody>
      </p:sp>
      <p:pic>
        <p:nvPicPr>
          <p:cNvPr id="21507" name="Picture 3"/>
          <p:cNvPicPr>
            <a:picLocks noGrp="1" noChangeAspect="1" noChangeArrowheads="1"/>
          </p:cNvPicPr>
          <p:nvPr>
            <p:ph sz="quarter" idx="1"/>
          </p:nvPr>
        </p:nvPicPr>
        <p:blipFill>
          <a:blip r:embed="rId6">
            <a:extLst>
              <a:ext uri="{28A0092B-C50C-407E-A947-70E740481C1C}">
                <a14:useLocalDpi xmlns:a14="http://schemas.microsoft.com/office/drawing/2010/main" val="0"/>
              </a:ext>
            </a:extLst>
          </a:blip>
          <a:srcRect/>
          <a:stretch>
            <a:fillRect/>
          </a:stretch>
        </p:blipFill>
        <p:spPr>
          <a:xfrm>
            <a:off x="4552950" y="2292351"/>
            <a:ext cx="3086100" cy="27908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1951" y="2420938"/>
            <a:ext cx="3095625" cy="2576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9"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64425" y="2333626"/>
            <a:ext cx="3067050"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26029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Группа 8"/>
          <p:cNvGrpSpPr/>
          <p:nvPr/>
        </p:nvGrpSpPr>
        <p:grpSpPr>
          <a:xfrm>
            <a:off x="0" y="-5004"/>
            <a:ext cx="12192000" cy="6850952"/>
            <a:chOff x="0" y="-19518"/>
            <a:chExt cx="12192000" cy="6850952"/>
          </a:xfrm>
        </p:grpSpPr>
        <p:grpSp>
          <p:nvGrpSpPr>
            <p:cNvPr id="10" name="Группа 9"/>
            <p:cNvGrpSpPr/>
            <p:nvPr/>
          </p:nvGrpSpPr>
          <p:grpSpPr>
            <a:xfrm>
              <a:off x="0" y="-19518"/>
              <a:ext cx="12192000" cy="6850952"/>
              <a:chOff x="-3925" y="-5004"/>
              <a:chExt cx="9192637" cy="6850952"/>
            </a:xfrm>
          </p:grpSpPr>
          <p:sp>
            <p:nvSpPr>
              <p:cNvPr id="17" name="Прямоугольник 16"/>
              <p:cNvSpPr/>
              <p:nvPr/>
            </p:nvSpPr>
            <p:spPr>
              <a:xfrm>
                <a:off x="-3925" y="6327846"/>
                <a:ext cx="7427559" cy="518102"/>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13" name="Группа 12"/>
              <p:cNvGrpSpPr/>
              <p:nvPr/>
            </p:nvGrpSpPr>
            <p:grpSpPr>
              <a:xfrm>
                <a:off x="-3925" y="-5004"/>
                <a:ext cx="9192637" cy="1191246"/>
                <a:chOff x="-44207" y="-5004"/>
                <a:chExt cx="9192637" cy="1191246"/>
              </a:xfrm>
            </p:grpSpPr>
            <p:pic>
              <p:nvPicPr>
                <p:cNvPr id="14"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207" y="-500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Прямая соединительная линия 14"/>
                <p:cNvCxnSpPr/>
                <p:nvPr/>
              </p:nvCxnSpPr>
              <p:spPr>
                <a:xfrm>
                  <a:off x="-44207" y="1146261"/>
                  <a:ext cx="9192637" cy="39981"/>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6" name="Рисунок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11"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Заголовок 1"/>
          <p:cNvSpPr>
            <a:spLocks noGrp="1"/>
          </p:cNvSpPr>
          <p:nvPr>
            <p:ph type="title"/>
          </p:nvPr>
        </p:nvSpPr>
        <p:spPr>
          <a:xfrm>
            <a:off x="3189249" y="219727"/>
            <a:ext cx="7700825" cy="741692"/>
          </a:xfrm>
        </p:spPr>
        <p:txBody>
          <a:bodyPr/>
          <a:lstStyle/>
          <a:p>
            <a:r>
              <a:rPr lang="ru-RU" dirty="0" err="1"/>
              <a:t>Токенизация</a:t>
            </a:r>
            <a:r>
              <a:rPr lang="ru-RU" dirty="0"/>
              <a:t>: адреса </a:t>
            </a:r>
            <a:r>
              <a:rPr lang="ru-RU" dirty="0" err="1"/>
              <a:t>токенов</a:t>
            </a:r>
            <a:endParaRPr lang="en-US" dirty="0"/>
          </a:p>
        </p:txBody>
      </p:sp>
      <p:pic>
        <p:nvPicPr>
          <p:cNvPr id="5" name="Объект 4"/>
          <p:cNvPicPr>
            <a:picLocks noGrp="1" noChangeAspect="1"/>
          </p:cNvPicPr>
          <p:nvPr>
            <p:ph idx="1"/>
          </p:nvPr>
        </p:nvPicPr>
        <p:blipFill>
          <a:blip r:embed="rId6"/>
          <a:stretch>
            <a:fillRect/>
          </a:stretch>
        </p:blipFill>
        <p:spPr>
          <a:xfrm>
            <a:off x="351561" y="1629822"/>
            <a:ext cx="10585129" cy="4678033"/>
          </a:xfrm>
          <a:prstGeom prst="rect">
            <a:avLst/>
          </a:prstGeom>
        </p:spPr>
      </p:pic>
      <p:sp>
        <p:nvSpPr>
          <p:cNvPr id="6" name="Овал 5"/>
          <p:cNvSpPr/>
          <p:nvPr/>
        </p:nvSpPr>
        <p:spPr>
          <a:xfrm>
            <a:off x="9265103" y="1349298"/>
            <a:ext cx="1906858" cy="1115122"/>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Овал 6"/>
          <p:cNvSpPr/>
          <p:nvPr/>
        </p:nvSpPr>
        <p:spPr>
          <a:xfrm>
            <a:off x="351561" y="5029677"/>
            <a:ext cx="2438134" cy="43442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Овал 7"/>
          <p:cNvSpPr/>
          <p:nvPr/>
        </p:nvSpPr>
        <p:spPr>
          <a:xfrm>
            <a:off x="4751264" y="5940544"/>
            <a:ext cx="2619692" cy="57767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p:cNvCxnSpPr/>
          <p:nvPr/>
        </p:nvCxnSpPr>
        <p:spPr>
          <a:xfrm flipH="1">
            <a:off x="895548" y="1466766"/>
            <a:ext cx="2395069" cy="3644139"/>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1822846" y="1285890"/>
            <a:ext cx="8493551" cy="3439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smtClean="0"/>
              <a:t>оффсеты</a:t>
            </a:r>
            <a:r>
              <a:rPr lang="ru-RU" dirty="0" smtClean="0"/>
              <a:t> – смещение </a:t>
            </a:r>
            <a:r>
              <a:rPr lang="ru-RU" dirty="0" err="1" smtClean="0"/>
              <a:t>токена</a:t>
            </a:r>
            <a:r>
              <a:rPr lang="ru-RU" dirty="0" smtClean="0"/>
              <a:t> от начала текста в символах + длина </a:t>
            </a:r>
            <a:r>
              <a:rPr lang="ru-RU" dirty="0" err="1" smtClean="0"/>
              <a:t>токена</a:t>
            </a:r>
            <a:endParaRPr lang="en-US" dirty="0"/>
          </a:p>
        </p:txBody>
      </p:sp>
    </p:spTree>
    <p:extLst>
      <p:ext uri="{BB962C8B-B14F-4D97-AF65-F5344CB8AC3E}">
        <p14:creationId xmlns:p14="http://schemas.microsoft.com/office/powerpoint/2010/main" val="1683769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Группа 3"/>
          <p:cNvGrpSpPr/>
          <p:nvPr/>
        </p:nvGrpSpPr>
        <p:grpSpPr>
          <a:xfrm>
            <a:off x="0" y="-19518"/>
            <a:ext cx="12192000" cy="6850952"/>
            <a:chOff x="0" y="-19518"/>
            <a:chExt cx="12192000" cy="6850952"/>
          </a:xfrm>
        </p:grpSpPr>
        <p:grpSp>
          <p:nvGrpSpPr>
            <p:cNvPr id="5" name="Группа 4"/>
            <p:cNvGrpSpPr/>
            <p:nvPr/>
          </p:nvGrpSpPr>
          <p:grpSpPr>
            <a:xfrm>
              <a:off x="0" y="-19518"/>
              <a:ext cx="12192000" cy="6850952"/>
              <a:chOff x="-3925" y="-5004"/>
              <a:chExt cx="9192637" cy="6850952"/>
            </a:xfrm>
          </p:grpSpPr>
          <p:sp>
            <p:nvSpPr>
              <p:cNvPr id="12" name="Прямоугольник 11"/>
              <p:cNvSpPr/>
              <p:nvPr/>
            </p:nvSpPr>
            <p:spPr>
              <a:xfrm>
                <a:off x="-3925" y="6327846"/>
                <a:ext cx="7427559" cy="518102"/>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8" name="Группа 7"/>
              <p:cNvGrpSpPr/>
              <p:nvPr/>
            </p:nvGrpSpPr>
            <p:grpSpPr>
              <a:xfrm>
                <a:off x="-3925" y="-5004"/>
                <a:ext cx="9192637" cy="1191246"/>
                <a:chOff x="-44207" y="-5004"/>
                <a:chExt cx="9192637" cy="1191246"/>
              </a:xfrm>
            </p:grpSpPr>
            <p:pic>
              <p:nvPicPr>
                <p:cNvPr id="9"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207" y="-500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Прямая соединительная линия 9"/>
                <p:cNvCxnSpPr/>
                <p:nvPr/>
              </p:nvCxnSpPr>
              <p:spPr>
                <a:xfrm>
                  <a:off x="-44207" y="1146261"/>
                  <a:ext cx="9192637" cy="39981"/>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1" name="Рисунок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6"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Заголовок 1"/>
          <p:cNvSpPr>
            <a:spLocks noGrp="1"/>
          </p:cNvSpPr>
          <p:nvPr>
            <p:ph type="title"/>
          </p:nvPr>
        </p:nvSpPr>
        <p:spPr>
          <a:xfrm>
            <a:off x="4060371" y="169069"/>
            <a:ext cx="2979057" cy="941161"/>
          </a:xfrm>
        </p:spPr>
        <p:txBody>
          <a:bodyPr>
            <a:normAutofit/>
          </a:bodyPr>
          <a:lstStyle/>
          <a:p>
            <a:r>
              <a:rPr lang="ru-RU" sz="3600" dirty="0" err="1">
                <a:latin typeface="Times New Roman" panose="02020603050405020304" pitchFamily="18" charset="0"/>
                <a:cs typeface="Times New Roman" panose="02020603050405020304" pitchFamily="18" charset="0"/>
              </a:rPr>
              <a:t>Токенизация</a:t>
            </a:r>
            <a:endParaRPr lang="en-US" sz="3600" b="1" dirty="0"/>
          </a:p>
        </p:txBody>
      </p:sp>
      <p:sp>
        <p:nvSpPr>
          <p:cNvPr id="3" name="Объект 2"/>
          <p:cNvSpPr>
            <a:spLocks noGrp="1"/>
          </p:cNvSpPr>
          <p:nvPr>
            <p:ph idx="1"/>
          </p:nvPr>
        </p:nvSpPr>
        <p:spPr>
          <a:xfrm>
            <a:off x="545354" y="1298817"/>
            <a:ext cx="10515600" cy="4820502"/>
          </a:xfrm>
        </p:spPr>
        <p:txBody>
          <a:bodyPr>
            <a:normAutofit/>
          </a:bodyPr>
          <a:lstStyle/>
          <a:p>
            <a:pPr marL="457200" lvl="1" indent="0">
              <a:buNone/>
            </a:pPr>
            <a:r>
              <a:rPr lang="ru-RU" dirty="0" err="1" smtClean="0">
                <a:latin typeface="Times New Roman" panose="02020603050405020304" pitchFamily="18" charset="0"/>
                <a:cs typeface="Times New Roman" panose="02020603050405020304" pitchFamily="18" charset="0"/>
              </a:rPr>
              <a:t>Оффсеты</a:t>
            </a:r>
            <a:r>
              <a:rPr lang="ru-RU" dirty="0" smtClean="0">
                <a:latin typeface="Times New Roman" panose="02020603050405020304" pitchFamily="18" charset="0"/>
                <a:cs typeface="Times New Roman" panose="02020603050405020304" pitchFamily="18" charset="0"/>
              </a:rPr>
              <a:t> нужны:</a:t>
            </a:r>
          </a:p>
          <a:p>
            <a:pPr lvl="1"/>
            <a:r>
              <a:rPr lang="ru-RU" dirty="0" smtClean="0">
                <a:latin typeface="Times New Roman" panose="02020603050405020304" pitchFamily="18" charset="0"/>
                <a:cs typeface="Times New Roman" panose="02020603050405020304" pitchFamily="18" charset="0"/>
              </a:rPr>
              <a:t>чтобы можно было привязать результаты готового внешнего модуля (разметчика, например, морфологического </a:t>
            </a:r>
            <a:r>
              <a:rPr lang="ru-RU" dirty="0" err="1" smtClean="0">
                <a:latin typeface="Times New Roman" panose="02020603050405020304" pitchFamily="18" charset="0"/>
                <a:cs typeface="Times New Roman" panose="02020603050405020304" pitchFamily="18" charset="0"/>
              </a:rPr>
              <a:t>тагера</a:t>
            </a:r>
            <a:r>
              <a:rPr lang="ru-RU" dirty="0" smtClean="0">
                <a:latin typeface="Times New Roman" panose="02020603050405020304" pitchFamily="18" charset="0"/>
                <a:cs typeface="Times New Roman" panose="02020603050405020304" pitchFamily="18" charset="0"/>
              </a:rPr>
              <a:t>) к исходному тексту (например, если </a:t>
            </a:r>
            <a:r>
              <a:rPr lang="ru-RU" dirty="0" err="1" smtClean="0">
                <a:latin typeface="Times New Roman" panose="02020603050405020304" pitchFamily="18" charset="0"/>
                <a:cs typeface="Times New Roman" panose="02020603050405020304" pitchFamily="18" charset="0"/>
              </a:rPr>
              <a:t>тагер</a:t>
            </a:r>
            <a:r>
              <a:rPr lang="ru-RU" dirty="0" smtClean="0">
                <a:latin typeface="Times New Roman" panose="02020603050405020304" pitchFamily="18" charset="0"/>
                <a:cs typeface="Times New Roman" panose="02020603050405020304" pitchFamily="18" charset="0"/>
              </a:rPr>
              <a:t> на выходе «пропускает» (удаляет из текста при обработке смайлики, знаки препинания и т.п.))</a:t>
            </a:r>
          </a:p>
          <a:p>
            <a:pPr lvl="1"/>
            <a:r>
              <a:rPr lang="ru-RU" dirty="0" smtClean="0">
                <a:latin typeface="Times New Roman" panose="02020603050405020304" pitchFamily="18" charset="0"/>
                <a:cs typeface="Times New Roman" panose="02020603050405020304" pitchFamily="18" charset="0"/>
              </a:rPr>
              <a:t>если нужно подсветить в тексте найденные фрагменты</a:t>
            </a:r>
          </a:p>
          <a:p>
            <a:pPr lvl="1"/>
            <a:r>
              <a:rPr lang="ru-RU" dirty="0" smtClean="0">
                <a:latin typeface="Times New Roman" panose="02020603050405020304" pitchFamily="18" charset="0"/>
                <a:cs typeface="Times New Roman" panose="02020603050405020304" pitchFamily="18" charset="0"/>
              </a:rPr>
              <a:t>если нужно сравнить результаты работы системы с одними правилами </a:t>
            </a:r>
            <a:r>
              <a:rPr lang="ru-RU" dirty="0" err="1" smtClean="0">
                <a:latin typeface="Times New Roman" panose="02020603050405020304" pitchFamily="18" charset="0"/>
                <a:cs typeface="Times New Roman" panose="02020603050405020304" pitchFamily="18" charset="0"/>
              </a:rPr>
              <a:t>токенизации</a:t>
            </a:r>
            <a:r>
              <a:rPr lang="ru-RU" dirty="0" smtClean="0">
                <a:latin typeface="Times New Roman" panose="02020603050405020304" pitchFamily="18" charset="0"/>
                <a:cs typeface="Times New Roman" panose="02020603050405020304" pitchFamily="18" charset="0"/>
              </a:rPr>
              <a:t> с результатами другой системы с другими правилами </a:t>
            </a:r>
            <a:r>
              <a:rPr lang="ru-RU" dirty="0" err="1" smtClean="0">
                <a:latin typeface="Times New Roman" panose="02020603050405020304" pitchFamily="18" charset="0"/>
                <a:cs typeface="Times New Roman" panose="02020603050405020304" pitchFamily="18" charset="0"/>
              </a:rPr>
              <a:t>токенизации</a:t>
            </a:r>
            <a:endParaRPr lang="ru-RU" dirty="0" smtClean="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31444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Группа 3"/>
          <p:cNvGrpSpPr/>
          <p:nvPr/>
        </p:nvGrpSpPr>
        <p:grpSpPr>
          <a:xfrm>
            <a:off x="0" y="1930"/>
            <a:ext cx="12192000" cy="6850952"/>
            <a:chOff x="0" y="-19518"/>
            <a:chExt cx="12192000" cy="6850952"/>
          </a:xfrm>
        </p:grpSpPr>
        <p:grpSp>
          <p:nvGrpSpPr>
            <p:cNvPr id="5" name="Группа 4"/>
            <p:cNvGrpSpPr/>
            <p:nvPr/>
          </p:nvGrpSpPr>
          <p:grpSpPr>
            <a:xfrm>
              <a:off x="0" y="-19518"/>
              <a:ext cx="12192000" cy="6850952"/>
              <a:chOff x="-3925" y="-5004"/>
              <a:chExt cx="9192637" cy="6850952"/>
            </a:xfrm>
          </p:grpSpPr>
          <p:sp>
            <p:nvSpPr>
              <p:cNvPr id="12" name="Прямоугольник 11"/>
              <p:cNvSpPr/>
              <p:nvPr/>
            </p:nvSpPr>
            <p:spPr>
              <a:xfrm>
                <a:off x="-3925" y="6327846"/>
                <a:ext cx="7427559" cy="518102"/>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8" name="Группа 7"/>
              <p:cNvGrpSpPr/>
              <p:nvPr/>
            </p:nvGrpSpPr>
            <p:grpSpPr>
              <a:xfrm>
                <a:off x="-3925" y="-5004"/>
                <a:ext cx="9192637" cy="1191246"/>
                <a:chOff x="-44207" y="-5004"/>
                <a:chExt cx="9192637" cy="1191246"/>
              </a:xfrm>
            </p:grpSpPr>
            <p:pic>
              <p:nvPicPr>
                <p:cNvPr id="9"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207" y="-500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Прямая соединительная линия 9"/>
                <p:cNvCxnSpPr/>
                <p:nvPr/>
              </p:nvCxnSpPr>
              <p:spPr>
                <a:xfrm>
                  <a:off x="-44207" y="1146261"/>
                  <a:ext cx="9192637" cy="39981"/>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1" name="Рисунок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6"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Заголовок 1"/>
          <p:cNvSpPr>
            <a:spLocks noGrp="1"/>
          </p:cNvSpPr>
          <p:nvPr>
            <p:ph type="title"/>
          </p:nvPr>
        </p:nvSpPr>
        <p:spPr>
          <a:xfrm>
            <a:off x="3651848" y="92377"/>
            <a:ext cx="3445638" cy="995325"/>
          </a:xfrm>
        </p:spPr>
        <p:txBody>
          <a:bodyPr/>
          <a:lstStyle/>
          <a:p>
            <a:r>
              <a:rPr lang="ru-RU" dirty="0" err="1"/>
              <a:t>Токенизация</a:t>
            </a:r>
            <a:endParaRPr lang="en-US" dirty="0"/>
          </a:p>
        </p:txBody>
      </p:sp>
      <p:sp>
        <p:nvSpPr>
          <p:cNvPr id="3" name="Объект 2"/>
          <p:cNvSpPr>
            <a:spLocks noGrp="1"/>
          </p:cNvSpPr>
          <p:nvPr>
            <p:ph idx="1"/>
          </p:nvPr>
        </p:nvSpPr>
        <p:spPr>
          <a:xfrm>
            <a:off x="545354" y="1719588"/>
            <a:ext cx="10515600" cy="4088780"/>
          </a:xfrm>
        </p:spPr>
        <p:txBody>
          <a:bodyPr>
            <a:normAutofit/>
          </a:bodyPr>
          <a:lstStyle/>
          <a:p>
            <a:pPr>
              <a:lnSpc>
                <a:spcPct val="100000"/>
              </a:lnSpc>
              <a:spcBef>
                <a:spcPts val="600"/>
              </a:spcBef>
            </a:pPr>
            <a:r>
              <a:rPr lang="ru-RU" sz="2400" dirty="0">
                <a:latin typeface="Times New Roman" panose="02020603050405020304" pitchFamily="18" charset="0"/>
                <a:cs typeface="Times New Roman" panose="02020603050405020304" pitchFamily="18" charset="0"/>
              </a:rPr>
              <a:t>Шаг 1. Разбиение по пробелам, очистка от кавычек, скобок и др. служебных символов</a:t>
            </a:r>
          </a:p>
          <a:p>
            <a:pPr>
              <a:lnSpc>
                <a:spcPct val="100000"/>
              </a:lnSpc>
              <a:spcBef>
                <a:spcPts val="600"/>
              </a:spcBef>
            </a:pPr>
            <a:r>
              <a:rPr lang="ru-RU" sz="2400" dirty="0">
                <a:latin typeface="Times New Roman" panose="02020603050405020304" pitchFamily="18" charset="0"/>
                <a:cs typeface="Times New Roman" panose="02020603050405020304" pitchFamily="18" charset="0"/>
              </a:rPr>
              <a:t>Шаг 2. Обработка сокращений и точек в сокращениях (в некоторых приложениях точка сохраняется как значимый символ аббревиатуры)</a:t>
            </a:r>
            <a:endParaRPr lang="en-US" sz="2400" dirty="0">
              <a:latin typeface="Times New Roman" panose="02020603050405020304" pitchFamily="18" charset="0"/>
              <a:cs typeface="Times New Roman" panose="02020603050405020304" pitchFamily="18" charset="0"/>
            </a:endParaRPr>
          </a:p>
          <a:p>
            <a:pPr>
              <a:lnSpc>
                <a:spcPct val="100000"/>
              </a:lnSpc>
              <a:spcBef>
                <a:spcPts val="600"/>
              </a:spcBef>
            </a:pPr>
            <a:r>
              <a:rPr lang="ru-RU" sz="2400" dirty="0">
                <a:latin typeface="Times New Roman" panose="02020603050405020304" pitchFamily="18" charset="0"/>
                <a:cs typeface="Times New Roman" panose="02020603050405020304" pitchFamily="18" charset="0"/>
              </a:rPr>
              <a:t>Шаг 3. Дефисы</a:t>
            </a:r>
            <a:endParaRPr lang="en-US" sz="2400" dirty="0">
              <a:latin typeface="Times New Roman" panose="02020603050405020304" pitchFamily="18" charset="0"/>
              <a:cs typeface="Times New Roman" panose="02020603050405020304" pitchFamily="18" charset="0"/>
            </a:endParaRPr>
          </a:p>
          <a:p>
            <a:pPr>
              <a:lnSpc>
                <a:spcPct val="100000"/>
              </a:lnSpc>
              <a:spcBef>
                <a:spcPts val="600"/>
              </a:spcBef>
            </a:pPr>
            <a:r>
              <a:rPr lang="ru-RU" sz="2400" dirty="0">
                <a:latin typeface="Times New Roman" panose="02020603050405020304" pitchFamily="18" charset="0"/>
                <a:cs typeface="Times New Roman" panose="02020603050405020304" pitchFamily="18" charset="0"/>
              </a:rPr>
              <a:t>Шаг 4. Обработка </a:t>
            </a:r>
            <a:r>
              <a:rPr lang="ru-RU" sz="2400" dirty="0" err="1">
                <a:latin typeface="Times New Roman" panose="02020603050405020304" pitchFamily="18" charset="0"/>
                <a:cs typeface="Times New Roman" panose="02020603050405020304" pitchFamily="18" charset="0"/>
              </a:rPr>
              <a:t>бувенно</a:t>
            </a:r>
            <a:r>
              <a:rPr lang="ru-RU" sz="2400" dirty="0">
                <a:latin typeface="Times New Roman" panose="02020603050405020304" pitchFamily="18" charset="0"/>
                <a:cs typeface="Times New Roman" panose="02020603050405020304" pitchFamily="18" charset="0"/>
              </a:rPr>
              <a:t>-числовых и числовых комплексов</a:t>
            </a:r>
          </a:p>
          <a:p>
            <a:pPr>
              <a:lnSpc>
                <a:spcPct val="100000"/>
              </a:lnSpc>
              <a:spcBef>
                <a:spcPts val="600"/>
              </a:spcBef>
            </a:pPr>
            <a:r>
              <a:rPr lang="ru-RU" sz="2400" dirty="0">
                <a:latin typeface="Times New Roman" panose="02020603050405020304" pitchFamily="18" charset="0"/>
                <a:cs typeface="Times New Roman" panose="02020603050405020304" pitchFamily="18" charset="0"/>
              </a:rPr>
              <a:t>Шаг 5. Обработка дат</a:t>
            </a:r>
          </a:p>
          <a:p>
            <a:pPr>
              <a:lnSpc>
                <a:spcPct val="100000"/>
              </a:lnSpc>
              <a:spcBef>
                <a:spcPts val="600"/>
              </a:spcBef>
            </a:pPr>
            <a:r>
              <a:rPr lang="ru-RU" dirty="0" err="1">
                <a:latin typeface="Times New Roman" panose="02020603050405020304" pitchFamily="18" charset="0"/>
                <a:cs typeface="Times New Roman" panose="02020603050405020304" pitchFamily="18" charset="0"/>
              </a:rPr>
              <a:t>Типицация</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токенов</a:t>
            </a:r>
            <a:endParaRPr lang="ru-RU" dirty="0">
              <a:latin typeface="Times New Roman" panose="02020603050405020304" pitchFamily="18" charset="0"/>
              <a:cs typeface="Times New Roman" panose="02020603050405020304" pitchFamily="18" charset="0"/>
            </a:endParaRPr>
          </a:p>
          <a:p>
            <a:pPr>
              <a:lnSpc>
                <a:spcPct val="100000"/>
              </a:lnSpc>
              <a:spcBef>
                <a:spcPts val="600"/>
              </a:spcBef>
            </a:pPr>
            <a:r>
              <a:rPr lang="ru-RU" dirty="0">
                <a:latin typeface="Times New Roman" panose="02020603050405020304" pitchFamily="18" charset="0"/>
                <a:cs typeface="Times New Roman" panose="02020603050405020304" pitchFamily="18" charset="0"/>
              </a:rPr>
              <a:t>Адреса </a:t>
            </a:r>
            <a:r>
              <a:rPr lang="ru-RU" dirty="0" err="1">
                <a:latin typeface="Times New Roman" panose="02020603050405020304" pitchFamily="18" charset="0"/>
                <a:cs typeface="Times New Roman" panose="02020603050405020304" pitchFamily="18" charset="0"/>
              </a:rPr>
              <a:t>токенов</a:t>
            </a:r>
            <a:endParaRPr lang="ru-RU" dirty="0">
              <a:latin typeface="Times New Roman" panose="02020603050405020304" pitchFamily="18" charset="0"/>
              <a:cs typeface="Times New Roman" panose="02020603050405020304" pitchFamily="18" charset="0"/>
            </a:endParaRPr>
          </a:p>
          <a:p>
            <a:pPr>
              <a:lnSpc>
                <a:spcPct val="100000"/>
              </a:lnSpc>
              <a:spcBef>
                <a:spcPts val="600"/>
              </a:spcBef>
            </a:pP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15330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Группа 4"/>
          <p:cNvGrpSpPr/>
          <p:nvPr/>
        </p:nvGrpSpPr>
        <p:grpSpPr>
          <a:xfrm>
            <a:off x="0" y="-19518"/>
            <a:ext cx="12192000" cy="6850952"/>
            <a:chOff x="0" y="-19518"/>
            <a:chExt cx="12192000" cy="6850952"/>
          </a:xfrm>
        </p:grpSpPr>
        <p:grpSp>
          <p:nvGrpSpPr>
            <p:cNvPr id="6" name="Группа 5"/>
            <p:cNvGrpSpPr/>
            <p:nvPr/>
          </p:nvGrpSpPr>
          <p:grpSpPr>
            <a:xfrm>
              <a:off x="0" y="-19518"/>
              <a:ext cx="12192000" cy="6850952"/>
              <a:chOff x="-3925" y="-5004"/>
              <a:chExt cx="9192637" cy="6850952"/>
            </a:xfrm>
          </p:grpSpPr>
          <p:sp>
            <p:nvSpPr>
              <p:cNvPr id="13" name="Прямоугольник 12"/>
              <p:cNvSpPr/>
              <p:nvPr/>
            </p:nvSpPr>
            <p:spPr>
              <a:xfrm>
                <a:off x="-3925" y="6327846"/>
                <a:ext cx="7427559" cy="518102"/>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9" name="Группа 8"/>
              <p:cNvGrpSpPr/>
              <p:nvPr/>
            </p:nvGrpSpPr>
            <p:grpSpPr>
              <a:xfrm>
                <a:off x="-3925" y="-5004"/>
                <a:ext cx="9192637" cy="1191246"/>
                <a:chOff x="-44207" y="-5004"/>
                <a:chExt cx="9192637" cy="1191246"/>
              </a:xfrm>
            </p:grpSpPr>
            <p:pic>
              <p:nvPicPr>
                <p:cNvPr id="10"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207" y="-500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Прямая соединительная линия 10"/>
                <p:cNvCxnSpPr/>
                <p:nvPr/>
              </p:nvCxnSpPr>
              <p:spPr>
                <a:xfrm>
                  <a:off x="-44207" y="1146261"/>
                  <a:ext cx="9192637" cy="39981"/>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2" name="Рисунок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7"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a:spLocks noGrp="1"/>
          </p:cNvSpPr>
          <p:nvPr>
            <p:ph type="title"/>
          </p:nvPr>
        </p:nvSpPr>
        <p:spPr>
          <a:xfrm>
            <a:off x="2288137" y="226624"/>
            <a:ext cx="9012814" cy="806029"/>
          </a:xfrm>
        </p:spPr>
        <p:txBody>
          <a:bodyPr rtlCol="0">
            <a:normAutofit fontScale="90000"/>
          </a:bodyPr>
          <a:lstStyle/>
          <a:p>
            <a:pPr>
              <a:defRPr/>
            </a:pPr>
            <a:r>
              <a:rPr lang="ru-RU" dirty="0"/>
              <a:t>Особые случаи</a:t>
            </a:r>
            <a:br>
              <a:rPr lang="ru-RU" dirty="0"/>
            </a:br>
            <a:r>
              <a:rPr lang="ru-RU" dirty="0"/>
              <a:t>Сегментация в текстах социальных сетей</a:t>
            </a:r>
          </a:p>
        </p:txBody>
      </p:sp>
      <p:sp>
        <p:nvSpPr>
          <p:cNvPr id="22531" name="Content Placeholder 2"/>
          <p:cNvSpPr>
            <a:spLocks noGrp="1"/>
          </p:cNvSpPr>
          <p:nvPr>
            <p:ph sz="quarter" idx="1"/>
          </p:nvPr>
        </p:nvSpPr>
        <p:spPr/>
        <p:txBody>
          <a:bodyPr/>
          <a:lstStyle/>
          <a:p>
            <a:pPr eaLnBrk="1" hangingPunct="1"/>
            <a:r>
              <a:rPr lang="en-US" altLang="en-US"/>
              <a:t>@SentimentSymp: can't wait for the Nov 9 #Sentiment talks! YAAAAAAY!!! &amp;gt;:-D http://sentimentsymposium.com/.</a:t>
            </a:r>
            <a:endParaRPr lang="ru-RU" altLang="en-US"/>
          </a:p>
        </p:txBody>
      </p:sp>
      <p:sp>
        <p:nvSpPr>
          <p:cNvPr id="22532" name="TextBox 3"/>
          <p:cNvSpPr txBox="1">
            <a:spLocks noChangeArrowheads="1"/>
          </p:cNvSpPr>
          <p:nvPr/>
        </p:nvSpPr>
        <p:spPr bwMode="auto">
          <a:xfrm>
            <a:off x="2495550" y="5157788"/>
            <a:ext cx="6553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hlinkClick r:id="rId6"/>
              </a:rPr>
              <a:t>http://sentiment.christopherpotts.net/index.html</a:t>
            </a:r>
            <a:r>
              <a:rPr lang="ru-RU" altLang="en-US" sz="1800"/>
              <a:t> </a:t>
            </a:r>
          </a:p>
        </p:txBody>
      </p:sp>
    </p:spTree>
    <p:extLst>
      <p:ext uri="{BB962C8B-B14F-4D97-AF65-F5344CB8AC3E}">
        <p14:creationId xmlns:p14="http://schemas.microsoft.com/office/powerpoint/2010/main" val="21239604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Группа 3"/>
          <p:cNvGrpSpPr/>
          <p:nvPr/>
        </p:nvGrpSpPr>
        <p:grpSpPr>
          <a:xfrm>
            <a:off x="0" y="1930"/>
            <a:ext cx="12192000" cy="6850952"/>
            <a:chOff x="0" y="-19518"/>
            <a:chExt cx="12192000" cy="6850952"/>
          </a:xfrm>
        </p:grpSpPr>
        <p:grpSp>
          <p:nvGrpSpPr>
            <p:cNvPr id="5" name="Группа 4"/>
            <p:cNvGrpSpPr/>
            <p:nvPr/>
          </p:nvGrpSpPr>
          <p:grpSpPr>
            <a:xfrm>
              <a:off x="0" y="-19518"/>
              <a:ext cx="12192000" cy="6850952"/>
              <a:chOff x="-3925" y="-5004"/>
              <a:chExt cx="9192637" cy="6850952"/>
            </a:xfrm>
          </p:grpSpPr>
          <p:sp>
            <p:nvSpPr>
              <p:cNvPr id="12" name="Прямоугольник 11"/>
              <p:cNvSpPr/>
              <p:nvPr/>
            </p:nvSpPr>
            <p:spPr>
              <a:xfrm>
                <a:off x="-3925" y="6327846"/>
                <a:ext cx="7427559" cy="518102"/>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8" name="Группа 7"/>
              <p:cNvGrpSpPr/>
              <p:nvPr/>
            </p:nvGrpSpPr>
            <p:grpSpPr>
              <a:xfrm>
                <a:off x="-3925" y="-5004"/>
                <a:ext cx="9192637" cy="1191246"/>
                <a:chOff x="-44207" y="-5004"/>
                <a:chExt cx="9192637" cy="1191246"/>
              </a:xfrm>
            </p:grpSpPr>
            <p:pic>
              <p:nvPicPr>
                <p:cNvPr id="9"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207" y="-500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Прямая соединительная линия 9"/>
                <p:cNvCxnSpPr/>
                <p:nvPr/>
              </p:nvCxnSpPr>
              <p:spPr>
                <a:xfrm>
                  <a:off x="-44207" y="1146261"/>
                  <a:ext cx="9192637" cy="39981"/>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1" name="Рисунок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6"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24579" name="Content Placeholder 2"/>
          <p:cNvSpPr>
            <a:spLocks noGrp="1"/>
          </p:cNvSpPr>
          <p:nvPr>
            <p:ph sz="quarter" idx="1"/>
          </p:nvPr>
        </p:nvSpPr>
        <p:spPr/>
        <p:txBody>
          <a:bodyPr/>
          <a:lstStyle/>
          <a:p>
            <a:pPr eaLnBrk="1" hangingPunct="1"/>
            <a:endParaRPr lang="ru-RU" altLang="en-US"/>
          </a:p>
          <a:p>
            <a:pPr eaLnBrk="1" hangingPunct="1"/>
            <a:r>
              <a:rPr lang="en-US" altLang="en-US">
                <a:hlinkClick r:id="rId6"/>
              </a:rPr>
              <a:t>http://sentim</a:t>
            </a:r>
            <a:r>
              <a:rPr lang="en-US" altLang="en-US">
                <a:hlinkClick r:id="rId7"/>
              </a:rPr>
              <a:t>http://sentiment.christopherpotts.net/tokenizing/</a:t>
            </a:r>
            <a:r>
              <a:rPr lang="en-US" altLang="en-US">
                <a:hlinkClick r:id="rId6"/>
              </a:rPr>
              <a:t>ent.christopherpotts.net/code-data/happyfuntokenizing.py</a:t>
            </a:r>
            <a:endParaRPr lang="ru-RU" altLang="en-US"/>
          </a:p>
          <a:p>
            <a:pPr eaLnBrk="1" hangingPunct="1"/>
            <a:endParaRPr lang="ru-RU" altLang="en-US"/>
          </a:p>
        </p:txBody>
      </p:sp>
      <p:sp>
        <p:nvSpPr>
          <p:cNvPr id="15" name="Title 1"/>
          <p:cNvSpPr>
            <a:spLocks noGrp="1"/>
          </p:cNvSpPr>
          <p:nvPr>
            <p:ph type="title"/>
          </p:nvPr>
        </p:nvSpPr>
        <p:spPr>
          <a:xfrm>
            <a:off x="2288137" y="226624"/>
            <a:ext cx="9012814" cy="806029"/>
          </a:xfrm>
        </p:spPr>
        <p:txBody>
          <a:bodyPr rtlCol="0">
            <a:normAutofit fontScale="90000"/>
          </a:bodyPr>
          <a:lstStyle/>
          <a:p>
            <a:pPr>
              <a:defRPr/>
            </a:pPr>
            <a:r>
              <a:rPr lang="ru-RU" dirty="0"/>
              <a:t>Особые случаи</a:t>
            </a:r>
            <a:br>
              <a:rPr lang="ru-RU" dirty="0"/>
            </a:br>
            <a:r>
              <a:rPr lang="ru-RU" dirty="0"/>
              <a:t>Сегментация в текстах социальных сетей</a:t>
            </a:r>
          </a:p>
        </p:txBody>
      </p:sp>
    </p:spTree>
    <p:extLst>
      <p:ext uri="{BB962C8B-B14F-4D97-AF65-F5344CB8AC3E}">
        <p14:creationId xmlns:p14="http://schemas.microsoft.com/office/powerpoint/2010/main" val="199420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Группа 4"/>
          <p:cNvGrpSpPr/>
          <p:nvPr/>
        </p:nvGrpSpPr>
        <p:grpSpPr>
          <a:xfrm>
            <a:off x="0" y="-34032"/>
            <a:ext cx="12192000" cy="6850952"/>
            <a:chOff x="0" y="-19518"/>
            <a:chExt cx="12192000" cy="6850952"/>
          </a:xfrm>
        </p:grpSpPr>
        <p:grpSp>
          <p:nvGrpSpPr>
            <p:cNvPr id="6" name="Группа 5"/>
            <p:cNvGrpSpPr/>
            <p:nvPr/>
          </p:nvGrpSpPr>
          <p:grpSpPr>
            <a:xfrm>
              <a:off x="0" y="-19518"/>
              <a:ext cx="12192000" cy="6850952"/>
              <a:chOff x="-3925" y="-5004"/>
              <a:chExt cx="9192637" cy="6850952"/>
            </a:xfrm>
          </p:grpSpPr>
          <p:sp>
            <p:nvSpPr>
              <p:cNvPr id="13" name="Прямоугольник 12"/>
              <p:cNvSpPr/>
              <p:nvPr/>
            </p:nvSpPr>
            <p:spPr>
              <a:xfrm>
                <a:off x="-3925" y="6327846"/>
                <a:ext cx="7427559" cy="518102"/>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9" name="Группа 8"/>
              <p:cNvGrpSpPr/>
              <p:nvPr/>
            </p:nvGrpSpPr>
            <p:grpSpPr>
              <a:xfrm>
                <a:off x="-3925" y="-5004"/>
                <a:ext cx="9192637" cy="1191246"/>
                <a:chOff x="-44207" y="-5004"/>
                <a:chExt cx="9192637" cy="1191246"/>
              </a:xfrm>
            </p:grpSpPr>
            <p:pic>
              <p:nvPicPr>
                <p:cNvPr id="10"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207" y="-500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Прямая соединительная линия 10"/>
                <p:cNvCxnSpPr/>
                <p:nvPr/>
              </p:nvCxnSpPr>
              <p:spPr>
                <a:xfrm>
                  <a:off x="-44207" y="1146261"/>
                  <a:ext cx="9192637" cy="39981"/>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2" name="Рисунок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7"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23555" name="Content Placeholder 2"/>
          <p:cNvSpPr>
            <a:spLocks noGrp="1"/>
          </p:cNvSpPr>
          <p:nvPr>
            <p:ph sz="quarter" idx="1"/>
          </p:nvPr>
        </p:nvSpPr>
        <p:spPr>
          <a:xfrm>
            <a:off x="1181100" y="2060576"/>
            <a:ext cx="9944100" cy="4525963"/>
          </a:xfrm>
        </p:spPr>
        <p:txBody>
          <a:bodyPr/>
          <a:lstStyle/>
          <a:p>
            <a:pPr eaLnBrk="1" hangingPunct="1"/>
            <a:r>
              <a:rPr lang="ru-RU" altLang="en-US" dirty="0">
                <a:latin typeface="Times New Roman" panose="02020603050405020304" pitchFamily="18" charset="0"/>
                <a:cs typeface="Times New Roman" panose="02020603050405020304" pitchFamily="18" charset="0"/>
              </a:rPr>
              <a:t>Все</a:t>
            </a:r>
            <a:r>
              <a:rPr lang="en-US" altLang="en-US" dirty="0">
                <a:latin typeface="Times New Roman" panose="02020603050405020304" pitchFamily="18" charset="0"/>
                <a:cs typeface="Times New Roman" panose="02020603050405020304" pitchFamily="18" charset="0"/>
              </a:rPr>
              <a:t> HTML</a:t>
            </a:r>
            <a:r>
              <a:rPr lang="ru-RU" altLang="en-US" dirty="0">
                <a:latin typeface="Times New Roman" panose="02020603050405020304" pitchFamily="18" charset="0"/>
                <a:cs typeface="Times New Roman" panose="02020603050405020304" pitchFamily="18" charset="0"/>
              </a:rPr>
              <a:t> и</a:t>
            </a:r>
            <a:r>
              <a:rPr lang="en-US" altLang="en-US" dirty="0">
                <a:latin typeface="Times New Roman" panose="02020603050405020304" pitchFamily="18" charset="0"/>
                <a:cs typeface="Times New Roman" panose="02020603050405020304" pitchFamily="18" charset="0"/>
              </a:rPr>
              <a:t> XML </a:t>
            </a:r>
            <a:r>
              <a:rPr lang="ru-RU" altLang="en-US" dirty="0">
                <a:latin typeface="Times New Roman" panose="02020603050405020304" pitchFamily="18" charset="0"/>
                <a:cs typeface="Times New Roman" panose="02020603050405020304" pitchFamily="18" charset="0"/>
              </a:rPr>
              <a:t>теги были распознаны и собраны</a:t>
            </a:r>
            <a:r>
              <a:rPr lang="en-US" altLang="en-US" dirty="0">
                <a:latin typeface="Times New Roman" panose="02020603050405020304" pitchFamily="18" charset="0"/>
                <a:cs typeface="Times New Roman" panose="02020603050405020304" pitchFamily="18" charset="0"/>
              </a:rPr>
              <a:t>. </a:t>
            </a:r>
          </a:p>
          <a:p>
            <a:pPr eaLnBrk="1" hangingPunct="1"/>
            <a:r>
              <a:rPr lang="en-US" altLang="en-US" dirty="0">
                <a:latin typeface="Times New Roman" panose="02020603050405020304" pitchFamily="18" charset="0"/>
                <a:cs typeface="Times New Roman" panose="02020603050405020304" pitchFamily="18" charset="0"/>
              </a:rPr>
              <a:t>HTML </a:t>
            </a:r>
            <a:r>
              <a:rPr lang="ru-RU" altLang="en-US" dirty="0">
                <a:latin typeface="Times New Roman" panose="02020603050405020304" pitchFamily="18" charset="0"/>
                <a:cs typeface="Times New Roman" panose="02020603050405020304" pitchFamily="18" charset="0"/>
              </a:rPr>
              <a:t>коды отдельных символов -</a:t>
            </a:r>
            <a:r>
              <a:rPr lang="en-US" altLang="en-US" dirty="0">
                <a:latin typeface="Times New Roman" panose="02020603050405020304" pitchFamily="18" charset="0"/>
                <a:cs typeface="Times New Roman" panose="02020603050405020304" pitchFamily="18" charset="0"/>
              </a:rPr>
              <a:t> &amp;</a:t>
            </a:r>
            <a:r>
              <a:rPr lang="en-US" altLang="en-US" dirty="0" err="1">
                <a:latin typeface="Times New Roman" panose="02020603050405020304" pitchFamily="18" charset="0"/>
                <a:cs typeface="Times New Roman" panose="02020603050405020304" pitchFamily="18" charset="0"/>
              </a:rPr>
              <a:t>lt</a:t>
            </a:r>
            <a:r>
              <a:rPr lang="en-US" altLang="en-US" dirty="0">
                <a:latin typeface="Times New Roman" panose="02020603050405020304" pitchFamily="18" charset="0"/>
                <a:cs typeface="Times New Roman" panose="02020603050405020304" pitchFamily="18" charset="0"/>
              </a:rPr>
              <a:t>;  &amp;#60;</a:t>
            </a:r>
            <a:r>
              <a:rPr lang="ru-RU" altLang="en-US" dirty="0">
                <a:latin typeface="Times New Roman" panose="02020603050405020304" pitchFamily="18" charset="0"/>
                <a:cs typeface="Times New Roman" panose="02020603050405020304" pitchFamily="18" charset="0"/>
              </a:rPr>
              <a:t> переведены в символы </a:t>
            </a:r>
            <a:r>
              <a:rPr lang="en-US" altLang="en-US" dirty="0">
                <a:latin typeface="Times New Roman" panose="02020603050405020304" pitchFamily="18" charset="0"/>
                <a:cs typeface="Times New Roman" panose="02020603050405020304" pitchFamily="18" charset="0"/>
              </a:rPr>
              <a:t>Unicode.</a:t>
            </a:r>
            <a:endParaRPr lang="ru-RU" altLang="en-US" dirty="0">
              <a:latin typeface="Times New Roman" panose="02020603050405020304" pitchFamily="18" charset="0"/>
              <a:cs typeface="Times New Roman" panose="02020603050405020304" pitchFamily="18" charset="0"/>
            </a:endParaRPr>
          </a:p>
          <a:p>
            <a:pPr eaLnBrk="1" hangingPunct="1"/>
            <a:r>
              <a:rPr lang="en-US" altLang="en-US" dirty="0">
                <a:latin typeface="Times New Roman" panose="02020603050405020304" pitchFamily="18" charset="0"/>
                <a:cs typeface="Times New Roman" panose="02020603050405020304" pitchFamily="18" charset="0"/>
              </a:rPr>
              <a:t>@</a:t>
            </a:r>
            <a:r>
              <a:rPr lang="en-US" altLang="en-US" dirty="0" err="1">
                <a:latin typeface="Times New Roman" panose="02020603050405020304" pitchFamily="18" charset="0"/>
                <a:cs typeface="Times New Roman" panose="02020603050405020304" pitchFamily="18" charset="0"/>
              </a:rPr>
              <a:t>SentimentSymp</a:t>
            </a:r>
            <a:r>
              <a:rPr lang="en-US" altLang="en-US" dirty="0">
                <a:latin typeface="Times New Roman" panose="02020603050405020304" pitchFamily="18" charset="0"/>
                <a:cs typeface="Times New Roman" panose="02020603050405020304" pitchFamily="18" charset="0"/>
              </a:rPr>
              <a:t>: can't wait for the Nov 9 #Sentiment talks! YAAAAAAY!!! &gt;:-D http://sentimentsymposium.com/. </a:t>
            </a:r>
          </a:p>
          <a:p>
            <a:pPr eaLnBrk="1" hangingPunct="1"/>
            <a:endParaRPr lang="ru-RU" altLang="en-US" dirty="0"/>
          </a:p>
        </p:txBody>
      </p:sp>
      <p:sp>
        <p:nvSpPr>
          <p:cNvPr id="23556" name="TextBox 3"/>
          <p:cNvSpPr txBox="1">
            <a:spLocks noChangeArrowheads="1"/>
          </p:cNvSpPr>
          <p:nvPr/>
        </p:nvSpPr>
        <p:spPr bwMode="auto">
          <a:xfrm>
            <a:off x="1385709" y="4581826"/>
            <a:ext cx="6553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hlinkClick r:id="rId6"/>
              </a:rPr>
              <a:t>http://sentiment.christopherpotts.net/index.html</a:t>
            </a:r>
            <a:r>
              <a:rPr lang="ru-RU" altLang="en-US" sz="1800" dirty="0"/>
              <a:t> </a:t>
            </a:r>
          </a:p>
        </p:txBody>
      </p:sp>
      <p:sp>
        <p:nvSpPr>
          <p:cNvPr id="16" name="Title 1"/>
          <p:cNvSpPr>
            <a:spLocks noGrp="1"/>
          </p:cNvSpPr>
          <p:nvPr>
            <p:ph type="title"/>
          </p:nvPr>
        </p:nvSpPr>
        <p:spPr>
          <a:xfrm>
            <a:off x="2288137" y="226624"/>
            <a:ext cx="9012814" cy="806029"/>
          </a:xfrm>
        </p:spPr>
        <p:txBody>
          <a:bodyPr rtlCol="0">
            <a:normAutofit fontScale="90000"/>
          </a:bodyPr>
          <a:lstStyle/>
          <a:p>
            <a:pPr>
              <a:defRPr/>
            </a:pPr>
            <a:r>
              <a:rPr lang="ru-RU" dirty="0"/>
              <a:t>Особые случаи</a:t>
            </a:r>
            <a:br>
              <a:rPr lang="ru-RU" dirty="0"/>
            </a:br>
            <a:r>
              <a:rPr lang="ru-RU" dirty="0"/>
              <a:t>Сегментация в текстах социальных сетей</a:t>
            </a:r>
          </a:p>
        </p:txBody>
      </p:sp>
    </p:spTree>
    <p:extLst>
      <p:ext uri="{BB962C8B-B14F-4D97-AF65-F5344CB8AC3E}">
        <p14:creationId xmlns:p14="http://schemas.microsoft.com/office/powerpoint/2010/main" val="599455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Группа 4"/>
          <p:cNvGrpSpPr/>
          <p:nvPr/>
        </p:nvGrpSpPr>
        <p:grpSpPr>
          <a:xfrm>
            <a:off x="0" y="1930"/>
            <a:ext cx="12192000" cy="6850952"/>
            <a:chOff x="0" y="-19518"/>
            <a:chExt cx="12192000" cy="6850952"/>
          </a:xfrm>
        </p:grpSpPr>
        <p:grpSp>
          <p:nvGrpSpPr>
            <p:cNvPr id="6" name="Группа 5"/>
            <p:cNvGrpSpPr/>
            <p:nvPr/>
          </p:nvGrpSpPr>
          <p:grpSpPr>
            <a:xfrm>
              <a:off x="0" y="-19518"/>
              <a:ext cx="12192000" cy="6850952"/>
              <a:chOff x="-3925" y="-5004"/>
              <a:chExt cx="9192637" cy="6850952"/>
            </a:xfrm>
          </p:grpSpPr>
          <p:sp>
            <p:nvSpPr>
              <p:cNvPr id="13" name="Прямоугольник 12"/>
              <p:cNvSpPr/>
              <p:nvPr/>
            </p:nvSpPr>
            <p:spPr>
              <a:xfrm>
                <a:off x="-3925" y="6327846"/>
                <a:ext cx="7427559" cy="518102"/>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9" name="Группа 8"/>
              <p:cNvGrpSpPr/>
              <p:nvPr/>
            </p:nvGrpSpPr>
            <p:grpSpPr>
              <a:xfrm>
                <a:off x="-3925" y="-5004"/>
                <a:ext cx="9192637" cy="1191246"/>
                <a:chOff x="-44207" y="-5004"/>
                <a:chExt cx="9192637" cy="1191246"/>
              </a:xfrm>
            </p:grpSpPr>
            <p:pic>
              <p:nvPicPr>
                <p:cNvPr id="10"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207" y="-500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Прямая соединительная линия 10"/>
                <p:cNvCxnSpPr/>
                <p:nvPr/>
              </p:nvCxnSpPr>
              <p:spPr>
                <a:xfrm>
                  <a:off x="-44207" y="1146261"/>
                  <a:ext cx="9192637" cy="39981"/>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2" name="Рисунок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7"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25602" name="Title 1"/>
          <p:cNvSpPr>
            <a:spLocks noGrp="1"/>
          </p:cNvSpPr>
          <p:nvPr>
            <p:ph type="title"/>
          </p:nvPr>
        </p:nvSpPr>
        <p:spPr>
          <a:xfrm>
            <a:off x="2603818" y="103399"/>
            <a:ext cx="8059057" cy="1028279"/>
          </a:xfrm>
        </p:spPr>
        <p:txBody>
          <a:bodyPr>
            <a:normAutofit fontScale="90000"/>
          </a:bodyPr>
          <a:lstStyle/>
          <a:p>
            <a:pPr eaLnBrk="1" hangingPunct="1"/>
            <a:r>
              <a:rPr lang="ru-RU" altLang="en-US" sz="3600" dirty="0"/>
              <a:t>Сегментация текстов социальных сетей</a:t>
            </a:r>
            <a:br>
              <a:rPr lang="ru-RU" altLang="en-US" sz="3600" dirty="0"/>
            </a:br>
            <a:r>
              <a:rPr lang="en-US" altLang="en-US" sz="3600" dirty="0"/>
              <a:t>Whitespace tokenizer</a:t>
            </a:r>
            <a:endParaRPr lang="ru-RU" altLang="en-US" sz="3600" dirty="0"/>
          </a:p>
        </p:txBody>
      </p:sp>
      <p:sp>
        <p:nvSpPr>
          <p:cNvPr id="3" name="Content Placeholder 2"/>
          <p:cNvSpPr>
            <a:spLocks noGrp="1"/>
          </p:cNvSpPr>
          <p:nvPr>
            <p:ph sz="quarter" idx="1"/>
          </p:nvPr>
        </p:nvSpPr>
        <p:spPr>
          <a:xfrm>
            <a:off x="290287" y="1214693"/>
            <a:ext cx="11848958" cy="4351338"/>
          </a:xfrm>
        </p:spPr>
        <p:txBody>
          <a:bodyPr rtlCol="0">
            <a:noAutofit/>
          </a:bodyPr>
          <a:lstStyle/>
          <a:p>
            <a:pPr marL="0" indent="0">
              <a:lnSpc>
                <a:spcPct val="100000"/>
              </a:lnSpc>
              <a:spcBef>
                <a:spcPts val="0"/>
              </a:spcBef>
              <a:buNone/>
              <a:defRPr/>
            </a:pPr>
            <a:r>
              <a:rPr lang="ru-RU" sz="2400" dirty="0">
                <a:latin typeface="Times New Roman" panose="02020603050405020304" pitchFamily="18" charset="0"/>
                <a:cs typeface="Times New Roman" panose="02020603050405020304" pitchFamily="18" charset="0"/>
              </a:rPr>
              <a:t>Простой </a:t>
            </a:r>
            <a:r>
              <a:rPr lang="en-US" sz="2400" dirty="0">
                <a:latin typeface="Times New Roman" panose="02020603050405020304" pitchFamily="18" charset="0"/>
                <a:cs typeface="Times New Roman" panose="02020603050405020304" pitchFamily="18" charset="0"/>
              </a:rPr>
              <a:t>split</a:t>
            </a:r>
            <a:r>
              <a:rPr lang="ru-RU" sz="2400" dirty="0">
                <a:latin typeface="Times New Roman" panose="02020603050405020304" pitchFamily="18" charset="0"/>
                <a:cs typeface="Times New Roman" panose="02020603050405020304" pitchFamily="18" charset="0"/>
              </a:rPr>
              <a:t>: (а) приведет все к нижнему регистру; (б) разобьет текст по пробелам, </a:t>
            </a:r>
          </a:p>
          <a:p>
            <a:pPr marL="0" indent="0">
              <a:lnSpc>
                <a:spcPct val="100000"/>
              </a:lnSpc>
              <a:spcBef>
                <a:spcPts val="0"/>
              </a:spcBef>
              <a:buNone/>
              <a:defRPr/>
            </a:pPr>
            <a:r>
              <a:rPr lang="ru-RU" sz="2400" dirty="0">
                <a:latin typeface="Times New Roman" panose="02020603050405020304" pitchFamily="18" charset="0"/>
                <a:cs typeface="Times New Roman" panose="02020603050405020304" pitchFamily="18" charset="0"/>
              </a:rPr>
              <a:t>(в) табуляции или новой строке</a:t>
            </a: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a:p>
            <a:pPr>
              <a:lnSpc>
                <a:spcPct val="100000"/>
              </a:lnSpc>
              <a:spcBef>
                <a:spcPts val="0"/>
              </a:spcBef>
              <a:defRPr/>
            </a:pP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sentimentsymp</a:t>
            </a: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a:p>
            <a:pPr>
              <a:lnSpc>
                <a:spcPct val="100000"/>
              </a:lnSpc>
              <a:spcBef>
                <a:spcPts val="0"/>
              </a:spcBef>
              <a:defRPr/>
            </a:pPr>
            <a:r>
              <a:rPr lang="en-US" sz="2400" dirty="0">
                <a:latin typeface="Times New Roman" panose="02020603050405020304" pitchFamily="18" charset="0"/>
                <a:cs typeface="Times New Roman" panose="02020603050405020304" pitchFamily="18" charset="0"/>
              </a:rPr>
              <a:t>can't</a:t>
            </a:r>
            <a:endParaRPr lang="ru-RU" sz="2400" dirty="0">
              <a:latin typeface="Times New Roman" panose="02020603050405020304" pitchFamily="18" charset="0"/>
              <a:cs typeface="Times New Roman" panose="02020603050405020304" pitchFamily="18" charset="0"/>
            </a:endParaRPr>
          </a:p>
          <a:p>
            <a:pPr>
              <a:lnSpc>
                <a:spcPct val="100000"/>
              </a:lnSpc>
              <a:spcBef>
                <a:spcPts val="0"/>
              </a:spcBef>
              <a:defRPr/>
            </a:pPr>
            <a:r>
              <a:rPr lang="en-US" sz="2400" dirty="0">
                <a:latin typeface="Times New Roman" panose="02020603050405020304" pitchFamily="18" charset="0"/>
                <a:cs typeface="Times New Roman" panose="02020603050405020304" pitchFamily="18" charset="0"/>
              </a:rPr>
              <a:t>Wait</a:t>
            </a:r>
            <a:endParaRPr lang="ru-RU" sz="2400" dirty="0">
              <a:latin typeface="Times New Roman" panose="02020603050405020304" pitchFamily="18" charset="0"/>
              <a:cs typeface="Times New Roman" panose="02020603050405020304" pitchFamily="18" charset="0"/>
            </a:endParaRPr>
          </a:p>
          <a:p>
            <a:pPr>
              <a:lnSpc>
                <a:spcPct val="100000"/>
              </a:lnSpc>
              <a:spcBef>
                <a:spcPts val="0"/>
              </a:spcBef>
              <a:defRPr/>
            </a:pPr>
            <a:r>
              <a:rPr lang="en-US" sz="2400" dirty="0">
                <a:latin typeface="Times New Roman" panose="02020603050405020304" pitchFamily="18" charset="0"/>
                <a:cs typeface="Times New Roman" panose="02020603050405020304" pitchFamily="18" charset="0"/>
              </a:rPr>
              <a:t>For</a:t>
            </a:r>
            <a:endParaRPr lang="ru-RU" sz="2400" dirty="0">
              <a:latin typeface="Times New Roman" panose="02020603050405020304" pitchFamily="18" charset="0"/>
              <a:cs typeface="Times New Roman" panose="02020603050405020304" pitchFamily="18" charset="0"/>
            </a:endParaRPr>
          </a:p>
          <a:p>
            <a:pPr>
              <a:lnSpc>
                <a:spcPct val="100000"/>
              </a:lnSpc>
              <a:spcBef>
                <a:spcPts val="0"/>
              </a:spcBef>
              <a:defRPr/>
            </a:pPr>
            <a:r>
              <a:rPr lang="en-US" sz="2400" dirty="0">
                <a:latin typeface="Times New Roman" panose="02020603050405020304" pitchFamily="18" charset="0"/>
                <a:cs typeface="Times New Roman" panose="02020603050405020304" pitchFamily="18" charset="0"/>
              </a:rPr>
              <a:t>The</a:t>
            </a:r>
            <a:endParaRPr lang="ru-RU" sz="2400" dirty="0">
              <a:latin typeface="Times New Roman" panose="02020603050405020304" pitchFamily="18" charset="0"/>
              <a:cs typeface="Times New Roman" panose="02020603050405020304" pitchFamily="18" charset="0"/>
            </a:endParaRPr>
          </a:p>
          <a:p>
            <a:pPr>
              <a:lnSpc>
                <a:spcPct val="100000"/>
              </a:lnSpc>
              <a:spcBef>
                <a:spcPts val="0"/>
              </a:spcBef>
              <a:defRPr/>
            </a:pPr>
            <a:r>
              <a:rPr lang="en-US" sz="2400" dirty="0">
                <a:latin typeface="Times New Roman" panose="02020603050405020304" pitchFamily="18" charset="0"/>
                <a:cs typeface="Times New Roman" panose="02020603050405020304" pitchFamily="18" charset="0"/>
              </a:rPr>
              <a:t>Nov</a:t>
            </a:r>
            <a:endParaRPr lang="ru-RU" sz="2400" dirty="0">
              <a:latin typeface="Times New Roman" panose="02020603050405020304" pitchFamily="18" charset="0"/>
              <a:cs typeface="Times New Roman" panose="02020603050405020304" pitchFamily="18" charset="0"/>
            </a:endParaRPr>
          </a:p>
          <a:p>
            <a:pPr>
              <a:lnSpc>
                <a:spcPct val="100000"/>
              </a:lnSpc>
              <a:spcBef>
                <a:spcPts val="0"/>
              </a:spcBef>
              <a:defRPr/>
            </a:pPr>
            <a:r>
              <a:rPr lang="en-US" sz="2400" dirty="0">
                <a:latin typeface="Times New Roman" panose="02020603050405020304" pitchFamily="18" charset="0"/>
                <a:cs typeface="Times New Roman" panose="02020603050405020304" pitchFamily="18" charset="0"/>
              </a:rPr>
              <a:t>9</a:t>
            </a:r>
            <a:endParaRPr lang="ru-RU" sz="2400" dirty="0">
              <a:latin typeface="Times New Roman" panose="02020603050405020304" pitchFamily="18" charset="0"/>
              <a:cs typeface="Times New Roman" panose="02020603050405020304" pitchFamily="18" charset="0"/>
            </a:endParaRPr>
          </a:p>
          <a:p>
            <a:pPr>
              <a:lnSpc>
                <a:spcPct val="100000"/>
              </a:lnSpc>
              <a:spcBef>
                <a:spcPts val="0"/>
              </a:spcBef>
              <a:defRPr/>
            </a:pPr>
            <a:r>
              <a:rPr lang="en-US" sz="2400" dirty="0">
                <a:latin typeface="Times New Roman" panose="02020603050405020304" pitchFamily="18" charset="0"/>
                <a:cs typeface="Times New Roman" panose="02020603050405020304" pitchFamily="18" charset="0"/>
              </a:rPr>
              <a:t>#sentiment</a:t>
            </a:r>
            <a:endParaRPr lang="ru-RU" sz="2400" dirty="0">
              <a:latin typeface="Times New Roman" panose="02020603050405020304" pitchFamily="18" charset="0"/>
              <a:cs typeface="Times New Roman" panose="02020603050405020304" pitchFamily="18" charset="0"/>
            </a:endParaRPr>
          </a:p>
          <a:p>
            <a:pPr>
              <a:lnSpc>
                <a:spcPct val="100000"/>
              </a:lnSpc>
              <a:spcBef>
                <a:spcPts val="0"/>
              </a:spcBef>
              <a:defRPr/>
            </a:pPr>
            <a:r>
              <a:rPr lang="en-US" sz="2400" dirty="0">
                <a:latin typeface="Times New Roman" panose="02020603050405020304" pitchFamily="18" charset="0"/>
                <a:cs typeface="Times New Roman" panose="02020603050405020304" pitchFamily="18" charset="0"/>
              </a:rPr>
              <a:t>talks!</a:t>
            </a:r>
            <a:endParaRPr lang="ru-RU" sz="2400" dirty="0">
              <a:latin typeface="Times New Roman" panose="02020603050405020304" pitchFamily="18" charset="0"/>
              <a:cs typeface="Times New Roman" panose="02020603050405020304" pitchFamily="18" charset="0"/>
            </a:endParaRPr>
          </a:p>
          <a:p>
            <a:pPr>
              <a:lnSpc>
                <a:spcPct val="100000"/>
              </a:lnSpc>
              <a:spcBef>
                <a:spcPts val="0"/>
              </a:spcBef>
              <a:defRPr/>
            </a:pPr>
            <a:r>
              <a:rPr lang="en-US" sz="2400" dirty="0" err="1">
                <a:latin typeface="Times New Roman" panose="02020603050405020304" pitchFamily="18" charset="0"/>
                <a:cs typeface="Times New Roman" panose="02020603050405020304" pitchFamily="18" charset="0"/>
              </a:rPr>
              <a:t>yaaaaaay</a:t>
            </a: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a:p>
            <a:pPr>
              <a:lnSpc>
                <a:spcPct val="100000"/>
              </a:lnSpc>
              <a:spcBef>
                <a:spcPts val="0"/>
              </a:spcBef>
              <a:defRPr/>
            </a:pPr>
            <a:r>
              <a:rPr lang="en-US" sz="2400" dirty="0">
                <a:latin typeface="Times New Roman" panose="02020603050405020304" pitchFamily="18" charset="0"/>
                <a:cs typeface="Times New Roman" panose="02020603050405020304" pitchFamily="18" charset="0"/>
              </a:rPr>
              <a:t>&gt;:-d</a:t>
            </a:r>
            <a:endParaRPr lang="ru-RU" sz="2400" dirty="0">
              <a:latin typeface="Times New Roman" panose="02020603050405020304" pitchFamily="18" charset="0"/>
              <a:cs typeface="Times New Roman" panose="02020603050405020304" pitchFamily="18" charset="0"/>
            </a:endParaRPr>
          </a:p>
          <a:p>
            <a:pPr>
              <a:lnSpc>
                <a:spcPct val="100000"/>
              </a:lnSpc>
              <a:spcBef>
                <a:spcPts val="0"/>
              </a:spcBef>
              <a:defRPr/>
            </a:pPr>
            <a:r>
              <a:rPr lang="en-US" sz="2400" dirty="0">
                <a:latin typeface="Times New Roman" panose="02020603050405020304" pitchFamily="18" charset="0"/>
                <a:cs typeface="Times New Roman" panose="02020603050405020304" pitchFamily="18" charset="0"/>
              </a:rPr>
              <a:t>http://sentimentsymposium.com/.</a:t>
            </a:r>
            <a:endParaRPr lang="ru-RU" sz="2400" dirty="0">
              <a:latin typeface="Times New Roman" panose="02020603050405020304" pitchFamily="18" charset="0"/>
              <a:cs typeface="Times New Roman" panose="02020603050405020304" pitchFamily="18" charset="0"/>
            </a:endParaRPr>
          </a:p>
        </p:txBody>
      </p:sp>
      <p:sp>
        <p:nvSpPr>
          <p:cNvPr id="25604" name="TextBox 3"/>
          <p:cNvSpPr txBox="1">
            <a:spLocks noChangeArrowheads="1"/>
          </p:cNvSpPr>
          <p:nvPr/>
        </p:nvSpPr>
        <p:spPr bwMode="auto">
          <a:xfrm>
            <a:off x="5050388" y="5830111"/>
            <a:ext cx="6553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hlinkClick r:id="rId6"/>
              </a:rPr>
              <a:t>http://sentiment.christopherpotts.net/index.html</a:t>
            </a:r>
            <a:r>
              <a:rPr lang="ru-RU" altLang="en-US" sz="1800" dirty="0"/>
              <a:t> </a:t>
            </a:r>
          </a:p>
        </p:txBody>
      </p:sp>
    </p:spTree>
    <p:extLst>
      <p:ext uri="{BB962C8B-B14F-4D97-AF65-F5344CB8AC3E}">
        <p14:creationId xmlns:p14="http://schemas.microsoft.com/office/powerpoint/2010/main" val="1431290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Группа 4"/>
          <p:cNvGrpSpPr/>
          <p:nvPr/>
        </p:nvGrpSpPr>
        <p:grpSpPr>
          <a:xfrm>
            <a:off x="0" y="-19518"/>
            <a:ext cx="12192000" cy="6850952"/>
            <a:chOff x="0" y="-19518"/>
            <a:chExt cx="12192000" cy="6850952"/>
          </a:xfrm>
        </p:grpSpPr>
        <p:grpSp>
          <p:nvGrpSpPr>
            <p:cNvPr id="6" name="Группа 5"/>
            <p:cNvGrpSpPr/>
            <p:nvPr/>
          </p:nvGrpSpPr>
          <p:grpSpPr>
            <a:xfrm>
              <a:off x="0" y="-19518"/>
              <a:ext cx="12192000" cy="6850952"/>
              <a:chOff x="-3925" y="-5004"/>
              <a:chExt cx="9192637" cy="6850952"/>
            </a:xfrm>
          </p:grpSpPr>
          <p:sp>
            <p:nvSpPr>
              <p:cNvPr id="13" name="Прямоугольник 12"/>
              <p:cNvSpPr/>
              <p:nvPr/>
            </p:nvSpPr>
            <p:spPr>
              <a:xfrm>
                <a:off x="-3925" y="6327846"/>
                <a:ext cx="7427559" cy="518102"/>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9" name="Группа 8"/>
              <p:cNvGrpSpPr/>
              <p:nvPr/>
            </p:nvGrpSpPr>
            <p:grpSpPr>
              <a:xfrm>
                <a:off x="-3925" y="-5004"/>
                <a:ext cx="9192637" cy="1191246"/>
                <a:chOff x="-44207" y="-5004"/>
                <a:chExt cx="9192637" cy="1191246"/>
              </a:xfrm>
            </p:grpSpPr>
            <p:pic>
              <p:nvPicPr>
                <p:cNvPr id="10"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207" y="-500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Прямая соединительная линия 10"/>
                <p:cNvCxnSpPr/>
                <p:nvPr/>
              </p:nvCxnSpPr>
              <p:spPr>
                <a:xfrm>
                  <a:off x="-44207" y="1146261"/>
                  <a:ext cx="9192637" cy="39981"/>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2" name="Рисунок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7"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Rectangle 3"/>
          <p:cNvSpPr/>
          <p:nvPr/>
        </p:nvSpPr>
        <p:spPr>
          <a:xfrm>
            <a:off x="1295399" y="1700213"/>
            <a:ext cx="9839325" cy="3970318"/>
          </a:xfrm>
          <a:prstGeom prst="rect">
            <a:avLst/>
          </a:prstGeom>
        </p:spPr>
        <p:txBody>
          <a:bodyPr wrap="square">
            <a:spAutoFit/>
          </a:bodyPr>
          <a:lstStyle/>
          <a:p>
            <a:pPr>
              <a:defRPr/>
            </a:pPr>
            <a:r>
              <a:rPr lang="ru-RU" sz="2800" dirty="0">
                <a:latin typeface="Times New Roman" panose="02020603050405020304" pitchFamily="18" charset="0"/>
                <a:cs typeface="Times New Roman" panose="02020603050405020304" pitchFamily="18" charset="0"/>
              </a:rPr>
              <a:t>Наблюдения</a:t>
            </a:r>
            <a:r>
              <a:rPr lang="en-US" sz="28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defRPr/>
            </a:pPr>
            <a:r>
              <a:rPr lang="ru-RU" sz="2800" dirty="0">
                <a:latin typeface="Times New Roman" panose="02020603050405020304" pitchFamily="18" charset="0"/>
                <a:cs typeface="Times New Roman" panose="02020603050405020304" pitchFamily="18" charset="0"/>
              </a:rPr>
              <a:t>имя пользователя никак не разбивается</a:t>
            </a:r>
            <a:endParaRPr 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defRPr/>
            </a:pPr>
            <a:r>
              <a:rPr lang="en-US" sz="2800" dirty="0">
                <a:latin typeface="Times New Roman" panose="02020603050405020304" pitchFamily="18" charset="0"/>
                <a:cs typeface="Times New Roman" panose="02020603050405020304" pitchFamily="18" charset="0"/>
              </a:rPr>
              <a:t>The URL </a:t>
            </a:r>
            <a:r>
              <a:rPr lang="ru-RU" sz="2800" dirty="0">
                <a:latin typeface="Times New Roman" panose="02020603050405020304" pitchFamily="18" charset="0"/>
                <a:cs typeface="Times New Roman" panose="02020603050405020304" pitchFamily="18" charset="0"/>
              </a:rPr>
              <a:t>не разбивается</a:t>
            </a:r>
            <a:r>
              <a:rPr lang="en-US" sz="2800" dirty="0">
                <a:latin typeface="Times New Roman" panose="02020603050405020304" pitchFamily="18" charset="0"/>
                <a:cs typeface="Times New Roman" panose="02020603050405020304" pitchFamily="18" charset="0"/>
              </a:rPr>
              <a:t>, </a:t>
            </a:r>
            <a:r>
              <a:rPr lang="ru-RU" sz="2800" dirty="0">
                <a:latin typeface="Times New Roman" panose="02020603050405020304" pitchFamily="18" charset="0"/>
                <a:cs typeface="Times New Roman" panose="02020603050405020304" pitchFamily="18" charset="0"/>
              </a:rPr>
              <a:t>но ссылка не будет работать, так как на конце осталась точка</a:t>
            </a:r>
            <a:endParaRPr 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defRPr/>
            </a:pPr>
            <a:r>
              <a:rPr lang="ru-RU" sz="2800" dirty="0" err="1">
                <a:latin typeface="Times New Roman" panose="02020603050405020304" pitchFamily="18" charset="0"/>
                <a:cs typeface="Times New Roman" panose="02020603050405020304" pitchFamily="18" charset="0"/>
              </a:rPr>
              <a:t>эмотикон</a:t>
            </a:r>
            <a:r>
              <a:rPr lang="ru-RU" sz="2800" dirty="0">
                <a:latin typeface="Times New Roman" panose="02020603050405020304" pitchFamily="18" charset="0"/>
                <a:cs typeface="Times New Roman" panose="02020603050405020304" pitchFamily="18" charset="0"/>
              </a:rPr>
              <a:t> не разбился, но поменялся</a:t>
            </a:r>
            <a:endParaRPr 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defRPr/>
            </a:pPr>
            <a:r>
              <a:rPr lang="ru-RU" sz="2800" dirty="0">
                <a:latin typeface="Times New Roman" panose="02020603050405020304" pitchFamily="18" charset="0"/>
                <a:cs typeface="Times New Roman" panose="02020603050405020304" pitchFamily="18" charset="0"/>
              </a:rPr>
              <a:t>Некоторые токены не соответствуют интересующим нас языковым единицам: </a:t>
            </a:r>
            <a:r>
              <a:rPr lang="en-US" sz="2800" dirty="0">
                <a:latin typeface="Times New Roman" panose="02020603050405020304" pitchFamily="18" charset="0"/>
                <a:cs typeface="Times New Roman" panose="02020603050405020304" pitchFamily="18" charset="0"/>
              </a:rPr>
              <a:t>“talks!”</a:t>
            </a:r>
          </a:p>
          <a:p>
            <a:pPr marL="342900" indent="-342900">
              <a:buFont typeface="Arial" panose="020B0604020202020204" pitchFamily="34" charset="0"/>
              <a:buChar char="•"/>
              <a:defRPr/>
            </a:pPr>
            <a:r>
              <a:rPr lang="ru-RU" sz="2800" dirty="0">
                <a:latin typeface="Times New Roman" panose="02020603050405020304" pitchFamily="18" charset="0"/>
                <a:cs typeface="Times New Roman" panose="02020603050405020304" pitchFamily="18" charset="0"/>
              </a:rPr>
              <a:t>Имя пользователя не будет идентифицировано правильно</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sentimentsymp</a:t>
            </a:r>
            <a:r>
              <a:rPr lang="en-US" sz="2800" dirty="0">
                <a:latin typeface="Times New Roman" panose="02020603050405020304" pitchFamily="18" charset="0"/>
                <a:cs typeface="Times New Roman" panose="02020603050405020304" pitchFamily="18" charset="0"/>
              </a:rPr>
              <a:t>: vs. @</a:t>
            </a:r>
            <a:r>
              <a:rPr lang="en-US" sz="2800" dirty="0" err="1">
                <a:latin typeface="Times New Roman" panose="02020603050405020304" pitchFamily="18" charset="0"/>
                <a:cs typeface="Times New Roman" panose="02020603050405020304" pitchFamily="18" charset="0"/>
              </a:rPr>
              <a:t>sentimentsymp</a:t>
            </a:r>
            <a:endParaRPr lang="en-US" sz="2800" dirty="0">
              <a:latin typeface="Times New Roman" panose="02020603050405020304" pitchFamily="18" charset="0"/>
              <a:cs typeface="Times New Roman" panose="02020603050405020304" pitchFamily="18" charset="0"/>
            </a:endParaRPr>
          </a:p>
        </p:txBody>
      </p:sp>
      <p:sp>
        <p:nvSpPr>
          <p:cNvPr id="15" name="Title 1"/>
          <p:cNvSpPr>
            <a:spLocks noGrp="1"/>
          </p:cNvSpPr>
          <p:nvPr>
            <p:ph type="title"/>
          </p:nvPr>
        </p:nvSpPr>
        <p:spPr>
          <a:xfrm>
            <a:off x="2288137" y="226624"/>
            <a:ext cx="9012814" cy="806029"/>
          </a:xfrm>
        </p:spPr>
        <p:txBody>
          <a:bodyPr rtlCol="0">
            <a:normAutofit fontScale="90000"/>
          </a:bodyPr>
          <a:lstStyle/>
          <a:p>
            <a:pPr>
              <a:defRPr/>
            </a:pPr>
            <a:r>
              <a:rPr lang="ru-RU" dirty="0"/>
              <a:t>Особые случаи</a:t>
            </a:r>
            <a:br>
              <a:rPr lang="ru-RU" dirty="0"/>
            </a:br>
            <a:r>
              <a:rPr lang="ru-RU" dirty="0"/>
              <a:t>Сегментация в текстах социальных сетей</a:t>
            </a:r>
          </a:p>
        </p:txBody>
      </p:sp>
    </p:spTree>
    <p:extLst>
      <p:ext uri="{BB962C8B-B14F-4D97-AF65-F5344CB8AC3E}">
        <p14:creationId xmlns:p14="http://schemas.microsoft.com/office/powerpoint/2010/main" val="99581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Группа 4"/>
          <p:cNvGrpSpPr/>
          <p:nvPr/>
        </p:nvGrpSpPr>
        <p:grpSpPr>
          <a:xfrm>
            <a:off x="0" y="-19518"/>
            <a:ext cx="12192000" cy="6850952"/>
            <a:chOff x="0" y="-19518"/>
            <a:chExt cx="12192000" cy="6850952"/>
          </a:xfrm>
        </p:grpSpPr>
        <p:grpSp>
          <p:nvGrpSpPr>
            <p:cNvPr id="6" name="Группа 5"/>
            <p:cNvGrpSpPr/>
            <p:nvPr/>
          </p:nvGrpSpPr>
          <p:grpSpPr>
            <a:xfrm>
              <a:off x="0" y="-19518"/>
              <a:ext cx="12192000" cy="6850952"/>
              <a:chOff x="-3925" y="-5004"/>
              <a:chExt cx="9192637" cy="6850952"/>
            </a:xfrm>
          </p:grpSpPr>
          <p:sp>
            <p:nvSpPr>
              <p:cNvPr id="13" name="Прямоугольник 12"/>
              <p:cNvSpPr/>
              <p:nvPr/>
            </p:nvSpPr>
            <p:spPr>
              <a:xfrm>
                <a:off x="-3925" y="6327846"/>
                <a:ext cx="7427559" cy="518102"/>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9" name="Группа 8"/>
              <p:cNvGrpSpPr/>
              <p:nvPr/>
            </p:nvGrpSpPr>
            <p:grpSpPr>
              <a:xfrm>
                <a:off x="-3925" y="-5004"/>
                <a:ext cx="9192637" cy="1191246"/>
                <a:chOff x="-44207" y="-5004"/>
                <a:chExt cx="9192637" cy="1191246"/>
              </a:xfrm>
            </p:grpSpPr>
            <p:pic>
              <p:nvPicPr>
                <p:cNvPr id="10"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207" y="-500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Прямая соединительная линия 10"/>
                <p:cNvCxnSpPr/>
                <p:nvPr/>
              </p:nvCxnSpPr>
              <p:spPr>
                <a:xfrm>
                  <a:off x="-44207" y="1146261"/>
                  <a:ext cx="9192637" cy="39981"/>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2" name="Рисунок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7"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a:spLocks noGrp="1"/>
          </p:cNvSpPr>
          <p:nvPr>
            <p:ph type="title"/>
          </p:nvPr>
        </p:nvSpPr>
        <p:spPr>
          <a:xfrm>
            <a:off x="2210059" y="-208571"/>
            <a:ext cx="9359900" cy="1206500"/>
          </a:xfrm>
        </p:spPr>
        <p:txBody>
          <a:bodyPr rtlCol="0">
            <a:normAutofit fontScale="90000"/>
          </a:bodyPr>
          <a:lstStyle/>
          <a:p>
            <a:pPr>
              <a:defRPr/>
            </a:pPr>
            <a:r>
              <a:rPr lang="ru-RU" dirty="0"/>
              <a:t/>
            </a:r>
            <a:br>
              <a:rPr lang="ru-RU" dirty="0"/>
            </a:br>
            <a:r>
              <a:rPr lang="ru-RU" sz="2700" dirty="0"/>
              <a:t>Сегментация текстов социальных сетей</a:t>
            </a:r>
            <a:br>
              <a:rPr lang="ru-RU" sz="2700" dirty="0"/>
            </a:br>
            <a:r>
              <a:rPr lang="ru-RU" sz="3600" spc="-120" dirty="0"/>
              <a:t>Сегментация в соответствии со стандартом </a:t>
            </a:r>
            <a:r>
              <a:rPr lang="en-US" sz="3600" spc="-120" dirty="0"/>
              <a:t>Penn</a:t>
            </a:r>
            <a:r>
              <a:rPr lang="ru-RU" sz="3600" spc="-120" dirty="0"/>
              <a:t> </a:t>
            </a:r>
            <a:r>
              <a:rPr lang="en-US" sz="3600" spc="-120" dirty="0"/>
              <a:t>Treebank</a:t>
            </a:r>
            <a:endParaRPr lang="ru-RU" sz="3600" spc="-120" dirty="0"/>
          </a:p>
        </p:txBody>
      </p:sp>
      <p:sp>
        <p:nvSpPr>
          <p:cNvPr id="3" name="Content Placeholder 2"/>
          <p:cNvSpPr>
            <a:spLocks noGrp="1"/>
          </p:cNvSpPr>
          <p:nvPr>
            <p:ph sz="quarter" idx="1"/>
          </p:nvPr>
        </p:nvSpPr>
        <p:spPr>
          <a:xfrm>
            <a:off x="1780621" y="1437432"/>
            <a:ext cx="8229600" cy="4586504"/>
          </a:xfrm>
        </p:spPr>
        <p:txBody>
          <a:bodyPr numCol="2" rtlCol="0">
            <a:noAutofit/>
          </a:bodyPr>
          <a:lstStyle/>
          <a:p>
            <a:pPr>
              <a:lnSpc>
                <a:spcPct val="100000"/>
              </a:lnSpc>
              <a:spcBef>
                <a:spcPts val="0"/>
              </a:spcBef>
              <a:defRPr/>
            </a:pPr>
            <a:r>
              <a:rPr lang="en-US" sz="2400" b="1" dirty="0">
                <a:latin typeface="Times New Roman" panose="02020603050405020304" pitchFamily="18" charset="0"/>
                <a:cs typeface="Times New Roman" panose="02020603050405020304" pitchFamily="18" charset="0"/>
              </a:rPr>
              <a:t>Treebank-style</a:t>
            </a:r>
          </a:p>
          <a:p>
            <a:pPr marL="0" indent="0">
              <a:lnSpc>
                <a:spcPct val="100000"/>
              </a:lnSpc>
              <a:spcBef>
                <a:spcPts val="0"/>
              </a:spcBef>
              <a:buNone/>
              <a:defRPr/>
            </a:pP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defRPr/>
            </a:pPr>
            <a:r>
              <a:rPr lang="en-US" sz="2400" dirty="0" err="1">
                <a:latin typeface="Times New Roman" panose="02020603050405020304" pitchFamily="18" charset="0"/>
                <a:cs typeface="Times New Roman" panose="02020603050405020304" pitchFamily="18" charset="0"/>
              </a:rPr>
              <a:t>SentimentSymp</a:t>
            </a:r>
            <a:endParaRPr lang="ru-RU"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defRPr/>
            </a:pP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defRPr/>
            </a:pPr>
            <a:r>
              <a:rPr lang="en-US" sz="2400" dirty="0" err="1">
                <a:latin typeface="Times New Roman" panose="02020603050405020304" pitchFamily="18" charset="0"/>
                <a:cs typeface="Times New Roman" panose="02020603050405020304" pitchFamily="18" charset="0"/>
              </a:rPr>
              <a:t>Ca</a:t>
            </a:r>
            <a:endParaRPr lang="ru-RU"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defRPr/>
            </a:pPr>
            <a:r>
              <a:rPr lang="en-US" sz="2400" dirty="0" err="1">
                <a:latin typeface="Times New Roman" panose="02020603050405020304" pitchFamily="18" charset="0"/>
                <a:cs typeface="Times New Roman" panose="02020603050405020304" pitchFamily="18" charset="0"/>
              </a:rPr>
              <a:t>n't</a:t>
            </a:r>
            <a:endParaRPr lang="ru-RU"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defRPr/>
            </a:pPr>
            <a:r>
              <a:rPr lang="en-US" sz="2400" dirty="0">
                <a:latin typeface="Times New Roman" panose="02020603050405020304" pitchFamily="18" charset="0"/>
                <a:cs typeface="Times New Roman" panose="02020603050405020304" pitchFamily="18" charset="0"/>
              </a:rPr>
              <a:t>Wait</a:t>
            </a:r>
            <a:endParaRPr lang="ru-RU"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defRPr/>
            </a:pPr>
            <a:r>
              <a:rPr lang="en-US" sz="2400" dirty="0">
                <a:latin typeface="Times New Roman" panose="02020603050405020304" pitchFamily="18" charset="0"/>
                <a:cs typeface="Times New Roman" panose="02020603050405020304" pitchFamily="18" charset="0"/>
              </a:rPr>
              <a:t>For</a:t>
            </a:r>
            <a:endParaRPr lang="ru-RU"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defRPr/>
            </a:pPr>
            <a:r>
              <a:rPr lang="en-US" sz="2400" dirty="0">
                <a:latin typeface="Times New Roman" panose="02020603050405020304" pitchFamily="18" charset="0"/>
                <a:cs typeface="Times New Roman" panose="02020603050405020304" pitchFamily="18" charset="0"/>
              </a:rPr>
              <a:t>The</a:t>
            </a:r>
            <a:endParaRPr lang="ru-RU"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defRPr/>
            </a:pPr>
            <a:r>
              <a:rPr lang="en-US" sz="2400" dirty="0">
                <a:latin typeface="Times New Roman" panose="02020603050405020304" pitchFamily="18" charset="0"/>
                <a:cs typeface="Times New Roman" panose="02020603050405020304" pitchFamily="18" charset="0"/>
              </a:rPr>
              <a:t>Nov</a:t>
            </a:r>
            <a:endParaRPr lang="ru-RU"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defRPr/>
            </a:pPr>
            <a:r>
              <a:rPr lang="en-US" sz="2400" dirty="0">
                <a:latin typeface="Times New Roman" panose="02020603050405020304" pitchFamily="18" charset="0"/>
                <a:cs typeface="Times New Roman" panose="02020603050405020304" pitchFamily="18" charset="0"/>
              </a:rPr>
              <a:t>9</a:t>
            </a:r>
            <a:endParaRPr lang="ru-RU"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defRPr/>
            </a:pP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defRPr/>
            </a:pPr>
            <a:r>
              <a:rPr lang="en-US" sz="2400" dirty="0">
                <a:latin typeface="Times New Roman" panose="02020603050405020304" pitchFamily="18" charset="0"/>
                <a:cs typeface="Times New Roman" panose="02020603050405020304" pitchFamily="18" charset="0"/>
              </a:rPr>
              <a:t>Sentiment talks</a:t>
            </a:r>
            <a:endParaRPr lang="ru-RU"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defRPr/>
            </a:pPr>
            <a:endParaRPr lang="ru-RU"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defRPr/>
            </a:pPr>
            <a:r>
              <a:rPr lang="ru-RU" sz="2400" dirty="0">
                <a:latin typeface="Times New Roman" panose="02020603050405020304" pitchFamily="18" charset="0"/>
                <a:cs typeface="Times New Roman" panose="02020603050405020304" pitchFamily="18" charset="0"/>
              </a:rPr>
              <a:t>!</a:t>
            </a:r>
          </a:p>
          <a:p>
            <a:pPr marL="0" indent="0">
              <a:lnSpc>
                <a:spcPct val="100000"/>
              </a:lnSpc>
              <a:spcBef>
                <a:spcPts val="0"/>
              </a:spcBef>
              <a:buNone/>
              <a:defRPr/>
            </a:pPr>
            <a:r>
              <a:rPr lang="en-US" sz="2400" dirty="0">
                <a:latin typeface="Times New Roman" panose="02020603050405020304" pitchFamily="18" charset="0"/>
                <a:cs typeface="Times New Roman" panose="02020603050405020304" pitchFamily="18" charset="0"/>
              </a:rPr>
              <a:t>YAAAAAAY</a:t>
            </a:r>
            <a:endParaRPr lang="ru-RU"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defRPr/>
            </a:pPr>
            <a:r>
              <a:rPr lang="en-US" sz="2400" dirty="0">
                <a:latin typeface="Times New Roman" panose="02020603050405020304" pitchFamily="18" charset="0"/>
                <a:cs typeface="Times New Roman" panose="02020603050405020304" pitchFamily="18" charset="0"/>
              </a:rPr>
              <a:t>! </a:t>
            </a:r>
            <a:endParaRPr lang="ru-RU"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defRPr/>
            </a:pP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defRPr/>
            </a:pP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defRPr/>
            </a:pPr>
            <a:r>
              <a:rPr lang="en-US" sz="2400" dirty="0">
                <a:latin typeface="Times New Roman" panose="02020603050405020304" pitchFamily="18" charset="0"/>
                <a:cs typeface="Times New Roman" panose="02020603050405020304" pitchFamily="18" charset="0"/>
              </a:rPr>
              <a:t>&amp;</a:t>
            </a:r>
            <a:r>
              <a:rPr lang="en-US" sz="2400" dirty="0" err="1">
                <a:latin typeface="Times New Roman" panose="02020603050405020304" pitchFamily="18" charset="0"/>
                <a:cs typeface="Times New Roman" panose="02020603050405020304" pitchFamily="18" charset="0"/>
              </a:rPr>
              <a:t>gt</a:t>
            </a: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defRPr/>
            </a:pPr>
            <a:r>
              <a:rPr lang="en-US" sz="2400" dirty="0">
                <a:latin typeface="Times New Roman" panose="02020603050405020304" pitchFamily="18" charset="0"/>
                <a:cs typeface="Times New Roman" panose="02020603050405020304" pitchFamily="18" charset="0"/>
              </a:rPr>
              <a:t> ;</a:t>
            </a:r>
            <a:endParaRPr lang="ru-RU"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defRPr/>
            </a:pPr>
            <a:r>
              <a:rPr lang="en-US" sz="2400" dirty="0">
                <a:latin typeface="Times New Roman" panose="02020603050405020304" pitchFamily="18" charset="0"/>
                <a:cs typeface="Times New Roman" panose="02020603050405020304" pitchFamily="18" charset="0"/>
              </a:rPr>
              <a:t> :</a:t>
            </a:r>
            <a:endParaRPr lang="ru-RU"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defRPr/>
            </a:pPr>
            <a:r>
              <a:rPr lang="en-US" sz="2400" dirty="0">
                <a:latin typeface="Times New Roman" panose="02020603050405020304" pitchFamily="18" charset="0"/>
                <a:cs typeface="Times New Roman" panose="02020603050405020304" pitchFamily="18" charset="0"/>
              </a:rPr>
              <a:t> -D </a:t>
            </a:r>
            <a:endParaRPr lang="ru-RU"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defRPr/>
            </a:pPr>
            <a:r>
              <a:rPr lang="en-US" sz="2400" dirty="0">
                <a:latin typeface="Times New Roman" panose="02020603050405020304" pitchFamily="18" charset="0"/>
                <a:cs typeface="Times New Roman" panose="02020603050405020304" pitchFamily="18" charset="0"/>
              </a:rPr>
              <a:t>http</a:t>
            </a:r>
            <a:endParaRPr lang="ru-RU"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defRPr/>
            </a:pP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defRPr/>
            </a:pPr>
            <a:r>
              <a:rPr lang="en-US" sz="2400" dirty="0">
                <a:latin typeface="Times New Roman" panose="02020603050405020304" pitchFamily="18" charset="0"/>
                <a:cs typeface="Times New Roman" panose="02020603050405020304" pitchFamily="18" charset="0"/>
              </a:rPr>
              <a:t>//sentimentsymposium.com/</a:t>
            </a:r>
            <a:endParaRPr lang="ru-RU" sz="2400" dirty="0">
              <a:latin typeface="Times New Roman" panose="02020603050405020304" pitchFamily="18" charset="0"/>
              <a:cs typeface="Times New Roman" panose="02020603050405020304" pitchFamily="18" charset="0"/>
            </a:endParaRPr>
          </a:p>
          <a:p>
            <a:pPr marL="0" indent="0">
              <a:buNone/>
              <a:defRPr/>
            </a:pPr>
            <a:r>
              <a:rPr lang="en-US" sz="2000" dirty="0"/>
              <a:t>.</a:t>
            </a:r>
            <a:endParaRPr lang="ru-RU" sz="2000" dirty="0"/>
          </a:p>
        </p:txBody>
      </p:sp>
      <p:sp>
        <p:nvSpPr>
          <p:cNvPr id="27652" name="TextBox 3"/>
          <p:cNvSpPr txBox="1">
            <a:spLocks noChangeArrowheads="1"/>
          </p:cNvSpPr>
          <p:nvPr/>
        </p:nvSpPr>
        <p:spPr bwMode="auto">
          <a:xfrm>
            <a:off x="5586045" y="5924298"/>
            <a:ext cx="6553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dirty="0">
                <a:hlinkClick r:id="rId6"/>
              </a:rPr>
              <a:t>http://sentiment.christopherpotts.net/index.html</a:t>
            </a:r>
            <a:r>
              <a:rPr lang="ru-RU" altLang="en-US" sz="1400" dirty="0"/>
              <a:t> </a:t>
            </a:r>
          </a:p>
        </p:txBody>
      </p:sp>
    </p:spTree>
    <p:extLst>
      <p:ext uri="{BB962C8B-B14F-4D97-AF65-F5344CB8AC3E}">
        <p14:creationId xmlns:p14="http://schemas.microsoft.com/office/powerpoint/2010/main" val="2955210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Группа 3"/>
          <p:cNvGrpSpPr/>
          <p:nvPr/>
        </p:nvGrpSpPr>
        <p:grpSpPr>
          <a:xfrm>
            <a:off x="-100564" y="31330"/>
            <a:ext cx="12207954" cy="6870942"/>
            <a:chOff x="-15954" y="-39508"/>
            <a:chExt cx="12207954" cy="6870942"/>
          </a:xfrm>
        </p:grpSpPr>
        <p:grpSp>
          <p:nvGrpSpPr>
            <p:cNvPr id="5" name="Группа 4"/>
            <p:cNvGrpSpPr/>
            <p:nvPr/>
          </p:nvGrpSpPr>
          <p:grpSpPr>
            <a:xfrm>
              <a:off x="-15954" y="-39508"/>
              <a:ext cx="12207954" cy="6813184"/>
              <a:chOff x="-15954" y="-24994"/>
              <a:chExt cx="9204666" cy="6813184"/>
            </a:xfrm>
          </p:grpSpPr>
          <p:sp>
            <p:nvSpPr>
              <p:cNvPr id="13" name="Прямоугольник 12"/>
              <p:cNvSpPr/>
              <p:nvPr/>
            </p:nvSpPr>
            <p:spPr>
              <a:xfrm>
                <a:off x="91176" y="6327846"/>
                <a:ext cx="7332458" cy="460344"/>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9" name="Группа 8"/>
              <p:cNvGrpSpPr/>
              <p:nvPr/>
            </p:nvGrpSpPr>
            <p:grpSpPr>
              <a:xfrm>
                <a:off x="-15954" y="-24994"/>
                <a:ext cx="9204666" cy="1211236"/>
                <a:chOff x="-56236" y="-24994"/>
                <a:chExt cx="9204666" cy="1211236"/>
              </a:xfrm>
            </p:grpSpPr>
            <p:pic>
              <p:nvPicPr>
                <p:cNvPr id="10"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30" y="-2499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Прямая соединительная линия 10"/>
                <p:cNvCxnSpPr/>
                <p:nvPr/>
              </p:nvCxnSpPr>
              <p:spPr>
                <a:xfrm>
                  <a:off x="-56236" y="1172752"/>
                  <a:ext cx="9204666" cy="13490"/>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2" name="Рисунок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7"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Объект 2"/>
          <p:cNvSpPr>
            <a:spLocks noGrp="1"/>
          </p:cNvSpPr>
          <p:nvPr>
            <p:ph idx="1"/>
          </p:nvPr>
        </p:nvSpPr>
        <p:spPr>
          <a:xfrm>
            <a:off x="408876" y="1312669"/>
            <a:ext cx="11374243" cy="5032375"/>
          </a:xfrm>
        </p:spPr>
        <p:txBody>
          <a:bodyPr>
            <a:noAutofit/>
          </a:bodyPr>
          <a:lstStyle/>
          <a:p>
            <a:pPr marL="0" indent="0">
              <a:lnSpc>
                <a:spcPct val="120000"/>
              </a:lnSpc>
              <a:buNone/>
            </a:pPr>
            <a:r>
              <a:rPr lang="ru-RU" sz="2000" dirty="0">
                <a:latin typeface="Times New Roman" panose="02020603050405020304" pitchFamily="18" charset="0"/>
                <a:cs typeface="Times New Roman" panose="02020603050405020304" pitchFamily="18" charset="0"/>
              </a:rPr>
              <a:t>Пример 1.</a:t>
            </a:r>
            <a:endParaRPr lang="en-US" sz="2000" dirty="0">
              <a:latin typeface="Times New Roman" panose="02020603050405020304" pitchFamily="18" charset="0"/>
              <a:cs typeface="Times New Roman" panose="02020603050405020304" pitchFamily="18" charset="0"/>
            </a:endParaRPr>
          </a:p>
          <a:p>
            <a:pPr marL="0" indent="0">
              <a:lnSpc>
                <a:spcPct val="120000"/>
              </a:lnSpc>
              <a:buNone/>
            </a:pPr>
            <a:r>
              <a:rPr lang="ru-RU" sz="2000" dirty="0">
                <a:latin typeface="Times New Roman" panose="02020603050405020304" pitchFamily="18" charset="0"/>
                <a:cs typeface="Times New Roman" panose="02020603050405020304" pitchFamily="18" charset="0"/>
              </a:rPr>
              <a:t>Л. </a:t>
            </a:r>
            <a:r>
              <a:rPr lang="ru-RU" sz="2000" dirty="0" err="1">
                <a:latin typeface="Times New Roman" panose="02020603050405020304" pitchFamily="18" charset="0"/>
                <a:cs typeface="Times New Roman" panose="02020603050405020304" pitchFamily="18" charset="0"/>
              </a:rPr>
              <a:t>Қалтаева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жұмыспен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қамту</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бағдарламасын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еңбек</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ет</a:t>
            </a:r>
            <a:r>
              <a:rPr lang="en-US" sz="2000" dirty="0" err="1">
                <a:latin typeface="Times New Roman" panose="02020603050405020304" pitchFamily="18" charset="0"/>
                <a:cs typeface="Times New Roman" panose="02020603050405020304" pitchFamily="18" charset="0"/>
              </a:rPr>
              <a:t>i</a:t>
            </a:r>
            <a:r>
              <a:rPr lang="ru-RU" sz="2000" dirty="0">
                <a:latin typeface="Times New Roman" panose="02020603050405020304" pitchFamily="18" charset="0"/>
                <a:cs typeface="Times New Roman" panose="02020603050405020304" pitchFamily="18" charset="0"/>
              </a:rPr>
              <a:t>п, </a:t>
            </a:r>
            <a:r>
              <a:rPr lang="ru-RU" sz="2000" dirty="0" err="1">
                <a:latin typeface="Times New Roman" panose="02020603050405020304" pitchFamily="18" charset="0"/>
                <a:cs typeface="Times New Roman" panose="02020603050405020304" pitchFamily="18" charset="0"/>
              </a:rPr>
              <a:t>табыс</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тауып</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өзін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лайықты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сенімді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адам</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сезінгісі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келетін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мүгедектігі</a:t>
            </a:r>
            <a:r>
              <a:rPr lang="ru-RU" sz="2000" dirty="0">
                <a:latin typeface="Times New Roman" panose="02020603050405020304" pitchFamily="18" charset="0"/>
                <a:cs typeface="Times New Roman" panose="02020603050405020304" pitchFamily="18" charset="0"/>
              </a:rPr>
              <a:t> бар </a:t>
            </a:r>
            <a:r>
              <a:rPr lang="ru-RU" sz="2000" dirty="0" err="1">
                <a:latin typeface="Times New Roman" panose="02020603050405020304" pitchFamily="18" charset="0"/>
                <a:cs typeface="Times New Roman" panose="02020603050405020304" pitchFamily="18" charset="0"/>
              </a:rPr>
              <a:t>адамдар</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үшін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жақсы</a:t>
            </a:r>
            <a:r>
              <a:rPr lang="ru-RU" sz="2000" dirty="0">
                <a:latin typeface="Times New Roman" panose="02020603050405020304" pitchFamily="18" charset="0"/>
                <a:cs typeface="Times New Roman" panose="02020603050405020304" pitchFamily="18" charset="0"/>
              </a:rPr>
              <a:t> трамплин» </a:t>
            </a:r>
            <a:r>
              <a:rPr lang="ru-RU" sz="2000" dirty="0" err="1">
                <a:latin typeface="Times New Roman" panose="02020603050405020304" pitchFamily="18" charset="0"/>
                <a:cs typeface="Times New Roman" panose="02020603050405020304" pitchFamily="18" charset="0"/>
              </a:rPr>
              <a:t>болып</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табылады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деп</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санайды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екен</a:t>
            </a:r>
            <a:r>
              <a:rPr lang="ru-RU" sz="2000" dirty="0">
                <a:latin typeface="Times New Roman" panose="02020603050405020304" pitchFamily="18" charset="0"/>
                <a:cs typeface="Times New Roman" panose="02020603050405020304" pitchFamily="18" charset="0"/>
              </a:rPr>
              <a:t>. </a:t>
            </a:r>
            <a:r>
              <a:rPr lang="ru-RU" sz="2000" dirty="0"/>
              <a:t>&lt;</a:t>
            </a:r>
            <a:r>
              <a:rPr lang="ru-RU" sz="2000" dirty="0" err="1"/>
              <a:t>br</a:t>
            </a:r>
            <a:r>
              <a:rPr lang="ru-RU" sz="2000" dirty="0"/>
              <a:t>&gt; </a:t>
            </a:r>
            <a:r>
              <a:rPr lang="ru-RU" sz="2000" dirty="0">
                <a:latin typeface="Times New Roman" panose="02020603050405020304" pitchFamily="18" charset="0"/>
                <a:cs typeface="Times New Roman" panose="02020603050405020304" pitchFamily="18" charset="0"/>
              </a:rPr>
              <a:t>– 2013 </a:t>
            </a:r>
            <a:r>
              <a:rPr lang="ru-RU" sz="2000" dirty="0" err="1">
                <a:latin typeface="Times New Roman" panose="02020603050405020304" pitchFamily="18" charset="0"/>
                <a:cs typeface="Times New Roman" panose="02020603050405020304" pitchFamily="18" charset="0"/>
              </a:rPr>
              <a:t>жылғы</a:t>
            </a:r>
            <a:r>
              <a:rPr lang="ru-RU" sz="2000" dirty="0">
                <a:latin typeface="Times New Roman" panose="02020603050405020304" pitchFamily="18" charset="0"/>
                <a:cs typeface="Times New Roman" panose="02020603050405020304" pitchFamily="18" charset="0"/>
              </a:rPr>
              <a:t> 1 </a:t>
            </a:r>
            <a:r>
              <a:rPr lang="ru-RU" sz="2000" dirty="0" err="1">
                <a:latin typeface="Times New Roman" panose="02020603050405020304" pitchFamily="18" charset="0"/>
                <a:cs typeface="Times New Roman" panose="02020603050405020304" pitchFamily="18" charset="0"/>
              </a:rPr>
              <a:t>қаңтардағы</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жағдай</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бойынша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Қазақстанда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барлығы</a:t>
            </a:r>
            <a:r>
              <a:rPr lang="ru-RU" sz="2000" dirty="0">
                <a:latin typeface="Times New Roman" panose="02020603050405020304" pitchFamily="18" charset="0"/>
                <a:cs typeface="Times New Roman" panose="02020603050405020304" pitchFamily="18" charset="0"/>
              </a:rPr>
              <a:t> 609 </a:t>
            </a:r>
            <a:r>
              <a:rPr lang="ru-RU" sz="2000" dirty="0" err="1">
                <a:latin typeface="Times New Roman" panose="02020603050405020304" pitchFamily="18" charset="0"/>
                <a:cs typeface="Times New Roman" panose="02020603050405020304" pitchFamily="18" charset="0"/>
              </a:rPr>
              <a:t>мыңнан</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астам</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мүгедек</a:t>
            </a:r>
            <a:r>
              <a:rPr lang="ru-RU" sz="2000" dirty="0">
                <a:latin typeface="Times New Roman" panose="02020603050405020304" pitchFamily="18" charset="0"/>
                <a:cs typeface="Times New Roman" panose="02020603050405020304" pitchFamily="18" charset="0"/>
              </a:rPr>
              <a:t> бар, – </a:t>
            </a:r>
            <a:r>
              <a:rPr lang="ru-RU" sz="2000" dirty="0" err="1">
                <a:latin typeface="Times New Roman" panose="02020603050405020304" pitchFamily="18" charset="0"/>
                <a:cs typeface="Times New Roman" panose="02020603050405020304" pitchFamily="18" charset="0"/>
              </a:rPr>
              <a:t>деді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Денсаулық</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сақтау</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министрі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Салидат</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Қайырбекова</a:t>
            </a:r>
            <a:r>
              <a:rPr lang="ru-RU" sz="2000" dirty="0">
                <a:latin typeface="Times New Roman" panose="02020603050405020304" pitchFamily="18" charset="0"/>
                <a:cs typeface="Times New Roman" panose="02020603050405020304" pitchFamily="18" charset="0"/>
              </a:rPr>
              <a:t>. – </a:t>
            </a:r>
            <a:r>
              <a:rPr lang="ru-RU" sz="2000" dirty="0" err="1">
                <a:latin typeface="Times New Roman" panose="02020603050405020304" pitchFamily="18" charset="0"/>
                <a:cs typeface="Times New Roman" panose="02020603050405020304" pitchFamily="18" charset="0"/>
              </a:rPr>
              <a:t>Оның</a:t>
            </a:r>
            <a:r>
              <a:rPr lang="ru-RU" sz="2000" dirty="0">
                <a:latin typeface="Times New Roman" panose="02020603050405020304" pitchFamily="18" charset="0"/>
                <a:cs typeface="Times New Roman" panose="02020603050405020304" pitchFamily="18" charset="0"/>
              </a:rPr>
              <a:t> 543 </a:t>
            </a:r>
            <a:r>
              <a:rPr lang="ru-RU" sz="2000" dirty="0" err="1">
                <a:latin typeface="Times New Roman" panose="02020603050405020304" pitchFamily="18" charset="0"/>
                <a:cs typeface="Times New Roman" panose="02020603050405020304" pitchFamily="18" charset="0"/>
              </a:rPr>
              <a:t>мыңы</a:t>
            </a:r>
            <a:r>
              <a:rPr lang="ru-RU" sz="2000" dirty="0">
                <a:latin typeface="Times New Roman" panose="02020603050405020304" pitchFamily="18" charset="0"/>
                <a:cs typeface="Times New Roman" panose="02020603050405020304" pitchFamily="18" charset="0"/>
              </a:rPr>
              <a:t> – </a:t>
            </a:r>
            <a:r>
              <a:rPr lang="ru-RU" sz="2000" dirty="0" err="1">
                <a:latin typeface="Times New Roman" panose="02020603050405020304" pitchFamily="18" charset="0"/>
                <a:cs typeface="Times New Roman" panose="02020603050405020304" pitchFamily="18" charset="0"/>
              </a:rPr>
              <a:t>ересектер</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Оның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ішінде</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бірінші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топтағылары</a:t>
            </a:r>
            <a:r>
              <a:rPr lang="ru-RU" sz="2000" dirty="0">
                <a:latin typeface="Times New Roman" panose="02020603050405020304" pitchFamily="18" charset="0"/>
                <a:cs typeface="Times New Roman" panose="02020603050405020304" pitchFamily="18" charset="0"/>
              </a:rPr>
              <a:t> – 57 </a:t>
            </a:r>
            <a:r>
              <a:rPr lang="ru-RU" sz="2000" dirty="0" err="1">
                <a:latin typeface="Times New Roman" panose="02020603050405020304" pitchFamily="18" charset="0"/>
                <a:cs typeface="Times New Roman" panose="02020603050405020304" pitchFamily="18" charset="0"/>
              </a:rPr>
              <a:t>мың</a:t>
            </a:r>
            <a:r>
              <a:rPr lang="ru-RU" sz="2000" dirty="0">
                <a:latin typeface="Times New Roman" panose="02020603050405020304" pitchFamily="18" charset="0"/>
                <a:cs typeface="Times New Roman" panose="02020603050405020304" pitchFamily="18" charset="0"/>
              </a:rPr>
              <a:t> 884, </a:t>
            </a:r>
            <a:r>
              <a:rPr lang="ru-RU" sz="2000" dirty="0" err="1">
                <a:latin typeface="Times New Roman" panose="02020603050405020304" pitchFamily="18" charset="0"/>
                <a:cs typeface="Times New Roman" panose="02020603050405020304" pitchFamily="18" charset="0"/>
              </a:rPr>
              <a:t>екінші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топтағылары</a:t>
            </a:r>
            <a:r>
              <a:rPr lang="ru-RU" sz="2000" dirty="0">
                <a:latin typeface="Times New Roman" panose="02020603050405020304" pitchFamily="18" charset="0"/>
                <a:cs typeface="Times New Roman" panose="02020603050405020304" pitchFamily="18" charset="0"/>
              </a:rPr>
              <a:t> – 275 </a:t>
            </a:r>
            <a:r>
              <a:rPr lang="ru-RU" sz="2000" dirty="0" err="1">
                <a:latin typeface="Times New Roman" panose="02020603050405020304" pitchFamily="18" charset="0"/>
                <a:cs typeface="Times New Roman" panose="02020603050405020304" pitchFamily="18" charset="0"/>
              </a:rPr>
              <a:t>мың</a:t>
            </a:r>
            <a:r>
              <a:rPr lang="ru-RU" sz="2000" dirty="0">
                <a:latin typeface="Times New Roman" panose="02020603050405020304" pitchFamily="18" charset="0"/>
                <a:cs typeface="Times New Roman" panose="02020603050405020304" pitchFamily="18" charset="0"/>
              </a:rPr>
              <a:t> 463. </a:t>
            </a:r>
            <a:r>
              <a:rPr lang="en-US" sz="2000" dirty="0">
                <a:latin typeface="Times New Roman" panose="02020603050405020304" pitchFamily="18" charset="0"/>
                <a:cs typeface="Times New Roman" panose="02020603050405020304" pitchFamily="18" charset="0"/>
              </a:rPr>
              <a:t>&lt;</a:t>
            </a:r>
            <a:r>
              <a:rPr lang="en-US" sz="2000" dirty="0" err="1">
                <a:latin typeface="Times New Roman" panose="02020603050405020304" pitchFamily="18" charset="0"/>
                <a:cs typeface="Times New Roman" panose="02020603050405020304" pitchFamily="18" charset="0"/>
              </a:rPr>
              <a:t>br</a:t>
            </a:r>
            <a:r>
              <a:rPr lang="en-US" sz="2000" dirty="0">
                <a:latin typeface="Times New Roman" panose="02020603050405020304" pitchFamily="18" charset="0"/>
                <a:cs typeface="Times New Roman" panose="02020603050405020304" pitchFamily="18" charset="0"/>
              </a:rPr>
              <a:t>&gt;</a:t>
            </a:r>
            <a:r>
              <a:rPr lang="ru-RU" sz="2000" dirty="0">
                <a:latin typeface="Times New Roman" panose="02020603050405020304" pitchFamily="18" charset="0"/>
                <a:cs typeface="Times New Roman" panose="02020603050405020304" pitchFamily="18" charset="0"/>
              </a:rPr>
              <a:t>18 </a:t>
            </a:r>
            <a:r>
              <a:rPr lang="ru-RU" sz="2000" dirty="0" err="1">
                <a:latin typeface="Times New Roman" panose="02020603050405020304" pitchFamily="18" charset="0"/>
                <a:cs typeface="Times New Roman" panose="02020603050405020304" pitchFamily="18" charset="0"/>
              </a:rPr>
              <a:t>жасқа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дейінгі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мүгедек</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балалар</a:t>
            </a:r>
            <a:r>
              <a:rPr lang="ru-RU" sz="2000" dirty="0">
                <a:latin typeface="Times New Roman" panose="02020603050405020304" pitchFamily="18" charset="0"/>
                <a:cs typeface="Times New Roman" panose="02020603050405020304" pitchFamily="18" charset="0"/>
              </a:rPr>
              <a:t> саны – 65 </a:t>
            </a:r>
            <a:r>
              <a:rPr lang="ru-RU" sz="2000" dirty="0" err="1">
                <a:latin typeface="Times New Roman" panose="02020603050405020304" pitchFamily="18" charset="0"/>
                <a:cs typeface="Times New Roman" panose="02020603050405020304" pitchFamily="18" charset="0"/>
              </a:rPr>
              <a:t>мың</a:t>
            </a:r>
            <a:r>
              <a:rPr lang="ru-RU" sz="2000" dirty="0">
                <a:latin typeface="Times New Roman" panose="02020603050405020304" pitchFamily="18" charset="0"/>
                <a:cs typeface="Times New Roman" panose="02020603050405020304" pitchFamily="18" charset="0"/>
              </a:rPr>
              <a:t> 844, </a:t>
            </a:r>
            <a:r>
              <a:rPr lang="ru-RU" sz="2000" dirty="0" err="1">
                <a:latin typeface="Times New Roman" panose="02020603050405020304" pitchFamily="18" charset="0"/>
                <a:cs typeface="Times New Roman" panose="02020603050405020304" pitchFamily="18" charset="0"/>
              </a:rPr>
              <a:t>оның</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ішінде</a:t>
            </a:r>
            <a:r>
              <a:rPr lang="ru-RU" sz="2000" dirty="0">
                <a:latin typeface="Times New Roman" panose="02020603050405020304" pitchFamily="18" charset="0"/>
                <a:cs typeface="Times New Roman" panose="02020603050405020304" pitchFamily="18" charset="0"/>
              </a:rPr>
              <a:t> 57 </a:t>
            </a:r>
            <a:r>
              <a:rPr lang="ru-RU" sz="2000" dirty="0" err="1">
                <a:latin typeface="Times New Roman" panose="02020603050405020304" pitchFamily="18" charset="0"/>
                <a:cs typeface="Times New Roman" panose="02020603050405020304" pitchFamily="18" charset="0"/>
              </a:rPr>
              <a:t>мың</a:t>
            </a:r>
            <a:r>
              <a:rPr lang="ru-RU" sz="2000" dirty="0">
                <a:latin typeface="Times New Roman" panose="02020603050405020304" pitchFamily="18" charset="0"/>
                <a:cs typeface="Times New Roman" panose="02020603050405020304" pitchFamily="18" charset="0"/>
              </a:rPr>
              <a:t> 627-сі – 16 </a:t>
            </a:r>
            <a:r>
              <a:rPr lang="ru-RU" sz="2000" dirty="0" err="1">
                <a:latin typeface="Times New Roman" panose="02020603050405020304" pitchFamily="18" charset="0"/>
                <a:cs typeface="Times New Roman" panose="02020603050405020304" pitchFamily="18" charset="0"/>
              </a:rPr>
              <a:t>жасқа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дейінгі</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балалар</a:t>
            </a:r>
            <a:r>
              <a:rPr lang="ru-RU"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lnSpc>
                <a:spcPct val="120000"/>
              </a:lnSpc>
              <a:spcBef>
                <a:spcPts val="1800"/>
              </a:spcBef>
              <a:buNone/>
            </a:pPr>
            <a:r>
              <a:rPr lang="ru-RU" sz="2000" dirty="0" err="1">
                <a:latin typeface="Times New Roman" panose="02020603050405020304" pitchFamily="18" charset="0"/>
                <a:cs typeface="Times New Roman" panose="02020603050405020304" pitchFamily="18" charset="0"/>
              </a:rPr>
              <a:t>Прмер</a:t>
            </a:r>
            <a:r>
              <a:rPr lang="ru-RU" sz="2000" dirty="0">
                <a:latin typeface="Times New Roman" panose="02020603050405020304" pitchFamily="18" charset="0"/>
                <a:cs typeface="Times New Roman" panose="02020603050405020304" pitchFamily="18" charset="0"/>
              </a:rPr>
              <a:t> 2.</a:t>
            </a:r>
            <a:endParaRPr lang="en-US" sz="2000" dirty="0">
              <a:latin typeface="Times New Roman" panose="02020603050405020304" pitchFamily="18" charset="0"/>
              <a:cs typeface="Times New Roman" panose="02020603050405020304" pitchFamily="18" charset="0"/>
            </a:endParaRPr>
          </a:p>
          <a:p>
            <a:pPr marL="0" indent="0">
              <a:lnSpc>
                <a:spcPct val="120000"/>
              </a:lnSpc>
              <a:buNone/>
              <a:defRPr/>
            </a:pPr>
            <a:r>
              <a:rPr lang="ru-RU" sz="2000" dirty="0">
                <a:latin typeface="Times New Roman" panose="02020603050405020304" pitchFamily="18" charset="0"/>
                <a:cs typeface="Times New Roman" panose="02020603050405020304" pitchFamily="18" charset="0"/>
              </a:rPr>
              <a:t>Пример: &lt;i&gt;</a:t>
            </a:r>
            <a:r>
              <a:rPr lang="ru-RU" sz="2000" dirty="0" err="1">
                <a:latin typeface="Times New Roman" panose="02020603050405020304" pitchFamily="18" charset="0"/>
                <a:cs typeface="Times New Roman" panose="02020603050405020304" pitchFamily="18" charset="0"/>
              </a:rPr>
              <a:t>niceweather</a:t>
            </a:r>
            <a:r>
              <a:rPr lang="ru-RU" sz="2000" dirty="0">
                <a:latin typeface="Times New Roman" panose="02020603050405020304" pitchFamily="18" charset="0"/>
                <a:cs typeface="Times New Roman" panose="02020603050405020304" pitchFamily="18" charset="0"/>
              </a:rPr>
              <a:t>&lt;/i&gt; =&amp;</a:t>
            </a:r>
            <a:r>
              <a:rPr lang="ru-RU" sz="2000" dirty="0" err="1">
                <a:latin typeface="Times New Roman" panose="02020603050405020304" pitchFamily="18" charset="0"/>
                <a:cs typeface="Times New Roman" panose="02020603050405020304" pitchFamily="18" charset="0"/>
              </a:rPr>
              <a:t>gt</a:t>
            </a:r>
            <a:r>
              <a:rPr lang="ru-RU" sz="2000" dirty="0">
                <a:latin typeface="Times New Roman" panose="02020603050405020304" pitchFamily="18" charset="0"/>
                <a:cs typeface="Times New Roman" panose="02020603050405020304" pitchFamily="18" charset="0"/>
              </a:rPr>
              <a:t>; &lt;i&gt;</a:t>
            </a:r>
            <a:r>
              <a:rPr lang="ru-RU" sz="2000" dirty="0" err="1">
                <a:latin typeface="Times New Roman" panose="02020603050405020304" pitchFamily="18" charset="0"/>
                <a:cs typeface="Times New Roman" panose="02020603050405020304" pitchFamily="18" charset="0"/>
              </a:rPr>
              <a:t>nice</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weather</a:t>
            </a:r>
            <a:r>
              <a:rPr lang="ru-RU" sz="2000" dirty="0">
                <a:latin typeface="Times New Roman" panose="02020603050405020304" pitchFamily="18" charset="0"/>
                <a:cs typeface="Times New Roman" panose="02020603050405020304" pitchFamily="18" charset="0"/>
              </a:rPr>
              <a:t>&lt;/i&gt;&lt;</a:t>
            </a:r>
            <a:r>
              <a:rPr lang="ru-RU" sz="2000" dirty="0" err="1">
                <a:latin typeface="Times New Roman" panose="02020603050405020304" pitchFamily="18" charset="0"/>
                <a:cs typeface="Times New Roman" panose="02020603050405020304" pitchFamily="18" charset="0"/>
              </a:rPr>
              <a:t>br</a:t>
            </a:r>
            <a:r>
              <a:rPr lang="ru-RU" sz="2000" dirty="0">
                <a:latin typeface="Times New Roman" panose="02020603050405020304" pitchFamily="18" charset="0"/>
                <a:cs typeface="Times New Roman" panose="02020603050405020304" pitchFamily="18" charset="0"/>
              </a:rPr>
              <a:t>&gt;  Но, для &lt;i&gt;</a:t>
            </a:r>
            <a:r>
              <a:rPr lang="ru-RU" sz="2000" dirty="0" err="1">
                <a:latin typeface="Times New Roman" panose="02020603050405020304" pitchFamily="18" charset="0"/>
                <a:cs typeface="Times New Roman" panose="02020603050405020304" pitchFamily="18" charset="0"/>
              </a:rPr>
              <a:t>workingrass</a:t>
            </a:r>
            <a:r>
              <a:rPr lang="ru-RU" sz="2000" dirty="0">
                <a:latin typeface="Times New Roman" panose="02020603050405020304" pitchFamily="18" charset="0"/>
                <a:cs typeface="Times New Roman" panose="02020603050405020304" pitchFamily="18" charset="0"/>
              </a:rPr>
              <a:t>&lt;/i&gt; сегментация опять же не будет найдена. Первое слово, которое </a:t>
            </a:r>
            <a:r>
              <a:rPr lang="ru-RU" sz="2000" dirty="0" err="1">
                <a:latin typeface="Times New Roman" panose="02020603050405020304" pitchFamily="18" charset="0"/>
                <a:cs typeface="Times New Roman" panose="02020603050405020304" pitchFamily="18" charset="0"/>
              </a:rPr>
              <a:t>заматчит</a:t>
            </a:r>
            <a:r>
              <a:rPr lang="ru-RU" sz="2000" dirty="0">
                <a:latin typeface="Times New Roman" panose="02020603050405020304" pitchFamily="18" charset="0"/>
                <a:cs typeface="Times New Roman" panose="02020603050405020304" pitchFamily="18" charset="0"/>
              </a:rPr>
              <a:t> наш алгоритм будет &lt;i&gt;</a:t>
            </a:r>
            <a:r>
              <a:rPr lang="ru-RU" sz="2000" dirty="0" err="1">
                <a:latin typeface="Times New Roman" panose="02020603050405020304" pitchFamily="18" charset="0"/>
                <a:cs typeface="Times New Roman" panose="02020603050405020304" pitchFamily="18" charset="0"/>
              </a:rPr>
              <a:t>working</a:t>
            </a:r>
            <a:r>
              <a:rPr lang="ru-RU" sz="2000" dirty="0">
                <a:latin typeface="Times New Roman" panose="02020603050405020304" pitchFamily="18" charset="0"/>
                <a:cs typeface="Times New Roman" panose="02020603050405020304" pitchFamily="18" charset="0"/>
              </a:rPr>
              <a:t>&lt;/i&gt;, а не &lt;i&gt;</a:t>
            </a:r>
            <a:r>
              <a:rPr lang="ru-RU" sz="2000" dirty="0" err="1">
                <a:latin typeface="Times New Roman" panose="02020603050405020304" pitchFamily="18" charset="0"/>
                <a:cs typeface="Times New Roman" panose="02020603050405020304" pitchFamily="18" charset="0"/>
              </a:rPr>
              <a:t>work</a:t>
            </a:r>
            <a:r>
              <a:rPr lang="ru-RU" sz="2000" dirty="0">
                <a:latin typeface="Times New Roman" panose="02020603050405020304" pitchFamily="18" charset="0"/>
                <a:cs typeface="Times New Roman" panose="02020603050405020304" pitchFamily="18" charset="0"/>
              </a:rPr>
              <a:t>&lt;/i&gt; и которое также поглотит первую букву в слове &lt;i&gt;</a:t>
            </a:r>
            <a:r>
              <a:rPr lang="ru-RU" sz="2000" dirty="0" err="1">
                <a:latin typeface="Times New Roman" panose="02020603050405020304" pitchFamily="18" charset="0"/>
                <a:cs typeface="Times New Roman" panose="02020603050405020304" pitchFamily="18" charset="0"/>
              </a:rPr>
              <a:t>grass</a:t>
            </a:r>
            <a:r>
              <a:rPr lang="ru-RU" sz="2000" dirty="0">
                <a:latin typeface="Times New Roman" panose="02020603050405020304" pitchFamily="18" charset="0"/>
                <a:cs typeface="Times New Roman" panose="02020603050405020304" pitchFamily="18" charset="0"/>
              </a:rPr>
              <a:t>&lt;/i&gt;.&lt;</a:t>
            </a:r>
            <a:r>
              <a:rPr lang="ru-RU" sz="2000" dirty="0" err="1">
                <a:latin typeface="Times New Roman" panose="02020603050405020304" pitchFamily="18" charset="0"/>
                <a:cs typeface="Times New Roman" panose="02020603050405020304" pitchFamily="18" charset="0"/>
              </a:rPr>
              <a:t>br</a:t>
            </a:r>
            <a:r>
              <a:rPr lang="ru-RU" sz="2000" dirty="0">
                <a:latin typeface="Times New Roman" panose="02020603050405020304" pitchFamily="18" charset="0"/>
                <a:cs typeface="Times New Roman" panose="02020603050405020304" pitchFamily="18" charset="0"/>
              </a:rPr>
              <a:t>&gt;</a:t>
            </a:r>
          </a:p>
          <a:p>
            <a:pPr marL="0" indent="0">
              <a:lnSpc>
                <a:spcPct val="120000"/>
              </a:lnSpc>
              <a:buNone/>
              <a:defRPr/>
            </a:pPr>
            <a:r>
              <a:rPr lang="ru-RU" sz="2000" dirty="0">
                <a:latin typeface="Times New Roman" panose="02020603050405020304" pitchFamily="18" charset="0"/>
                <a:cs typeface="Times New Roman" panose="02020603050405020304" pitchFamily="18" charset="0"/>
              </a:rPr>
              <a:t>Может нужно скомбинировать каким-то образом оба алгоритма? Но, как тогда быть со строкой &lt;i&gt;</a:t>
            </a:r>
            <a:r>
              <a:rPr lang="ru-RU" sz="2000" dirty="0" err="1">
                <a:latin typeface="Times New Roman" panose="02020603050405020304" pitchFamily="18" charset="0"/>
                <a:cs typeface="Times New Roman" panose="02020603050405020304" pitchFamily="18" charset="0"/>
              </a:rPr>
              <a:t>niceweatherwhenworkingrass</a:t>
            </a:r>
            <a:r>
              <a:rPr lang="ru-RU" sz="2000" dirty="0">
                <a:latin typeface="Times New Roman" panose="02020603050405020304" pitchFamily="18" charset="0"/>
                <a:cs typeface="Times New Roman" panose="02020603050405020304" pitchFamily="18" charset="0"/>
              </a:rPr>
              <a:t>&lt;/i&gt;? В общем пришли к </a:t>
            </a:r>
            <a:r>
              <a:rPr lang="ru-RU" sz="2000" dirty="0" err="1">
                <a:latin typeface="Times New Roman" panose="02020603050405020304" pitchFamily="18" charset="0"/>
                <a:cs typeface="Times New Roman" panose="02020603050405020304" pitchFamily="18" charset="0"/>
              </a:rPr>
              <a:t>брутфорсу</a:t>
            </a:r>
            <a:r>
              <a:rPr lang="ru-RU" sz="2000" dirty="0">
                <a:latin typeface="Times New Roman" panose="02020603050405020304" pitchFamily="18" charset="0"/>
                <a:cs typeface="Times New Roman" panose="02020603050405020304" pitchFamily="18" charset="0"/>
              </a:rPr>
              <a:t>.&lt;</a:t>
            </a:r>
            <a:r>
              <a:rPr lang="ru-RU" sz="2000" dirty="0" err="1">
                <a:latin typeface="Times New Roman" panose="02020603050405020304" pitchFamily="18" charset="0"/>
                <a:cs typeface="Times New Roman" panose="02020603050405020304" pitchFamily="18" charset="0"/>
              </a:rPr>
              <a:t>br</a:t>
            </a:r>
            <a:r>
              <a:rPr lang="ru-RU" sz="2000" dirty="0">
                <a:latin typeface="Times New Roman" panose="02020603050405020304" pitchFamily="18" charset="0"/>
                <a:cs typeface="Times New Roman" panose="02020603050405020304" pitchFamily="18" charset="0"/>
              </a:rPr>
              <a:t>&gt;</a:t>
            </a:r>
          </a:p>
        </p:txBody>
      </p:sp>
      <p:sp>
        <p:nvSpPr>
          <p:cNvPr id="6" name="Заголовок 1"/>
          <p:cNvSpPr>
            <a:spLocks noGrp="1"/>
          </p:cNvSpPr>
          <p:nvPr>
            <p:ph type="title"/>
          </p:nvPr>
        </p:nvSpPr>
        <p:spPr>
          <a:xfrm>
            <a:off x="3451174" y="164403"/>
            <a:ext cx="7127091" cy="994570"/>
          </a:xfrm>
        </p:spPr>
        <p:txBody>
          <a:bodyPr>
            <a:normAutofit fontScale="90000"/>
          </a:bodyPr>
          <a:lstStyle/>
          <a:p>
            <a:r>
              <a:rPr lang="ru-RU" sz="3600" b="1" dirty="0"/>
              <a:t>Графическая (и др. формальная) </a:t>
            </a:r>
            <a:br>
              <a:rPr lang="ru-RU" sz="3600" b="1" dirty="0"/>
            </a:br>
            <a:r>
              <a:rPr lang="ru-RU" sz="3600" b="1" dirty="0"/>
              <a:t>нормализация текста</a:t>
            </a:r>
            <a:endParaRPr lang="en-US" sz="3600" b="1" dirty="0"/>
          </a:p>
        </p:txBody>
      </p:sp>
    </p:spTree>
    <p:extLst>
      <p:ext uri="{BB962C8B-B14F-4D97-AF65-F5344CB8AC3E}">
        <p14:creationId xmlns:p14="http://schemas.microsoft.com/office/powerpoint/2010/main" val="30825938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Группа 4"/>
          <p:cNvGrpSpPr/>
          <p:nvPr/>
        </p:nvGrpSpPr>
        <p:grpSpPr>
          <a:xfrm>
            <a:off x="0" y="-19518"/>
            <a:ext cx="12192000" cy="6850952"/>
            <a:chOff x="0" y="-19518"/>
            <a:chExt cx="12192000" cy="6850952"/>
          </a:xfrm>
        </p:grpSpPr>
        <p:grpSp>
          <p:nvGrpSpPr>
            <p:cNvPr id="7" name="Группа 6"/>
            <p:cNvGrpSpPr/>
            <p:nvPr/>
          </p:nvGrpSpPr>
          <p:grpSpPr>
            <a:xfrm>
              <a:off x="0" y="-19518"/>
              <a:ext cx="12192000" cy="6850952"/>
              <a:chOff x="-3925" y="-5004"/>
              <a:chExt cx="9192637" cy="6850952"/>
            </a:xfrm>
          </p:grpSpPr>
          <p:sp>
            <p:nvSpPr>
              <p:cNvPr id="14" name="Прямоугольник 13"/>
              <p:cNvSpPr/>
              <p:nvPr/>
            </p:nvSpPr>
            <p:spPr>
              <a:xfrm>
                <a:off x="-3925" y="6327846"/>
                <a:ext cx="7427559" cy="518102"/>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10" name="Группа 9"/>
              <p:cNvGrpSpPr/>
              <p:nvPr/>
            </p:nvGrpSpPr>
            <p:grpSpPr>
              <a:xfrm>
                <a:off x="-3925" y="-5004"/>
                <a:ext cx="9192637" cy="1191246"/>
                <a:chOff x="-44207" y="-5004"/>
                <a:chExt cx="9192637" cy="1191246"/>
              </a:xfrm>
            </p:grpSpPr>
            <p:pic>
              <p:nvPicPr>
                <p:cNvPr id="11"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207" y="-500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Прямая соединительная линия 11"/>
                <p:cNvCxnSpPr/>
                <p:nvPr/>
              </p:nvCxnSpPr>
              <p:spPr>
                <a:xfrm>
                  <a:off x="-44207" y="1146261"/>
                  <a:ext cx="9192637" cy="39981"/>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3" name="Рисунок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8"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Content Placeholder 2"/>
          <p:cNvSpPr>
            <a:spLocks noGrp="1"/>
          </p:cNvSpPr>
          <p:nvPr>
            <p:ph sz="quarter" idx="1"/>
          </p:nvPr>
        </p:nvSpPr>
        <p:spPr>
          <a:xfrm>
            <a:off x="478426" y="2163385"/>
            <a:ext cx="11235147" cy="3032730"/>
          </a:xfrm>
        </p:spPr>
        <p:txBody>
          <a:bodyPr rtlCol="0">
            <a:normAutofit/>
          </a:bodyPr>
          <a:lstStyle/>
          <a:p>
            <a:pPr>
              <a:defRPr/>
            </a:pPr>
            <a:r>
              <a:rPr lang="ru-RU" dirty="0">
                <a:latin typeface="Times New Roman" panose="02020603050405020304" pitchFamily="18" charset="0"/>
                <a:cs typeface="Times New Roman" panose="02020603050405020304" pitchFamily="18" charset="0"/>
              </a:rPr>
              <a:t>«Неудобства»</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стандарта </a:t>
            </a:r>
            <a:r>
              <a:rPr lang="en-US" dirty="0">
                <a:latin typeface="Times New Roman" panose="02020603050405020304" pitchFamily="18" charset="0"/>
                <a:cs typeface="Times New Roman" panose="02020603050405020304" pitchFamily="18" charset="0"/>
              </a:rPr>
              <a:t>Penn Treebank </a:t>
            </a:r>
            <a:r>
              <a:rPr lang="ru-RU" dirty="0">
                <a:latin typeface="Times New Roman" panose="02020603050405020304" pitchFamily="18" charset="0"/>
                <a:cs typeface="Times New Roman" panose="02020603050405020304" pitchFamily="18" charset="0"/>
              </a:rPr>
              <a:t>для определения тональности</a:t>
            </a:r>
            <a:r>
              <a:rPr lang="en-US" dirty="0">
                <a:latin typeface="Times New Roman" panose="02020603050405020304" pitchFamily="18" charset="0"/>
                <a:cs typeface="Times New Roman" panose="02020603050405020304" pitchFamily="18" charset="0"/>
              </a:rPr>
              <a:t>:</a:t>
            </a:r>
          </a:p>
          <a:p>
            <a:pPr lvl="1">
              <a:defRPr/>
            </a:pPr>
            <a:r>
              <a:rPr lang="en-US" dirty="0">
                <a:latin typeface="Times New Roman" panose="02020603050405020304" pitchFamily="18" charset="0"/>
                <a:cs typeface="Times New Roman" panose="02020603050405020304" pitchFamily="18" charset="0"/>
              </a:rPr>
              <a:t>Can’t </a:t>
            </a:r>
            <a:r>
              <a:rPr lang="ru-RU" dirty="0">
                <a:latin typeface="Times New Roman" panose="02020603050405020304" pitchFamily="18" charset="0"/>
                <a:cs typeface="Times New Roman" panose="02020603050405020304" pitchFamily="18" charset="0"/>
              </a:rPr>
              <a:t>– может быть хорошим «признаком» оценки</a:t>
            </a:r>
            <a:endParaRPr lang="en-US" dirty="0">
              <a:latin typeface="Times New Roman" panose="02020603050405020304" pitchFamily="18" charset="0"/>
              <a:cs typeface="Times New Roman" panose="02020603050405020304" pitchFamily="18" charset="0"/>
            </a:endParaRPr>
          </a:p>
          <a:p>
            <a:pPr lvl="1">
              <a:defRPr/>
            </a:pPr>
            <a:r>
              <a:rPr lang="ru-RU" dirty="0">
                <a:latin typeface="Times New Roman" panose="02020603050405020304" pitchFamily="18" charset="0"/>
                <a:cs typeface="Times New Roman" panose="02020603050405020304" pitchFamily="18" charset="0"/>
              </a:rPr>
              <a:t>Все токены с пунктуационными знаками внутри разбиты на части: </a:t>
            </a:r>
            <a:r>
              <a:rPr lang="en-US" dirty="0">
                <a:latin typeface="Times New Roman" panose="02020603050405020304" pitchFamily="18" charset="0"/>
                <a:cs typeface="Times New Roman" panose="02020603050405020304" pitchFamily="18" charset="0"/>
              </a:rPr>
              <a:t>URL, </a:t>
            </a:r>
            <a:r>
              <a:rPr lang="ru-RU" dirty="0">
                <a:latin typeface="Times New Roman" panose="02020603050405020304" pitchFamily="18" charset="0"/>
                <a:cs typeface="Times New Roman" panose="02020603050405020304" pitchFamily="18" charset="0"/>
              </a:rPr>
              <a:t>специальные символы </a:t>
            </a:r>
            <a:r>
              <a:rPr lang="en-US" dirty="0">
                <a:latin typeface="Times New Roman" panose="02020603050405020304" pitchFamily="18" charset="0"/>
                <a:cs typeface="Times New Roman" panose="02020603050405020304" pitchFamily="18" charset="0"/>
              </a:rPr>
              <a:t>Twitter, </a:t>
            </a:r>
            <a:r>
              <a:rPr lang="ru-RU" dirty="0">
                <a:latin typeface="Times New Roman" panose="02020603050405020304" pitchFamily="18" charset="0"/>
                <a:cs typeface="Times New Roman" panose="02020603050405020304" pitchFamily="18" charset="0"/>
              </a:rPr>
              <a:t>телефоны, даты, адреса</a:t>
            </a:r>
            <a:r>
              <a:rPr lang="en-US" dirty="0">
                <a:latin typeface="Times New Roman" panose="02020603050405020304" pitchFamily="18" charset="0"/>
                <a:cs typeface="Times New Roman" panose="02020603050405020304" pitchFamily="18" charset="0"/>
              </a:rPr>
              <a:t> ... </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эмотиконы</a:t>
            </a:r>
            <a:endParaRPr lang="ru-RU" dirty="0">
              <a:latin typeface="Times New Roman" panose="02020603050405020304" pitchFamily="18" charset="0"/>
              <a:cs typeface="Times New Roman" panose="02020603050405020304" pitchFamily="18" charset="0"/>
            </a:endParaRPr>
          </a:p>
          <a:p>
            <a:pPr lvl="1">
              <a:defRPr/>
            </a:pPr>
            <a:r>
              <a:rPr lang="ru-RU" dirty="0">
                <a:latin typeface="Times New Roman" panose="02020603050405020304" pitchFamily="18" charset="0"/>
                <a:cs typeface="Times New Roman" panose="02020603050405020304" pitchFamily="18" charset="0"/>
              </a:rPr>
              <a:t>такой стандарт удобен для совмещения работы разных модулей обработки, но не очень удобен, если мы хотим анализировать тексты типа </a:t>
            </a:r>
            <a:r>
              <a:rPr lang="ru-RU" dirty="0" err="1">
                <a:latin typeface="Times New Roman" panose="02020603050405020304" pitchFamily="18" charset="0"/>
                <a:cs typeface="Times New Roman" panose="02020603050405020304" pitchFamily="18" charset="0"/>
              </a:rPr>
              <a:t>твитов</a:t>
            </a:r>
            <a:r>
              <a:rPr lang="ru-RU" dirty="0">
                <a:latin typeface="Times New Roman" panose="02020603050405020304" pitchFamily="18" charset="0"/>
                <a:cs typeface="Times New Roman" panose="02020603050405020304" pitchFamily="18" charset="0"/>
              </a:rPr>
              <a:t> (слишком много дополнительных правил придется вводить на других этапах обработки)</a:t>
            </a:r>
          </a:p>
        </p:txBody>
      </p:sp>
      <p:sp>
        <p:nvSpPr>
          <p:cNvPr id="28675" name="TextBox 4"/>
          <p:cNvSpPr txBox="1">
            <a:spLocks noChangeArrowheads="1"/>
          </p:cNvSpPr>
          <p:nvPr/>
        </p:nvSpPr>
        <p:spPr bwMode="auto">
          <a:xfrm>
            <a:off x="4754204" y="5726253"/>
            <a:ext cx="65516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hlinkClick r:id="rId6"/>
              </a:rPr>
              <a:t>http://sentiment.christopherpotts.net/index.html</a:t>
            </a:r>
            <a:r>
              <a:rPr lang="ru-RU" altLang="en-US" sz="1800" dirty="0"/>
              <a:t> </a:t>
            </a:r>
          </a:p>
        </p:txBody>
      </p:sp>
      <p:sp>
        <p:nvSpPr>
          <p:cNvPr id="6" name="Title 1"/>
          <p:cNvSpPr>
            <a:spLocks noGrp="1"/>
          </p:cNvSpPr>
          <p:nvPr>
            <p:ph type="title"/>
          </p:nvPr>
        </p:nvSpPr>
        <p:spPr>
          <a:xfrm>
            <a:off x="2445777" y="14034"/>
            <a:ext cx="9359900" cy="971664"/>
          </a:xfrm>
        </p:spPr>
        <p:txBody>
          <a:bodyPr rtlCol="0">
            <a:normAutofit fontScale="90000"/>
          </a:bodyPr>
          <a:lstStyle/>
          <a:p>
            <a:pPr>
              <a:defRPr/>
            </a:pPr>
            <a:r>
              <a:rPr lang="ru-RU" dirty="0"/>
              <a:t/>
            </a:r>
            <a:br>
              <a:rPr lang="ru-RU" dirty="0"/>
            </a:br>
            <a:r>
              <a:rPr lang="ru-RU" sz="2700" dirty="0"/>
              <a:t>Сегментация текстов социальных сетей</a:t>
            </a:r>
            <a:br>
              <a:rPr lang="ru-RU" sz="2700" dirty="0"/>
            </a:br>
            <a:r>
              <a:rPr lang="ru-RU" sz="3600" spc="-120" dirty="0"/>
              <a:t>Сегментация в соответствии со стандартом </a:t>
            </a:r>
            <a:r>
              <a:rPr lang="en-US" sz="3600" spc="-120" dirty="0"/>
              <a:t>Penn</a:t>
            </a:r>
            <a:r>
              <a:rPr lang="ru-RU" sz="3600" spc="-120" dirty="0"/>
              <a:t> </a:t>
            </a:r>
            <a:r>
              <a:rPr lang="en-US" sz="3600" spc="-120" dirty="0"/>
              <a:t>Treebank</a:t>
            </a:r>
            <a:endParaRPr lang="ru-RU" sz="3600" spc="-120" dirty="0"/>
          </a:p>
        </p:txBody>
      </p:sp>
    </p:spTree>
    <p:extLst>
      <p:ext uri="{BB962C8B-B14F-4D97-AF65-F5344CB8AC3E}">
        <p14:creationId xmlns:p14="http://schemas.microsoft.com/office/powerpoint/2010/main" val="13345400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Группа 4"/>
          <p:cNvGrpSpPr/>
          <p:nvPr/>
        </p:nvGrpSpPr>
        <p:grpSpPr>
          <a:xfrm>
            <a:off x="0" y="-19518"/>
            <a:ext cx="12192000" cy="6850952"/>
            <a:chOff x="0" y="-19518"/>
            <a:chExt cx="12192000" cy="6850952"/>
          </a:xfrm>
        </p:grpSpPr>
        <p:grpSp>
          <p:nvGrpSpPr>
            <p:cNvPr id="6" name="Группа 5"/>
            <p:cNvGrpSpPr/>
            <p:nvPr/>
          </p:nvGrpSpPr>
          <p:grpSpPr>
            <a:xfrm>
              <a:off x="0" y="-19518"/>
              <a:ext cx="12192000" cy="6850952"/>
              <a:chOff x="-3925" y="-5004"/>
              <a:chExt cx="9192637" cy="6850952"/>
            </a:xfrm>
          </p:grpSpPr>
          <p:sp>
            <p:nvSpPr>
              <p:cNvPr id="13" name="Прямоугольник 12"/>
              <p:cNvSpPr/>
              <p:nvPr/>
            </p:nvSpPr>
            <p:spPr>
              <a:xfrm>
                <a:off x="-3925" y="6327846"/>
                <a:ext cx="7427559" cy="518102"/>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9" name="Группа 8"/>
              <p:cNvGrpSpPr/>
              <p:nvPr/>
            </p:nvGrpSpPr>
            <p:grpSpPr>
              <a:xfrm>
                <a:off x="-3925" y="-5004"/>
                <a:ext cx="9192637" cy="1191246"/>
                <a:chOff x="-44207" y="-5004"/>
                <a:chExt cx="9192637" cy="1191246"/>
              </a:xfrm>
            </p:grpSpPr>
            <p:pic>
              <p:nvPicPr>
                <p:cNvPr id="10"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207" y="-500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Прямая соединительная линия 10"/>
                <p:cNvCxnSpPr/>
                <p:nvPr/>
              </p:nvCxnSpPr>
              <p:spPr>
                <a:xfrm>
                  <a:off x="-44207" y="1146261"/>
                  <a:ext cx="9192637" cy="39981"/>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2" name="Рисунок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7"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a:spLocks noGrp="1"/>
          </p:cNvSpPr>
          <p:nvPr>
            <p:ph type="title"/>
          </p:nvPr>
        </p:nvSpPr>
        <p:spPr>
          <a:xfrm>
            <a:off x="2487286" y="113153"/>
            <a:ext cx="9466943" cy="809994"/>
          </a:xfrm>
        </p:spPr>
        <p:txBody>
          <a:bodyPr rtlCol="0">
            <a:normAutofit fontScale="90000"/>
          </a:bodyPr>
          <a:lstStyle/>
          <a:p>
            <a:pPr>
              <a:defRPr/>
            </a:pPr>
            <a:r>
              <a:rPr lang="ru-RU" dirty="0"/>
              <a:t>Сегментация текстов социальных сетей</a:t>
            </a:r>
            <a:br>
              <a:rPr lang="ru-RU" dirty="0"/>
            </a:br>
            <a:r>
              <a:rPr lang="en-US" b="1" dirty="0"/>
              <a:t>Sentiment-aware </a:t>
            </a:r>
            <a:r>
              <a:rPr lang="en-US" b="1" dirty="0" err="1"/>
              <a:t>tokenizer</a:t>
            </a:r>
            <a:endParaRPr lang="ru-RU" dirty="0"/>
          </a:p>
        </p:txBody>
      </p:sp>
      <p:sp>
        <p:nvSpPr>
          <p:cNvPr id="3" name="Content Placeholder 2"/>
          <p:cNvSpPr>
            <a:spLocks noGrp="1"/>
          </p:cNvSpPr>
          <p:nvPr>
            <p:ph sz="quarter" idx="1"/>
          </p:nvPr>
        </p:nvSpPr>
        <p:spPr>
          <a:xfrm>
            <a:off x="545354" y="1256474"/>
            <a:ext cx="10515600" cy="4915371"/>
          </a:xfrm>
        </p:spPr>
        <p:txBody>
          <a:bodyPr rtlCol="0">
            <a:normAutofit fontScale="85000" lnSpcReduction="20000"/>
          </a:bodyPr>
          <a:lstStyle/>
          <a:p>
            <a:pPr>
              <a:defRPr/>
            </a:pPr>
            <a:r>
              <a:rPr lang="ru-RU" b="1" dirty="0" err="1">
                <a:latin typeface="Times New Roman" panose="02020603050405020304" pitchFamily="18" charset="0"/>
                <a:cs typeface="Times New Roman" panose="02020603050405020304" pitchFamily="18" charset="0"/>
              </a:rPr>
              <a:t>Эмотиконы</a:t>
            </a:r>
            <a:r>
              <a:rPr lang="ru-RU" b="1"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a:defRPr/>
            </a:pPr>
            <a:r>
              <a:rPr lang="en-US" dirty="0">
                <a:latin typeface="Times New Roman" panose="02020603050405020304" pitchFamily="18" charset="0"/>
                <a:cs typeface="Times New Roman" panose="02020603050405020304" pitchFamily="18" charset="0"/>
              </a:rPr>
              <a:t>[&lt;&gt;]? # optional hat/brow </a:t>
            </a:r>
            <a:endParaRPr lang="ru-RU" dirty="0">
              <a:latin typeface="Times New Roman" panose="02020603050405020304" pitchFamily="18" charset="0"/>
              <a:cs typeface="Times New Roman" panose="02020603050405020304" pitchFamily="18" charset="0"/>
            </a:endParaRPr>
          </a:p>
          <a:p>
            <a:pPr>
              <a:defRPr/>
            </a:pPr>
            <a:r>
              <a:rPr lang="en-US" dirty="0">
                <a:latin typeface="Times New Roman" panose="02020603050405020304" pitchFamily="18" charset="0"/>
                <a:cs typeface="Times New Roman" panose="02020603050405020304" pitchFamily="18" charset="0"/>
              </a:rPr>
              <a:t>[:;=8] # eyes </a:t>
            </a:r>
            <a:endParaRPr lang="ru-RU" dirty="0">
              <a:latin typeface="Times New Roman" panose="02020603050405020304" pitchFamily="18" charset="0"/>
              <a:cs typeface="Times New Roman" panose="02020603050405020304" pitchFamily="18" charset="0"/>
            </a:endParaRPr>
          </a:p>
          <a:p>
            <a:pPr>
              <a:defRPr/>
            </a:pPr>
            <a:r>
              <a:rPr lang="en-US" dirty="0">
                <a:latin typeface="Times New Roman" panose="02020603050405020304" pitchFamily="18" charset="0"/>
                <a:cs typeface="Times New Roman" panose="02020603050405020304" pitchFamily="18" charset="0"/>
              </a:rPr>
              <a:t>[\-o\*\']? # optional nose [\)\]\(\[</a:t>
            </a:r>
            <a:r>
              <a:rPr lang="en-US" dirty="0" err="1">
                <a:latin typeface="Times New Roman" panose="02020603050405020304" pitchFamily="18" charset="0"/>
                <a:cs typeface="Times New Roman" panose="02020603050405020304" pitchFamily="18" charset="0"/>
              </a:rPr>
              <a:t>dDpP</a:t>
            </a:r>
            <a:r>
              <a:rPr lang="en-US" dirty="0">
                <a:latin typeface="Times New Roman" panose="02020603050405020304" pitchFamily="18" charset="0"/>
                <a:cs typeface="Times New Roman" panose="02020603050405020304" pitchFamily="18" charset="0"/>
              </a:rPr>
              <a:t>/\:\}\{@\|\\] # mouth </a:t>
            </a:r>
            <a:endParaRPr lang="ru-RU" dirty="0">
              <a:latin typeface="Times New Roman" panose="02020603050405020304" pitchFamily="18" charset="0"/>
              <a:cs typeface="Times New Roman" panose="02020603050405020304" pitchFamily="18" charset="0"/>
            </a:endParaRPr>
          </a:p>
          <a:p>
            <a:pPr>
              <a:defRPr/>
            </a:pPr>
            <a:r>
              <a:rPr lang="en-US" dirty="0">
                <a:latin typeface="Times New Roman" panose="02020603050405020304" pitchFamily="18" charset="0"/>
                <a:cs typeface="Times New Roman" panose="02020603050405020304" pitchFamily="18" charset="0"/>
              </a:rPr>
              <a:t>| #### reverse orientation [\)\]\(\[</a:t>
            </a:r>
            <a:r>
              <a:rPr lang="en-US" dirty="0" err="1">
                <a:latin typeface="Times New Roman" panose="02020603050405020304" pitchFamily="18" charset="0"/>
                <a:cs typeface="Times New Roman" panose="02020603050405020304" pitchFamily="18" charset="0"/>
              </a:rPr>
              <a:t>dDpP</a:t>
            </a:r>
            <a:r>
              <a:rPr lang="en-US" dirty="0">
                <a:latin typeface="Times New Roman" panose="02020603050405020304" pitchFamily="18" charset="0"/>
                <a:cs typeface="Times New Roman" panose="02020603050405020304" pitchFamily="18" charset="0"/>
              </a:rPr>
              <a:t>/\:\}\{@\|\\] # mouth </a:t>
            </a:r>
            <a:endParaRPr lang="ru-RU" dirty="0">
              <a:latin typeface="Times New Roman" panose="02020603050405020304" pitchFamily="18" charset="0"/>
              <a:cs typeface="Times New Roman" panose="02020603050405020304" pitchFamily="18" charset="0"/>
            </a:endParaRPr>
          </a:p>
          <a:p>
            <a:pPr>
              <a:defRPr/>
            </a:pPr>
            <a:r>
              <a:rPr lang="en-US" dirty="0">
                <a:latin typeface="Times New Roman" panose="02020603050405020304" pitchFamily="18" charset="0"/>
                <a:cs typeface="Times New Roman" panose="02020603050405020304" pitchFamily="18" charset="0"/>
              </a:rPr>
              <a:t>[\-o\*\']? # optional nose </a:t>
            </a:r>
            <a:endParaRPr lang="ru-RU" dirty="0">
              <a:latin typeface="Times New Roman" panose="02020603050405020304" pitchFamily="18" charset="0"/>
              <a:cs typeface="Times New Roman" panose="02020603050405020304" pitchFamily="18" charset="0"/>
            </a:endParaRPr>
          </a:p>
          <a:p>
            <a:pPr>
              <a:defRPr/>
            </a:pPr>
            <a:r>
              <a:rPr lang="en-US" dirty="0">
                <a:latin typeface="Times New Roman" panose="02020603050405020304" pitchFamily="18" charset="0"/>
                <a:cs typeface="Times New Roman" panose="02020603050405020304" pitchFamily="18" charset="0"/>
              </a:rPr>
              <a:t>[:;=8] # eyes </a:t>
            </a:r>
            <a:endParaRPr lang="ru-RU" dirty="0">
              <a:latin typeface="Times New Roman" panose="02020603050405020304" pitchFamily="18" charset="0"/>
              <a:cs typeface="Times New Roman" panose="02020603050405020304" pitchFamily="18" charset="0"/>
            </a:endParaRPr>
          </a:p>
          <a:p>
            <a:pPr>
              <a:defRPr/>
            </a:pPr>
            <a:r>
              <a:rPr lang="en-US" dirty="0">
                <a:latin typeface="Times New Roman" panose="02020603050405020304" pitchFamily="18" charset="0"/>
                <a:cs typeface="Times New Roman" panose="02020603050405020304" pitchFamily="18" charset="0"/>
              </a:rPr>
              <a:t>[&lt;&gt;]? # optional hat/brow</a:t>
            </a:r>
            <a:endParaRPr lang="ru-RU" dirty="0">
              <a:latin typeface="Times New Roman" panose="02020603050405020304" pitchFamily="18" charset="0"/>
              <a:cs typeface="Times New Roman" panose="02020603050405020304" pitchFamily="18" charset="0"/>
            </a:endParaRPr>
          </a:p>
          <a:p>
            <a:pPr>
              <a:lnSpc>
                <a:spcPct val="120000"/>
              </a:lnSpc>
              <a:defRPr/>
            </a:pPr>
            <a:r>
              <a:rPr lang="ru-RU" dirty="0" err="1">
                <a:latin typeface="Times New Roman" panose="02020603050405020304" pitchFamily="18" charset="0"/>
                <a:cs typeface="Times New Roman" panose="02020603050405020304" pitchFamily="18" charset="0"/>
              </a:rPr>
              <a:t>Эмотиконы</a:t>
            </a:r>
            <a:r>
              <a:rPr lang="ru-RU" dirty="0">
                <a:latin typeface="Times New Roman" panose="02020603050405020304" pitchFamily="18" charset="0"/>
                <a:cs typeface="Times New Roman" panose="02020603050405020304" pitchFamily="18" charset="0"/>
              </a:rPr>
              <a:t> – наиболее надежные признаки позитивной</a:t>
            </a:r>
            <a:r>
              <a:rPr lang="en-US"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негативной оценки в текстах социальных сетей</a:t>
            </a:r>
            <a:r>
              <a:rPr lang="en-US" dirty="0">
                <a:latin typeface="Times New Roman" panose="02020603050405020304" pitchFamily="18" charset="0"/>
                <a:cs typeface="Times New Roman" panose="02020603050405020304" pitchFamily="18" charset="0"/>
              </a:rPr>
              <a:t>.</a:t>
            </a:r>
          </a:p>
          <a:p>
            <a:pPr>
              <a:lnSpc>
                <a:spcPct val="120000"/>
              </a:lnSpc>
              <a:defRPr/>
            </a:pPr>
            <a:r>
              <a:rPr lang="ru-RU" dirty="0">
                <a:latin typeface="Times New Roman" panose="02020603050405020304" pitchFamily="18" charset="0"/>
                <a:cs typeface="Times New Roman" panose="02020603050405020304" pitchFamily="18" charset="0"/>
              </a:rPr>
              <a:t>Эти регулярные выражения «ловят» </a:t>
            </a:r>
            <a:r>
              <a:rPr lang="en-US" dirty="0">
                <a:latin typeface="Times New Roman" panose="02020603050405020304" pitchFamily="18" charset="0"/>
                <a:cs typeface="Times New Roman" panose="02020603050405020304" pitchFamily="18" charset="0"/>
              </a:rPr>
              <a:t>96% </a:t>
            </a:r>
            <a:r>
              <a:rPr lang="ru-RU" dirty="0" err="1">
                <a:latin typeface="Times New Roman" panose="02020603050405020304" pitchFamily="18" charset="0"/>
                <a:cs typeface="Times New Roman" panose="02020603050405020304" pitchFamily="18" charset="0"/>
              </a:rPr>
              <a:t>эмотиконов</a:t>
            </a:r>
            <a:r>
              <a:rPr lang="ru-RU" dirty="0">
                <a:latin typeface="Times New Roman" panose="02020603050405020304" pitchFamily="18" charset="0"/>
                <a:cs typeface="Times New Roman" panose="02020603050405020304" pitchFamily="18" charset="0"/>
              </a:rPr>
              <a:t> в </a:t>
            </a:r>
            <a:r>
              <a:rPr lang="ru-RU" dirty="0" err="1">
                <a:latin typeface="Times New Roman" panose="02020603050405020304" pitchFamily="18" charset="0"/>
                <a:cs typeface="Times New Roman" panose="02020603050405020304" pitchFamily="18" charset="0"/>
              </a:rPr>
              <a:t>Твиттере</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всего</a:t>
            </a:r>
            <a:r>
              <a:rPr lang="en-US" dirty="0">
                <a:latin typeface="Times New Roman" panose="02020603050405020304" pitchFamily="18" charset="0"/>
                <a:cs typeface="Times New Roman" panose="02020603050405020304" pitchFamily="18" charset="0"/>
              </a:rPr>
              <a:t> 36% </a:t>
            </a:r>
            <a:r>
              <a:rPr lang="ru-RU" dirty="0">
                <a:latin typeface="Times New Roman" panose="02020603050405020304" pitchFamily="18" charset="0"/>
                <a:cs typeface="Times New Roman" panose="02020603050405020304" pitchFamily="18" charset="0"/>
              </a:rPr>
              <a:t>разных видов </a:t>
            </a:r>
            <a:r>
              <a:rPr lang="ru-RU" dirty="0" err="1">
                <a:latin typeface="Times New Roman" panose="02020603050405020304" pitchFamily="18" charset="0"/>
                <a:cs typeface="Times New Roman" panose="02020603050405020304" pitchFamily="18" charset="0"/>
              </a:rPr>
              <a:t>эмотиконов</a:t>
            </a:r>
            <a:r>
              <a:rPr lang="ru-RU" dirty="0">
                <a:latin typeface="Times New Roman" panose="02020603050405020304" pitchFamily="18" charset="0"/>
                <a:cs typeface="Times New Roman" panose="02020603050405020304" pitchFamily="18" charset="0"/>
              </a:rPr>
              <a:t>, но остальные слишком редкие</a:t>
            </a:r>
            <a:r>
              <a:rPr lang="en-US" dirty="0">
                <a:latin typeface="Times New Roman" panose="02020603050405020304" pitchFamily="18" charset="0"/>
                <a:cs typeface="Times New Roman" panose="02020603050405020304" pitchFamily="18" charset="0"/>
              </a:rPr>
              <a:t>)</a:t>
            </a:r>
          </a:p>
        </p:txBody>
      </p:sp>
      <p:sp>
        <p:nvSpPr>
          <p:cNvPr id="29700" name="TextBox 3"/>
          <p:cNvSpPr txBox="1">
            <a:spLocks noChangeArrowheads="1"/>
          </p:cNvSpPr>
          <p:nvPr/>
        </p:nvSpPr>
        <p:spPr bwMode="auto">
          <a:xfrm>
            <a:off x="2793022" y="5938327"/>
            <a:ext cx="6553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hlinkClick r:id="rId6"/>
              </a:rPr>
              <a:t>http://sentiment.christopherpotts.net/index.html</a:t>
            </a:r>
            <a:r>
              <a:rPr lang="ru-RU" altLang="en-US" sz="1800"/>
              <a:t> </a:t>
            </a:r>
          </a:p>
        </p:txBody>
      </p:sp>
    </p:spTree>
    <p:extLst>
      <p:ext uri="{BB962C8B-B14F-4D97-AF65-F5344CB8AC3E}">
        <p14:creationId xmlns:p14="http://schemas.microsoft.com/office/powerpoint/2010/main" val="25483626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Группа 4"/>
          <p:cNvGrpSpPr/>
          <p:nvPr/>
        </p:nvGrpSpPr>
        <p:grpSpPr>
          <a:xfrm>
            <a:off x="0" y="-19518"/>
            <a:ext cx="12192000" cy="6850952"/>
            <a:chOff x="0" y="-19518"/>
            <a:chExt cx="12192000" cy="6850952"/>
          </a:xfrm>
        </p:grpSpPr>
        <p:grpSp>
          <p:nvGrpSpPr>
            <p:cNvPr id="6" name="Группа 5"/>
            <p:cNvGrpSpPr/>
            <p:nvPr/>
          </p:nvGrpSpPr>
          <p:grpSpPr>
            <a:xfrm>
              <a:off x="0" y="-19518"/>
              <a:ext cx="12192000" cy="6850952"/>
              <a:chOff x="-3925" y="-5004"/>
              <a:chExt cx="9192637" cy="6850952"/>
            </a:xfrm>
          </p:grpSpPr>
          <p:sp>
            <p:nvSpPr>
              <p:cNvPr id="13" name="Прямоугольник 12"/>
              <p:cNvSpPr/>
              <p:nvPr/>
            </p:nvSpPr>
            <p:spPr>
              <a:xfrm>
                <a:off x="-3925" y="6327846"/>
                <a:ext cx="7427559" cy="518102"/>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9" name="Группа 8"/>
              <p:cNvGrpSpPr/>
              <p:nvPr/>
            </p:nvGrpSpPr>
            <p:grpSpPr>
              <a:xfrm>
                <a:off x="-3925" y="-5004"/>
                <a:ext cx="9192637" cy="1191246"/>
                <a:chOff x="-44207" y="-5004"/>
                <a:chExt cx="9192637" cy="1191246"/>
              </a:xfrm>
            </p:grpSpPr>
            <p:pic>
              <p:nvPicPr>
                <p:cNvPr id="10"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207" y="-500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Прямая соединительная линия 10"/>
                <p:cNvCxnSpPr/>
                <p:nvPr/>
              </p:nvCxnSpPr>
              <p:spPr>
                <a:xfrm>
                  <a:off x="-44207" y="1146261"/>
                  <a:ext cx="9192637" cy="39981"/>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2" name="Рисунок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7"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a:spLocks noGrp="1"/>
          </p:cNvSpPr>
          <p:nvPr>
            <p:ph type="title"/>
          </p:nvPr>
        </p:nvSpPr>
        <p:spPr>
          <a:xfrm>
            <a:off x="2302270" y="58823"/>
            <a:ext cx="9394371" cy="1042761"/>
          </a:xfrm>
        </p:spPr>
        <p:txBody>
          <a:bodyPr rtlCol="0">
            <a:normAutofit fontScale="90000"/>
          </a:bodyPr>
          <a:lstStyle/>
          <a:p>
            <a:pPr>
              <a:defRPr/>
            </a:pPr>
            <a:r>
              <a:rPr lang="ru-RU" dirty="0"/>
              <a:t>Сегментация текстов социальных сетей</a:t>
            </a:r>
            <a:br>
              <a:rPr lang="ru-RU" dirty="0"/>
            </a:br>
            <a:r>
              <a:rPr lang="en-US" b="1" dirty="0"/>
              <a:t>Twitter mark-up</a:t>
            </a:r>
            <a:endParaRPr lang="ru-RU" dirty="0"/>
          </a:p>
        </p:txBody>
      </p:sp>
      <p:sp>
        <p:nvSpPr>
          <p:cNvPr id="30723" name="Content Placeholder 2"/>
          <p:cNvSpPr>
            <a:spLocks noGrp="1"/>
          </p:cNvSpPr>
          <p:nvPr>
            <p:ph sz="quarter" idx="1"/>
          </p:nvPr>
        </p:nvSpPr>
        <p:spPr/>
        <p:txBody>
          <a:bodyPr/>
          <a:lstStyle/>
          <a:p>
            <a:pPr marL="0" indent="0" eaLnBrk="1" hangingPunct="1">
              <a:buNone/>
            </a:pPr>
            <a:r>
              <a:rPr lang="ru-RU" altLang="en-US" dirty="0">
                <a:latin typeface="Times New Roman" panose="02020603050405020304" pitchFamily="18" charset="0"/>
                <a:cs typeface="Times New Roman" panose="02020603050405020304" pitchFamily="18" charset="0"/>
              </a:rPr>
              <a:t>Полезно также распознавать </a:t>
            </a:r>
            <a:r>
              <a:rPr lang="ru-RU" altLang="en-US" dirty="0" err="1">
                <a:latin typeface="Times New Roman" panose="02020603050405020304" pitchFamily="18" charset="0"/>
                <a:cs typeface="Times New Roman" panose="02020603050405020304" pitchFamily="18" charset="0"/>
              </a:rPr>
              <a:t>ники</a:t>
            </a:r>
            <a:r>
              <a:rPr lang="ru-RU" altLang="en-US" dirty="0">
                <a:latin typeface="Times New Roman" panose="02020603050405020304" pitchFamily="18" charset="0"/>
                <a:cs typeface="Times New Roman" panose="02020603050405020304" pitchFamily="18" charset="0"/>
              </a:rPr>
              <a:t> пользователей и темы </a:t>
            </a:r>
            <a:r>
              <a:rPr lang="ru-RU" altLang="en-US" dirty="0" err="1">
                <a:latin typeface="Times New Roman" panose="02020603050405020304" pitchFamily="18" charset="0"/>
                <a:cs typeface="Times New Roman" panose="02020603050405020304" pitchFamily="18" charset="0"/>
              </a:rPr>
              <a:t>твитов</a:t>
            </a:r>
            <a:r>
              <a:rPr lang="ru-RU" altLang="en-US" dirty="0">
                <a:latin typeface="Times New Roman" panose="02020603050405020304" pitchFamily="18" charset="0"/>
                <a:cs typeface="Times New Roman" panose="02020603050405020304" pitchFamily="18" charset="0"/>
              </a:rPr>
              <a:t> </a:t>
            </a:r>
          </a:p>
          <a:p>
            <a:pPr eaLnBrk="1" hangingPunct="1"/>
            <a:r>
              <a:rPr lang="en-US" altLang="en-US" dirty="0">
                <a:latin typeface="Times New Roman" panose="02020603050405020304" pitchFamily="18" charset="0"/>
                <a:cs typeface="Times New Roman" panose="02020603050405020304" pitchFamily="18" charset="0"/>
              </a:rPr>
              <a:t>Usernames:</a:t>
            </a:r>
          </a:p>
          <a:p>
            <a:pPr eaLnBrk="1" hangingPunct="1"/>
            <a:r>
              <a:rPr lang="en-US" altLang="en-US" dirty="0">
                <a:latin typeface="Times New Roman" panose="02020603050405020304" pitchFamily="18" charset="0"/>
                <a:cs typeface="Times New Roman" panose="02020603050405020304" pitchFamily="18" charset="0"/>
              </a:rPr>
              <a:t>@+[\w_]+</a:t>
            </a:r>
            <a:endParaRPr lang="ru-RU" altLang="en-US" dirty="0">
              <a:latin typeface="Times New Roman" panose="02020603050405020304" pitchFamily="18" charset="0"/>
              <a:cs typeface="Times New Roman" panose="02020603050405020304" pitchFamily="18" charset="0"/>
            </a:endParaRPr>
          </a:p>
          <a:p>
            <a:pPr eaLnBrk="1" hangingPunct="1"/>
            <a:r>
              <a:rPr lang="en-US" altLang="en-US" dirty="0">
                <a:latin typeface="Times New Roman" panose="02020603050405020304" pitchFamily="18" charset="0"/>
                <a:cs typeface="Times New Roman" panose="02020603050405020304" pitchFamily="18" charset="0"/>
              </a:rPr>
              <a:t>Hashtags (topics):</a:t>
            </a:r>
            <a:endParaRPr lang="ru-RU" altLang="en-US" dirty="0">
              <a:latin typeface="Times New Roman" panose="02020603050405020304" pitchFamily="18" charset="0"/>
              <a:cs typeface="Times New Roman" panose="02020603050405020304" pitchFamily="18" charset="0"/>
            </a:endParaRPr>
          </a:p>
          <a:p>
            <a:pPr eaLnBrk="1" hangingPunct="1"/>
            <a:r>
              <a:rPr lang="en-US" altLang="en-US" dirty="0">
                <a:latin typeface="Times New Roman" panose="02020603050405020304" pitchFamily="18" charset="0"/>
                <a:cs typeface="Times New Roman" panose="02020603050405020304" pitchFamily="18" charset="0"/>
              </a:rPr>
              <a:t>\#+[\w_]+[\w\'_\-]*[\w_]+</a:t>
            </a:r>
            <a:endParaRPr lang="ru-RU" altLang="en-US" dirty="0">
              <a:latin typeface="Times New Roman" panose="02020603050405020304" pitchFamily="18" charset="0"/>
              <a:cs typeface="Times New Roman" panose="02020603050405020304" pitchFamily="18" charset="0"/>
            </a:endParaRPr>
          </a:p>
        </p:txBody>
      </p:sp>
      <p:sp>
        <p:nvSpPr>
          <p:cNvPr id="30724" name="TextBox 3"/>
          <p:cNvSpPr txBox="1">
            <a:spLocks noChangeArrowheads="1"/>
          </p:cNvSpPr>
          <p:nvPr/>
        </p:nvSpPr>
        <p:spPr bwMode="auto">
          <a:xfrm>
            <a:off x="2750838" y="5624692"/>
            <a:ext cx="6553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hlinkClick r:id="rId6"/>
              </a:rPr>
              <a:t>http://sentiment.christopherpotts.net/index.html</a:t>
            </a:r>
            <a:r>
              <a:rPr lang="ru-RU" altLang="en-US" sz="1800" dirty="0"/>
              <a:t> </a:t>
            </a:r>
          </a:p>
        </p:txBody>
      </p:sp>
    </p:spTree>
    <p:extLst>
      <p:ext uri="{BB962C8B-B14F-4D97-AF65-F5344CB8AC3E}">
        <p14:creationId xmlns:p14="http://schemas.microsoft.com/office/powerpoint/2010/main" val="13220151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Группа 4"/>
          <p:cNvGrpSpPr/>
          <p:nvPr/>
        </p:nvGrpSpPr>
        <p:grpSpPr>
          <a:xfrm>
            <a:off x="0" y="-19518"/>
            <a:ext cx="12192000" cy="6850952"/>
            <a:chOff x="0" y="-19518"/>
            <a:chExt cx="12192000" cy="6850952"/>
          </a:xfrm>
        </p:grpSpPr>
        <p:grpSp>
          <p:nvGrpSpPr>
            <p:cNvPr id="6" name="Группа 5"/>
            <p:cNvGrpSpPr/>
            <p:nvPr/>
          </p:nvGrpSpPr>
          <p:grpSpPr>
            <a:xfrm>
              <a:off x="0" y="-19518"/>
              <a:ext cx="12192000" cy="6850952"/>
              <a:chOff x="-3925" y="-5004"/>
              <a:chExt cx="9192637" cy="6850952"/>
            </a:xfrm>
          </p:grpSpPr>
          <p:sp>
            <p:nvSpPr>
              <p:cNvPr id="13" name="Прямоугольник 12"/>
              <p:cNvSpPr/>
              <p:nvPr/>
            </p:nvSpPr>
            <p:spPr>
              <a:xfrm>
                <a:off x="-3925" y="6327846"/>
                <a:ext cx="7427559" cy="518102"/>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9" name="Группа 8"/>
              <p:cNvGrpSpPr/>
              <p:nvPr/>
            </p:nvGrpSpPr>
            <p:grpSpPr>
              <a:xfrm>
                <a:off x="-3925" y="-5004"/>
                <a:ext cx="9192637" cy="1191246"/>
                <a:chOff x="-44207" y="-5004"/>
                <a:chExt cx="9192637" cy="1191246"/>
              </a:xfrm>
            </p:grpSpPr>
            <p:pic>
              <p:nvPicPr>
                <p:cNvPr id="10"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207" y="-500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Прямая соединительная линия 10"/>
                <p:cNvCxnSpPr/>
                <p:nvPr/>
              </p:nvCxnSpPr>
              <p:spPr>
                <a:xfrm>
                  <a:off x="-44207" y="1146261"/>
                  <a:ext cx="9192637" cy="39981"/>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2" name="Рисунок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7"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31746" name="Title 1"/>
          <p:cNvSpPr>
            <a:spLocks noGrp="1"/>
          </p:cNvSpPr>
          <p:nvPr>
            <p:ph type="title"/>
          </p:nvPr>
        </p:nvSpPr>
        <p:spPr>
          <a:xfrm>
            <a:off x="3559339" y="54607"/>
            <a:ext cx="7322837" cy="990600"/>
          </a:xfrm>
        </p:spPr>
        <p:txBody>
          <a:bodyPr>
            <a:normAutofit fontScale="90000"/>
          </a:bodyPr>
          <a:lstStyle/>
          <a:p>
            <a:pPr eaLnBrk="1" hangingPunct="1"/>
            <a:r>
              <a:rPr lang="ru-RU" altLang="en-US" sz="3600" dirty="0"/>
              <a:t>Сегментация текстов социальных сетей</a:t>
            </a:r>
            <a:br>
              <a:rPr lang="ru-RU" altLang="en-US" sz="3600" dirty="0"/>
            </a:br>
            <a:r>
              <a:rPr lang="en-US" altLang="en-US" sz="3600" dirty="0"/>
              <a:t>Informative HTML</a:t>
            </a:r>
            <a:endParaRPr lang="ru-RU" altLang="en-US" sz="3600" dirty="0"/>
          </a:p>
        </p:txBody>
      </p:sp>
      <p:sp>
        <p:nvSpPr>
          <p:cNvPr id="31747" name="Content Placeholder 2"/>
          <p:cNvSpPr>
            <a:spLocks noGrp="1"/>
          </p:cNvSpPr>
          <p:nvPr>
            <p:ph sz="quarter" idx="1"/>
          </p:nvPr>
        </p:nvSpPr>
        <p:spPr>
          <a:xfrm>
            <a:off x="643845" y="1279835"/>
            <a:ext cx="9726612" cy="4906976"/>
          </a:xfrm>
        </p:spPr>
        <p:txBody>
          <a:bodyPr>
            <a:normAutofit lnSpcReduction="10000"/>
          </a:bodyPr>
          <a:lstStyle/>
          <a:p>
            <a:pPr eaLnBrk="1" hangingPunct="1"/>
            <a:r>
              <a:rPr lang="ru-RU" altLang="en-US" sz="2400" dirty="0">
                <a:latin typeface="Times New Roman" panose="02020603050405020304" pitchFamily="18" charset="0"/>
                <a:cs typeface="Times New Roman" panose="02020603050405020304" pitchFamily="18" charset="0"/>
              </a:rPr>
              <a:t>Для определения тональности (</a:t>
            </a:r>
            <a:r>
              <a:rPr lang="en-US" altLang="en-US" sz="2400" dirty="0">
                <a:latin typeface="Times New Roman" panose="02020603050405020304" pitchFamily="18" charset="0"/>
                <a:cs typeface="Times New Roman" panose="02020603050405020304" pitchFamily="18" charset="0"/>
              </a:rPr>
              <a:t>sentiment analysis</a:t>
            </a:r>
            <a:r>
              <a:rPr lang="ru-RU" altLang="en-US" sz="2400" dirty="0">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rPr>
              <a:t> </a:t>
            </a:r>
            <a:r>
              <a:rPr lang="ru-RU" altLang="en-US" sz="2400" dirty="0">
                <a:latin typeface="Times New Roman" panose="02020603050405020304" pitchFamily="18" charset="0"/>
                <a:cs typeface="Times New Roman" panose="02020603050405020304" pitchFamily="18" charset="0"/>
              </a:rPr>
              <a:t>важно форматирование</a:t>
            </a:r>
          </a:p>
          <a:p>
            <a:pPr eaLnBrk="1" hangingPunct="1"/>
            <a:r>
              <a:rPr lang="en-US" altLang="en-US" sz="2400" dirty="0">
                <a:latin typeface="Times New Roman" panose="02020603050405020304" pitchFamily="18" charset="0"/>
                <a:cs typeface="Times New Roman" panose="02020603050405020304" pitchFamily="18" charset="0"/>
              </a:rPr>
              <a:t>HTML</a:t>
            </a:r>
            <a:r>
              <a:rPr lang="ru-RU" altLang="en-US" sz="2400" dirty="0">
                <a:latin typeface="Times New Roman" panose="02020603050405020304" pitchFamily="18" charset="0"/>
                <a:cs typeface="Times New Roman" panose="02020603050405020304" pitchFamily="18" charset="0"/>
              </a:rPr>
              <a:t> теги для выделения</a:t>
            </a:r>
            <a:r>
              <a:rPr lang="en-US" altLang="en-US" sz="2400" dirty="0">
                <a:latin typeface="Times New Roman" panose="02020603050405020304" pitchFamily="18" charset="0"/>
                <a:cs typeface="Times New Roman" panose="02020603050405020304" pitchFamily="18" charset="0"/>
              </a:rPr>
              <a:t> strong, b, </a:t>
            </a:r>
            <a:r>
              <a:rPr lang="en-US" altLang="en-US" sz="2400" dirty="0" err="1">
                <a:latin typeface="Times New Roman" panose="02020603050405020304" pitchFamily="18" charset="0"/>
                <a:cs typeface="Times New Roman" panose="02020603050405020304" pitchFamily="18" charset="0"/>
              </a:rPr>
              <a:t>em</a:t>
            </a:r>
            <a:r>
              <a:rPr lang="en-US" altLang="en-US" sz="2400" dirty="0">
                <a:latin typeface="Times New Roman" panose="02020603050405020304" pitchFamily="18" charset="0"/>
                <a:cs typeface="Times New Roman" panose="02020603050405020304" pitchFamily="18" charset="0"/>
              </a:rPr>
              <a:t>, </a:t>
            </a:r>
            <a:r>
              <a:rPr lang="ru-RU" altLang="en-US" sz="2400" dirty="0">
                <a:latin typeface="Times New Roman" panose="02020603050405020304" pitchFamily="18" charset="0"/>
                <a:cs typeface="Times New Roman" panose="02020603050405020304" pitchFamily="18" charset="0"/>
              </a:rPr>
              <a:t>и</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i</a:t>
            </a:r>
            <a:r>
              <a:rPr lang="ru-RU"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 </a:t>
            </a:r>
            <a:r>
              <a:rPr lang="ru-RU" altLang="en-US" sz="2400" dirty="0">
                <a:latin typeface="Times New Roman" panose="02020603050405020304" pitchFamily="18" charset="0"/>
                <a:cs typeface="Times New Roman" panose="02020603050405020304" pitchFamily="18" charset="0"/>
              </a:rPr>
              <a:t>открывающий или закрывающий тег можно оставлять как </a:t>
            </a:r>
            <a:r>
              <a:rPr lang="ru-RU" altLang="en-US" sz="2400" dirty="0" err="1">
                <a:latin typeface="Times New Roman" panose="02020603050405020304" pitchFamily="18" charset="0"/>
                <a:cs typeface="Times New Roman" panose="02020603050405020304" pitchFamily="18" charset="0"/>
              </a:rPr>
              <a:t>токен</a:t>
            </a:r>
            <a:endParaRPr lang="ru-RU" altLang="en-US" sz="2400" dirty="0">
              <a:latin typeface="Times New Roman" panose="02020603050405020304" pitchFamily="18" charset="0"/>
              <a:cs typeface="Times New Roman" panose="02020603050405020304" pitchFamily="18" charset="0"/>
            </a:endParaRPr>
          </a:p>
          <a:p>
            <a:pPr eaLnBrk="1" hangingPunct="1"/>
            <a:r>
              <a:rPr lang="ru-RU" altLang="en-US" sz="2400" dirty="0">
                <a:latin typeface="Times New Roman" panose="02020603050405020304" pitchFamily="18" charset="0"/>
                <a:cs typeface="Times New Roman" panose="02020603050405020304" pitchFamily="18" charset="0"/>
              </a:rPr>
              <a:t>Можно перевести их в верхний регистр, чтобы дальше обрабатывать также, как фрагменты, набранные в верхнем регистре для передачи эмоций</a:t>
            </a:r>
          </a:p>
          <a:p>
            <a:pPr eaLnBrk="1" hangingPunct="1"/>
            <a:r>
              <a:rPr lang="en-US" altLang="en-US" sz="2400" dirty="0">
                <a:latin typeface="Times New Roman" panose="02020603050405020304" pitchFamily="18" charset="0"/>
                <a:cs typeface="Times New Roman" panose="02020603050405020304" pitchFamily="18" charset="0"/>
              </a:rPr>
              <a:t>&lt;strong&gt;really bad idea&lt;strong&gt;</a:t>
            </a:r>
            <a:r>
              <a:rPr lang="ru-RU"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&gt;</a:t>
            </a:r>
          </a:p>
          <a:p>
            <a:pPr eaLnBrk="1" hangingPunct="1"/>
            <a:r>
              <a:rPr lang="en-US" altLang="en-US" sz="2400" dirty="0">
                <a:latin typeface="Times New Roman" panose="02020603050405020304" pitchFamily="18" charset="0"/>
                <a:cs typeface="Times New Roman" panose="02020603050405020304" pitchFamily="18" charset="0"/>
              </a:rPr>
              <a:t>REALLY BAD IDEA</a:t>
            </a:r>
            <a:endParaRPr lang="ru-RU" altLang="en-US" sz="2400" dirty="0">
              <a:latin typeface="Times New Roman" panose="02020603050405020304" pitchFamily="18" charset="0"/>
              <a:cs typeface="Times New Roman" panose="02020603050405020304" pitchFamily="18" charset="0"/>
            </a:endParaRPr>
          </a:p>
          <a:p>
            <a:pPr eaLnBrk="1" hangingPunct="1"/>
            <a:r>
              <a:rPr lang="ru-RU" altLang="en-US" sz="2400" dirty="0">
                <a:latin typeface="Times New Roman" panose="02020603050405020304" pitchFamily="18" charset="0"/>
                <a:cs typeface="Times New Roman" panose="02020603050405020304" pitchFamily="18" charset="0"/>
              </a:rPr>
              <a:t>Иногда имеет смысл учитывать специальную разметку:</a:t>
            </a:r>
            <a:endParaRPr lang="en-US" altLang="en-US" sz="2400" dirty="0">
              <a:latin typeface="Times New Roman" panose="02020603050405020304" pitchFamily="18" charset="0"/>
              <a:cs typeface="Times New Roman" panose="02020603050405020304" pitchFamily="18" charset="0"/>
            </a:endParaRPr>
          </a:p>
          <a:p>
            <a:pPr eaLnBrk="1" hangingPunct="1"/>
            <a:r>
              <a:rPr lang="en-US" altLang="en-US" sz="2400" dirty="0">
                <a:latin typeface="Times New Roman" panose="02020603050405020304" pitchFamily="18" charset="0"/>
                <a:cs typeface="Times New Roman" panose="02020603050405020304" pitchFamily="18" charset="0"/>
              </a:rPr>
              <a:t>&lt;span class="rating&gt;2 of 5&lt;/span&gt; </a:t>
            </a:r>
          </a:p>
          <a:p>
            <a:pPr eaLnBrk="1" hangingPunct="1"/>
            <a:r>
              <a:rPr lang="en-US" altLang="en-US" sz="2400" dirty="0">
                <a:latin typeface="Times New Roman" panose="02020603050405020304" pitchFamily="18" charset="0"/>
                <a:cs typeface="Times New Roman" panose="02020603050405020304" pitchFamily="18" charset="0"/>
              </a:rPr>
              <a:t>&lt;span class="title&gt;The Good, the Bad, and the Ugly&lt;/span&gt;</a:t>
            </a:r>
          </a:p>
          <a:p>
            <a:pPr marL="0" indent="0" eaLnBrk="1" hangingPunct="1">
              <a:buNone/>
            </a:pPr>
            <a:endParaRPr lang="ru-RU" altLang="en-US" sz="2000" dirty="0"/>
          </a:p>
        </p:txBody>
      </p:sp>
      <p:sp>
        <p:nvSpPr>
          <p:cNvPr id="31748" name="TextBox 3"/>
          <p:cNvSpPr txBox="1">
            <a:spLocks noChangeArrowheads="1"/>
          </p:cNvSpPr>
          <p:nvPr/>
        </p:nvSpPr>
        <p:spPr bwMode="auto">
          <a:xfrm>
            <a:off x="3065162" y="5880184"/>
            <a:ext cx="65516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hlinkClick r:id="rId6"/>
              </a:rPr>
              <a:t>http://sentiment.christopherpotts.net/index.html</a:t>
            </a:r>
            <a:r>
              <a:rPr lang="ru-RU" altLang="en-US" sz="1800" dirty="0"/>
              <a:t> </a:t>
            </a:r>
          </a:p>
        </p:txBody>
      </p:sp>
    </p:spTree>
    <p:extLst>
      <p:ext uri="{BB962C8B-B14F-4D97-AF65-F5344CB8AC3E}">
        <p14:creationId xmlns:p14="http://schemas.microsoft.com/office/powerpoint/2010/main" val="1130183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Группа 4"/>
          <p:cNvGrpSpPr/>
          <p:nvPr/>
        </p:nvGrpSpPr>
        <p:grpSpPr>
          <a:xfrm>
            <a:off x="0" y="-19518"/>
            <a:ext cx="12192000" cy="6850952"/>
            <a:chOff x="0" y="-19518"/>
            <a:chExt cx="12192000" cy="6850952"/>
          </a:xfrm>
        </p:grpSpPr>
        <p:grpSp>
          <p:nvGrpSpPr>
            <p:cNvPr id="6" name="Группа 5"/>
            <p:cNvGrpSpPr/>
            <p:nvPr/>
          </p:nvGrpSpPr>
          <p:grpSpPr>
            <a:xfrm>
              <a:off x="0" y="-19518"/>
              <a:ext cx="12192000" cy="6850952"/>
              <a:chOff x="-3925" y="-5004"/>
              <a:chExt cx="9192637" cy="6850952"/>
            </a:xfrm>
          </p:grpSpPr>
          <p:sp>
            <p:nvSpPr>
              <p:cNvPr id="13" name="Прямоугольник 12"/>
              <p:cNvSpPr/>
              <p:nvPr/>
            </p:nvSpPr>
            <p:spPr>
              <a:xfrm>
                <a:off x="-3925" y="6327846"/>
                <a:ext cx="7427559" cy="518102"/>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9" name="Группа 8"/>
              <p:cNvGrpSpPr/>
              <p:nvPr/>
            </p:nvGrpSpPr>
            <p:grpSpPr>
              <a:xfrm>
                <a:off x="-3925" y="-5004"/>
                <a:ext cx="9192637" cy="1191246"/>
                <a:chOff x="-44207" y="-5004"/>
                <a:chExt cx="9192637" cy="1191246"/>
              </a:xfrm>
            </p:grpSpPr>
            <p:pic>
              <p:nvPicPr>
                <p:cNvPr id="10"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207" y="-500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Прямая соединительная линия 10"/>
                <p:cNvCxnSpPr/>
                <p:nvPr/>
              </p:nvCxnSpPr>
              <p:spPr>
                <a:xfrm>
                  <a:off x="-44207" y="1146261"/>
                  <a:ext cx="9192637" cy="39981"/>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2" name="Рисунок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7"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a:spLocks noGrp="1"/>
          </p:cNvSpPr>
          <p:nvPr>
            <p:ph type="title"/>
          </p:nvPr>
        </p:nvSpPr>
        <p:spPr>
          <a:xfrm>
            <a:off x="2445777" y="3898"/>
            <a:ext cx="9176657" cy="1216024"/>
          </a:xfrm>
        </p:spPr>
        <p:txBody>
          <a:bodyPr rtlCol="0">
            <a:normAutofit fontScale="90000"/>
          </a:bodyPr>
          <a:lstStyle/>
          <a:p>
            <a:pPr>
              <a:defRPr/>
            </a:pPr>
            <a:r>
              <a:rPr lang="ru-RU" dirty="0"/>
              <a:t>Сегментация текстов социальных сетей</a:t>
            </a:r>
            <a:br>
              <a:rPr lang="ru-RU" dirty="0"/>
            </a:br>
            <a:r>
              <a:rPr lang="en-US" dirty="0"/>
              <a:t>Mask curses</a:t>
            </a:r>
            <a:endParaRPr lang="ru-RU" dirty="0"/>
          </a:p>
        </p:txBody>
      </p:sp>
      <p:sp>
        <p:nvSpPr>
          <p:cNvPr id="32771" name="Content Placeholder 2"/>
          <p:cNvSpPr>
            <a:spLocks noGrp="1"/>
          </p:cNvSpPr>
          <p:nvPr>
            <p:ph sz="quarter" idx="1"/>
          </p:nvPr>
        </p:nvSpPr>
        <p:spPr/>
        <p:txBody>
          <a:bodyPr/>
          <a:lstStyle/>
          <a:p>
            <a:pPr eaLnBrk="1" hangingPunct="1"/>
            <a:r>
              <a:rPr lang="ru-RU" altLang="en-US" dirty="0">
                <a:latin typeface="Times New Roman" panose="02020603050405020304" pitchFamily="18" charset="0"/>
                <a:cs typeface="Times New Roman" panose="02020603050405020304" pitchFamily="18" charset="0"/>
              </a:rPr>
              <a:t>На некоторых сайтах ненормативная лексика «маскируется»:</a:t>
            </a:r>
            <a:r>
              <a:rPr lang="en-US" altLang="en-US" dirty="0">
                <a:latin typeface="Times New Roman" panose="02020603050405020304" pitchFamily="18" charset="0"/>
                <a:cs typeface="Times New Roman" panose="02020603050405020304" pitchFamily="18" charset="0"/>
              </a:rPr>
              <a:t> ****, s***t</a:t>
            </a:r>
            <a:r>
              <a:rPr lang="ru-RU" altLang="en-US" dirty="0">
                <a:latin typeface="Times New Roman" panose="02020603050405020304" pitchFamily="18" charset="0"/>
                <a:cs typeface="Times New Roman" panose="02020603050405020304" pitchFamily="18" charset="0"/>
              </a:rPr>
              <a:t> или первая </a:t>
            </a:r>
            <a:r>
              <a:rPr lang="ru-RU" altLang="en-US" dirty="0" err="1">
                <a:latin typeface="Times New Roman" panose="02020603050405020304" pitchFamily="18" charset="0"/>
                <a:cs typeface="Times New Roman" panose="02020603050405020304" pitchFamily="18" charset="0"/>
              </a:rPr>
              <a:t>буква+многоточие</a:t>
            </a:r>
            <a:endParaRPr lang="ru-RU" altLang="en-US" dirty="0">
              <a:latin typeface="Times New Roman" panose="02020603050405020304" pitchFamily="18" charset="0"/>
              <a:cs typeface="Times New Roman" panose="02020603050405020304" pitchFamily="18" charset="0"/>
            </a:endParaRPr>
          </a:p>
          <a:p>
            <a:pPr eaLnBrk="1" hangingPunct="1"/>
            <a:r>
              <a:rPr lang="en-US" altLang="en-US" dirty="0">
                <a:latin typeface="Times New Roman" panose="02020603050405020304" pitchFamily="18" charset="0"/>
                <a:cs typeface="Times New Roman" panose="02020603050405020304" pitchFamily="18" charset="0"/>
              </a:rPr>
              <a:t> </a:t>
            </a:r>
            <a:r>
              <a:rPr lang="ru-RU" altLang="en-US" dirty="0">
                <a:latin typeface="Times New Roman" panose="02020603050405020304" pitchFamily="18" charset="0"/>
                <a:cs typeface="Times New Roman" panose="02020603050405020304" pitchFamily="18" charset="0"/>
              </a:rPr>
              <a:t>некоторые передают ругательства с помощью комбинации небуквенных символов: </a:t>
            </a:r>
            <a:r>
              <a:rPr lang="en-US" altLang="en-US" dirty="0">
                <a:latin typeface="Times New Roman" panose="02020603050405020304" pitchFamily="18" charset="0"/>
                <a:cs typeface="Times New Roman" panose="02020603050405020304" pitchFamily="18" charset="0"/>
              </a:rPr>
              <a:t>$#!@)</a:t>
            </a:r>
            <a:endParaRPr lang="ru-RU" altLang="en-US" dirty="0">
              <a:latin typeface="Times New Roman" panose="02020603050405020304" pitchFamily="18" charset="0"/>
              <a:cs typeface="Times New Roman" panose="02020603050405020304" pitchFamily="18" charset="0"/>
            </a:endParaRPr>
          </a:p>
        </p:txBody>
      </p:sp>
      <p:sp>
        <p:nvSpPr>
          <p:cNvPr id="32772" name="TextBox 3"/>
          <p:cNvSpPr txBox="1">
            <a:spLocks noChangeArrowheads="1"/>
          </p:cNvSpPr>
          <p:nvPr/>
        </p:nvSpPr>
        <p:spPr bwMode="auto">
          <a:xfrm>
            <a:off x="1409617" y="5430036"/>
            <a:ext cx="65516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hlinkClick r:id="rId6"/>
              </a:rPr>
              <a:t>http://sentiment.christopherpotts.net/index.html</a:t>
            </a:r>
            <a:r>
              <a:rPr lang="ru-RU" altLang="en-US" sz="1800" dirty="0"/>
              <a:t> </a:t>
            </a:r>
          </a:p>
        </p:txBody>
      </p:sp>
    </p:spTree>
    <p:extLst>
      <p:ext uri="{BB962C8B-B14F-4D97-AF65-F5344CB8AC3E}">
        <p14:creationId xmlns:p14="http://schemas.microsoft.com/office/powerpoint/2010/main" val="30195874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Группа 3"/>
          <p:cNvGrpSpPr/>
          <p:nvPr/>
        </p:nvGrpSpPr>
        <p:grpSpPr>
          <a:xfrm>
            <a:off x="0" y="-19518"/>
            <a:ext cx="12192000" cy="6850952"/>
            <a:chOff x="0" y="-19518"/>
            <a:chExt cx="12192000" cy="6850952"/>
          </a:xfrm>
        </p:grpSpPr>
        <p:grpSp>
          <p:nvGrpSpPr>
            <p:cNvPr id="5" name="Группа 4"/>
            <p:cNvGrpSpPr/>
            <p:nvPr/>
          </p:nvGrpSpPr>
          <p:grpSpPr>
            <a:xfrm>
              <a:off x="0" y="-19518"/>
              <a:ext cx="12192000" cy="6850952"/>
              <a:chOff x="-3925" y="-5004"/>
              <a:chExt cx="9192637" cy="6850952"/>
            </a:xfrm>
          </p:grpSpPr>
          <p:sp>
            <p:nvSpPr>
              <p:cNvPr id="12" name="Прямоугольник 11"/>
              <p:cNvSpPr/>
              <p:nvPr/>
            </p:nvSpPr>
            <p:spPr>
              <a:xfrm>
                <a:off x="-3925" y="6327846"/>
                <a:ext cx="7427559" cy="518102"/>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8" name="Группа 7"/>
              <p:cNvGrpSpPr/>
              <p:nvPr/>
            </p:nvGrpSpPr>
            <p:grpSpPr>
              <a:xfrm>
                <a:off x="-3925" y="-5004"/>
                <a:ext cx="9192637" cy="1191246"/>
                <a:chOff x="-44207" y="-5004"/>
                <a:chExt cx="9192637" cy="1191246"/>
              </a:xfrm>
            </p:grpSpPr>
            <p:pic>
              <p:nvPicPr>
                <p:cNvPr id="9"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207" y="-500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Прямая соединительная линия 9"/>
                <p:cNvCxnSpPr/>
                <p:nvPr/>
              </p:nvCxnSpPr>
              <p:spPr>
                <a:xfrm>
                  <a:off x="-44207" y="1146261"/>
                  <a:ext cx="9192637" cy="39981"/>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1" name="Рисунок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6"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33794" name="Title 1"/>
          <p:cNvSpPr>
            <a:spLocks noGrp="1"/>
          </p:cNvSpPr>
          <p:nvPr>
            <p:ph type="title"/>
          </p:nvPr>
        </p:nvSpPr>
        <p:spPr>
          <a:xfrm>
            <a:off x="2971800" y="-19518"/>
            <a:ext cx="7812314" cy="1264065"/>
          </a:xfrm>
        </p:spPr>
        <p:txBody>
          <a:bodyPr/>
          <a:lstStyle/>
          <a:p>
            <a:pPr eaLnBrk="1" hangingPunct="1"/>
            <a:r>
              <a:rPr lang="ru-RU" altLang="en-US" sz="3200" dirty="0"/>
              <a:t>Сегментация текстов социальных сетей</a:t>
            </a:r>
            <a:br>
              <a:rPr lang="ru-RU" altLang="en-US" sz="3200" dirty="0"/>
            </a:br>
            <a:r>
              <a:rPr lang="en-US" altLang="en-US" sz="3200" dirty="0"/>
              <a:t>Additional </a:t>
            </a:r>
            <a:r>
              <a:rPr lang="en-US" altLang="en-US" sz="3200" dirty="0" err="1"/>
              <a:t>puctuation</a:t>
            </a:r>
            <a:endParaRPr lang="ru-RU" altLang="en-US" sz="3200" dirty="0"/>
          </a:p>
        </p:txBody>
      </p:sp>
      <p:sp>
        <p:nvSpPr>
          <p:cNvPr id="33795" name="Content Placeholder 2"/>
          <p:cNvSpPr>
            <a:spLocks noGrp="1"/>
          </p:cNvSpPr>
          <p:nvPr>
            <p:ph sz="quarter" idx="1"/>
          </p:nvPr>
        </p:nvSpPr>
        <p:spPr>
          <a:xfrm>
            <a:off x="579863" y="1690688"/>
            <a:ext cx="11407697" cy="4895850"/>
          </a:xfrm>
        </p:spPr>
        <p:txBody>
          <a:bodyPr>
            <a:normAutofit/>
          </a:bodyPr>
          <a:lstStyle/>
          <a:p>
            <a:pPr eaLnBrk="1" hangingPunct="1"/>
            <a:r>
              <a:rPr lang="ru-RU" altLang="en-US" sz="2400" dirty="0">
                <a:latin typeface="Times New Roman" panose="02020603050405020304" pitchFamily="18" charset="0"/>
                <a:cs typeface="Times New Roman" panose="02020603050405020304" pitchFamily="18" charset="0"/>
              </a:rPr>
              <a:t>На этапе токенизации оставляем знаки препинания;</a:t>
            </a:r>
          </a:p>
          <a:p>
            <a:pPr eaLnBrk="1" hangingPunct="1"/>
            <a:r>
              <a:rPr lang="ru-RU" altLang="en-US" sz="2400" dirty="0">
                <a:latin typeface="Times New Roman" panose="02020603050405020304" pitchFamily="18" charset="0"/>
                <a:cs typeface="Times New Roman" panose="02020603050405020304" pitchFamily="18" charset="0"/>
              </a:rPr>
              <a:t>Вначале пытаемся идентифицировать «внутрисловные» пунктуационные знаки, тогда остальные можно уже обрабатывать как разделители.</a:t>
            </a:r>
          </a:p>
          <a:p>
            <a:pPr eaLnBrk="1" hangingPunct="1"/>
            <a:r>
              <a:rPr lang="ru-RU" altLang="en-US" sz="2400" dirty="0">
                <a:latin typeface="Times New Roman" panose="02020603050405020304" pitchFamily="18" charset="0"/>
                <a:cs typeface="Times New Roman" panose="02020603050405020304" pitchFamily="18" charset="0"/>
              </a:rPr>
              <a:t>Некоторые соображения</a:t>
            </a:r>
            <a:r>
              <a:rPr lang="en-US" altLang="en-US" sz="2400" dirty="0">
                <a:latin typeface="Times New Roman" panose="02020603050405020304" pitchFamily="18" charset="0"/>
                <a:cs typeface="Times New Roman" panose="02020603050405020304" pitchFamily="18" charset="0"/>
              </a:rPr>
              <a:t>:</a:t>
            </a:r>
            <a:endParaRPr lang="ru-RU" altLang="en-US" sz="2400" dirty="0">
              <a:latin typeface="Times New Roman" panose="02020603050405020304" pitchFamily="18" charset="0"/>
              <a:cs typeface="Times New Roman" panose="02020603050405020304" pitchFamily="18" charset="0"/>
            </a:endParaRPr>
          </a:p>
          <a:p>
            <a:pPr lvl="1" eaLnBrk="1" hangingPunct="1"/>
            <a:r>
              <a:rPr lang="ru-RU" altLang="en-US" dirty="0" err="1">
                <a:latin typeface="Times New Roman" panose="02020603050405020304" pitchFamily="18" charset="0"/>
                <a:cs typeface="Times New Roman" panose="02020603050405020304" pitchFamily="18" charset="0"/>
              </a:rPr>
              <a:t>эмотиконы</a:t>
            </a:r>
            <a:r>
              <a:rPr lang="ru-RU" altLang="en-US" dirty="0">
                <a:latin typeface="Times New Roman" panose="02020603050405020304" pitchFamily="18" charset="0"/>
                <a:cs typeface="Times New Roman" panose="02020603050405020304" pitchFamily="18" charset="0"/>
              </a:rPr>
              <a:t>, важные символы разметки </a:t>
            </a:r>
            <a:r>
              <a:rPr lang="ru-RU" altLang="en-US" dirty="0" err="1">
                <a:latin typeface="Times New Roman" panose="02020603050405020304" pitchFamily="18" charset="0"/>
                <a:cs typeface="Times New Roman" panose="02020603050405020304" pitchFamily="18" charset="0"/>
              </a:rPr>
              <a:t>Твиттера</a:t>
            </a:r>
            <a:r>
              <a:rPr lang="ru-RU" altLang="en-US" dirty="0">
                <a:latin typeface="Times New Roman" panose="02020603050405020304" pitchFamily="18" charset="0"/>
                <a:cs typeface="Times New Roman" panose="02020603050405020304" pitchFamily="18" charset="0"/>
              </a:rPr>
              <a:t> и </a:t>
            </a:r>
            <a:r>
              <a:rPr lang="en-US" altLang="en-US" dirty="0">
                <a:latin typeface="Times New Roman" panose="02020603050405020304" pitchFamily="18" charset="0"/>
                <a:cs typeface="Times New Roman" panose="02020603050405020304" pitchFamily="18" charset="0"/>
              </a:rPr>
              <a:t>HTML</a:t>
            </a:r>
            <a:r>
              <a:rPr lang="ru-RU" altLang="en-US" dirty="0">
                <a:latin typeface="Times New Roman" panose="02020603050405020304" pitchFamily="18" charset="0"/>
                <a:cs typeface="Times New Roman" panose="02020603050405020304" pitchFamily="18" charset="0"/>
              </a:rPr>
              <a:t>, «маски» для ненормативной лексики;</a:t>
            </a:r>
            <a:endParaRPr lang="en-US" altLang="en-US" dirty="0">
              <a:latin typeface="Times New Roman" panose="02020603050405020304" pitchFamily="18" charset="0"/>
              <a:cs typeface="Times New Roman" panose="02020603050405020304" pitchFamily="18" charset="0"/>
            </a:endParaRPr>
          </a:p>
          <a:p>
            <a:pPr lvl="1" eaLnBrk="1" hangingPunct="1"/>
            <a:r>
              <a:rPr lang="ru-RU" altLang="en-US" dirty="0">
                <a:latin typeface="Times New Roman" panose="02020603050405020304" pitchFamily="18" charset="0"/>
                <a:cs typeface="Times New Roman" panose="02020603050405020304" pitchFamily="18" charset="0"/>
              </a:rPr>
              <a:t>последовательности из букв, цифр, апострофов, дефисов и нижнего подчеркивания – слова;</a:t>
            </a:r>
            <a:endParaRPr lang="en-US" altLang="en-US" dirty="0">
              <a:latin typeface="Times New Roman" panose="02020603050405020304" pitchFamily="18" charset="0"/>
              <a:cs typeface="Times New Roman" panose="02020603050405020304" pitchFamily="18" charset="0"/>
            </a:endParaRPr>
          </a:p>
          <a:p>
            <a:pPr lvl="1" eaLnBrk="1" hangingPunct="1"/>
            <a:r>
              <a:rPr lang="ru-RU" altLang="en-US" dirty="0">
                <a:latin typeface="Times New Roman" panose="02020603050405020304" pitchFamily="18" charset="0"/>
                <a:cs typeface="Times New Roman" panose="02020603050405020304" pitchFamily="18" charset="0"/>
              </a:rPr>
              <a:t>Последовательности состоящие только из цифр, запятых и точек – токены; можно еще в </a:t>
            </a:r>
            <a:r>
              <a:rPr lang="ru-RU" altLang="en-US" dirty="0" err="1">
                <a:latin typeface="Times New Roman" panose="02020603050405020304" pitchFamily="18" charset="0"/>
                <a:cs typeface="Times New Roman" panose="02020603050405020304" pitchFamily="18" charset="0"/>
              </a:rPr>
              <a:t>токен</a:t>
            </a:r>
            <a:r>
              <a:rPr lang="ru-RU" altLang="en-US" dirty="0">
                <a:latin typeface="Times New Roman" panose="02020603050405020304" pitchFamily="18" charset="0"/>
                <a:cs typeface="Times New Roman" panose="02020603050405020304" pitchFamily="18" charset="0"/>
              </a:rPr>
              <a:t> включать знаки валюты и проценты;</a:t>
            </a:r>
            <a:endParaRPr lang="en-US" altLang="en-US" dirty="0">
              <a:latin typeface="Times New Roman" panose="02020603050405020304" pitchFamily="18" charset="0"/>
              <a:cs typeface="Times New Roman" panose="02020603050405020304" pitchFamily="18" charset="0"/>
            </a:endParaRPr>
          </a:p>
          <a:p>
            <a:pPr lvl="1" eaLnBrk="1" hangingPunct="1"/>
            <a:r>
              <a:rPr lang="ru-RU" altLang="en-US" dirty="0">
                <a:latin typeface="Times New Roman" panose="02020603050405020304" pitchFamily="18" charset="0"/>
                <a:cs typeface="Times New Roman" panose="02020603050405020304" pitchFamily="18" charset="0"/>
              </a:rPr>
              <a:t>Последовательности из более одной точки можно заменить на многоточие </a:t>
            </a:r>
            <a:r>
              <a:rPr lang="en-US" alt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792426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Группа 3"/>
          <p:cNvGrpSpPr/>
          <p:nvPr/>
        </p:nvGrpSpPr>
        <p:grpSpPr>
          <a:xfrm>
            <a:off x="0" y="-19518"/>
            <a:ext cx="12192000" cy="6850952"/>
            <a:chOff x="0" y="-19518"/>
            <a:chExt cx="12192000" cy="6850952"/>
          </a:xfrm>
        </p:grpSpPr>
        <p:grpSp>
          <p:nvGrpSpPr>
            <p:cNvPr id="5" name="Группа 4"/>
            <p:cNvGrpSpPr/>
            <p:nvPr/>
          </p:nvGrpSpPr>
          <p:grpSpPr>
            <a:xfrm>
              <a:off x="0" y="-19518"/>
              <a:ext cx="12192000" cy="6850952"/>
              <a:chOff x="-3925" y="-5004"/>
              <a:chExt cx="9192637" cy="6850952"/>
            </a:xfrm>
          </p:grpSpPr>
          <p:sp>
            <p:nvSpPr>
              <p:cNvPr id="12" name="Прямоугольник 11"/>
              <p:cNvSpPr/>
              <p:nvPr/>
            </p:nvSpPr>
            <p:spPr>
              <a:xfrm>
                <a:off x="-3925" y="6327846"/>
                <a:ext cx="7427559" cy="518102"/>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8" name="Группа 7"/>
              <p:cNvGrpSpPr/>
              <p:nvPr/>
            </p:nvGrpSpPr>
            <p:grpSpPr>
              <a:xfrm>
                <a:off x="-3925" y="-5004"/>
                <a:ext cx="9192637" cy="1191246"/>
                <a:chOff x="-44207" y="-5004"/>
                <a:chExt cx="9192637" cy="1191246"/>
              </a:xfrm>
            </p:grpSpPr>
            <p:pic>
              <p:nvPicPr>
                <p:cNvPr id="9"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207" y="-500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Прямая соединительная линия 9"/>
                <p:cNvCxnSpPr/>
                <p:nvPr/>
              </p:nvCxnSpPr>
              <p:spPr>
                <a:xfrm>
                  <a:off x="-44207" y="1146261"/>
                  <a:ext cx="9192637" cy="39981"/>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1" name="Рисунок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6"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a:spLocks noGrp="1"/>
          </p:cNvSpPr>
          <p:nvPr>
            <p:ph type="title"/>
          </p:nvPr>
        </p:nvSpPr>
        <p:spPr>
          <a:xfrm>
            <a:off x="2230079" y="196773"/>
            <a:ext cx="8905487" cy="730718"/>
          </a:xfrm>
        </p:spPr>
        <p:txBody>
          <a:bodyPr rtlCol="0">
            <a:normAutofit fontScale="90000"/>
          </a:bodyPr>
          <a:lstStyle/>
          <a:p>
            <a:pPr>
              <a:defRPr/>
            </a:pPr>
            <a:r>
              <a:rPr lang="ru-RU" dirty="0"/>
              <a:t>Сегментация текстов социальных сетей</a:t>
            </a:r>
            <a:br>
              <a:rPr lang="ru-RU" dirty="0"/>
            </a:br>
            <a:r>
              <a:rPr lang="en-US" dirty="0"/>
              <a:t>Additional punctuation</a:t>
            </a:r>
            <a:endParaRPr lang="ru-RU" dirty="0"/>
          </a:p>
        </p:txBody>
      </p:sp>
      <p:sp>
        <p:nvSpPr>
          <p:cNvPr id="34819" name="Content Placeholder 2"/>
          <p:cNvSpPr>
            <a:spLocks noGrp="1"/>
          </p:cNvSpPr>
          <p:nvPr>
            <p:ph sz="quarter" idx="1"/>
          </p:nvPr>
        </p:nvSpPr>
        <p:spPr>
          <a:xfrm>
            <a:off x="1066800" y="2094533"/>
            <a:ext cx="9794488" cy="4897437"/>
          </a:xfrm>
        </p:spPr>
        <p:txBody>
          <a:bodyPr>
            <a:normAutofit/>
          </a:bodyPr>
          <a:lstStyle/>
          <a:p>
            <a:pPr eaLnBrk="1" hangingPunct="1"/>
            <a:r>
              <a:rPr lang="ru-RU" altLang="en-US" sz="2400" dirty="0">
                <a:latin typeface="Times New Roman" panose="02020603050405020304" pitchFamily="18" charset="0"/>
                <a:cs typeface="Times New Roman" panose="02020603050405020304" pitchFamily="18" charset="0"/>
              </a:rPr>
              <a:t>Остальное может рассматриваться как отдельные токены:</a:t>
            </a:r>
          </a:p>
          <a:p>
            <a:pPr eaLnBrk="1" hangingPunct="1"/>
            <a:r>
              <a:rPr lang="ru-RU" altLang="en-US" sz="2400" dirty="0">
                <a:latin typeface="Times New Roman" panose="02020603050405020304" pitchFamily="18" charset="0"/>
                <a:cs typeface="Times New Roman" panose="02020603050405020304" pitchFamily="18" charset="0"/>
              </a:rPr>
              <a:t>Вопросительные и восклицательные знаки, знаки доллара без цифр (имеет смысле оставлять отдельные токены в последовательности восклицательных</a:t>
            </a:r>
            <a:r>
              <a:rPr lang="en-US" altLang="en-US" sz="2400" dirty="0">
                <a:latin typeface="Times New Roman" panose="02020603050405020304" pitchFamily="18" charset="0"/>
                <a:cs typeface="Times New Roman" panose="02020603050405020304" pitchFamily="18" charset="0"/>
              </a:rPr>
              <a:t>/</a:t>
            </a:r>
            <a:r>
              <a:rPr lang="ru-RU" altLang="en-US" sz="2400" dirty="0">
                <a:latin typeface="Times New Roman" panose="02020603050405020304" pitchFamily="18" charset="0"/>
                <a:cs typeface="Times New Roman" panose="02020603050405020304" pitchFamily="18" charset="0"/>
              </a:rPr>
              <a:t>вопросительных знаков, как в !!!) </a:t>
            </a:r>
          </a:p>
          <a:p>
            <a:pPr eaLnBrk="1" hangingPunct="1"/>
            <a:r>
              <a:rPr lang="ru-RU" altLang="en-US" sz="2400" dirty="0">
                <a:latin typeface="Times New Roman" panose="02020603050405020304" pitchFamily="18" charset="0"/>
                <a:cs typeface="Times New Roman" panose="02020603050405020304" pitchFamily="18" charset="0"/>
              </a:rPr>
              <a:t>Их можно отфильтровать на более поздних этапах</a:t>
            </a:r>
          </a:p>
        </p:txBody>
      </p:sp>
    </p:spTree>
    <p:extLst>
      <p:ext uri="{BB962C8B-B14F-4D97-AF65-F5344CB8AC3E}">
        <p14:creationId xmlns:p14="http://schemas.microsoft.com/office/powerpoint/2010/main" val="42790687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Группа 4"/>
          <p:cNvGrpSpPr/>
          <p:nvPr/>
        </p:nvGrpSpPr>
        <p:grpSpPr>
          <a:xfrm>
            <a:off x="0" y="-19518"/>
            <a:ext cx="12192000" cy="6850952"/>
            <a:chOff x="0" y="-19518"/>
            <a:chExt cx="12192000" cy="6850952"/>
          </a:xfrm>
        </p:grpSpPr>
        <p:grpSp>
          <p:nvGrpSpPr>
            <p:cNvPr id="6" name="Группа 5"/>
            <p:cNvGrpSpPr/>
            <p:nvPr/>
          </p:nvGrpSpPr>
          <p:grpSpPr>
            <a:xfrm>
              <a:off x="0" y="-19518"/>
              <a:ext cx="12192000" cy="6850952"/>
              <a:chOff x="-3925" y="-5004"/>
              <a:chExt cx="9192637" cy="6850952"/>
            </a:xfrm>
          </p:grpSpPr>
          <p:sp>
            <p:nvSpPr>
              <p:cNvPr id="13" name="Прямоугольник 12"/>
              <p:cNvSpPr/>
              <p:nvPr/>
            </p:nvSpPr>
            <p:spPr>
              <a:xfrm>
                <a:off x="-3925" y="6327846"/>
                <a:ext cx="7427559" cy="518102"/>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9" name="Группа 8"/>
              <p:cNvGrpSpPr/>
              <p:nvPr/>
            </p:nvGrpSpPr>
            <p:grpSpPr>
              <a:xfrm>
                <a:off x="-3925" y="-5004"/>
                <a:ext cx="9192637" cy="1191246"/>
                <a:chOff x="-44207" y="-5004"/>
                <a:chExt cx="9192637" cy="1191246"/>
              </a:xfrm>
            </p:grpSpPr>
            <p:pic>
              <p:nvPicPr>
                <p:cNvPr id="10"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207" y="-500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Прямая соединительная линия 10"/>
                <p:cNvCxnSpPr/>
                <p:nvPr/>
              </p:nvCxnSpPr>
              <p:spPr>
                <a:xfrm>
                  <a:off x="-44207" y="1146261"/>
                  <a:ext cx="9192637" cy="39981"/>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2" name="Рисунок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7"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a:spLocks noGrp="1"/>
          </p:cNvSpPr>
          <p:nvPr>
            <p:ph type="title"/>
          </p:nvPr>
        </p:nvSpPr>
        <p:spPr>
          <a:xfrm>
            <a:off x="2302270" y="108755"/>
            <a:ext cx="8697686" cy="894719"/>
          </a:xfrm>
        </p:spPr>
        <p:txBody>
          <a:bodyPr rtlCol="0">
            <a:normAutofit fontScale="90000"/>
          </a:bodyPr>
          <a:lstStyle/>
          <a:p>
            <a:pPr>
              <a:defRPr/>
            </a:pPr>
            <a:r>
              <a:rPr lang="ru-RU" dirty="0"/>
              <a:t>Сегментация текстов социальных сетей</a:t>
            </a:r>
            <a:br>
              <a:rPr lang="ru-RU" dirty="0"/>
            </a:br>
            <a:r>
              <a:rPr lang="en-US" dirty="0"/>
              <a:t>Capitalization</a:t>
            </a:r>
            <a:endParaRPr lang="ru-RU" dirty="0"/>
          </a:p>
        </p:txBody>
      </p:sp>
      <p:sp>
        <p:nvSpPr>
          <p:cNvPr id="35843" name="Content Placeholder 2"/>
          <p:cNvSpPr>
            <a:spLocks noGrp="1"/>
          </p:cNvSpPr>
          <p:nvPr>
            <p:ph sz="quarter" idx="1"/>
          </p:nvPr>
        </p:nvSpPr>
        <p:spPr>
          <a:xfrm>
            <a:off x="981307" y="2061273"/>
            <a:ext cx="9462081" cy="3368675"/>
          </a:xfrm>
        </p:spPr>
        <p:txBody>
          <a:bodyPr/>
          <a:lstStyle/>
          <a:p>
            <a:pPr eaLnBrk="1" hangingPunct="1"/>
            <a:r>
              <a:rPr lang="ru-RU" altLang="en-US" sz="2400" dirty="0">
                <a:latin typeface="Times New Roman" panose="02020603050405020304" pitchFamily="18" charset="0"/>
                <a:cs typeface="Times New Roman" panose="02020603050405020304" pitchFamily="18" charset="0"/>
              </a:rPr>
              <a:t>Слова в верхнем регистре стоит оставлять в верхнем регистре</a:t>
            </a:r>
          </a:p>
        </p:txBody>
      </p:sp>
      <p:sp>
        <p:nvSpPr>
          <p:cNvPr id="35844" name="TextBox 3"/>
          <p:cNvSpPr txBox="1">
            <a:spLocks noChangeArrowheads="1"/>
          </p:cNvSpPr>
          <p:nvPr/>
        </p:nvSpPr>
        <p:spPr bwMode="auto">
          <a:xfrm>
            <a:off x="1222888" y="5541309"/>
            <a:ext cx="65516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hlinkClick r:id="rId6"/>
              </a:rPr>
              <a:t>http://sentiment.christopherpotts.net/index.html</a:t>
            </a:r>
            <a:r>
              <a:rPr lang="ru-RU" altLang="en-US" sz="1800"/>
              <a:t> </a:t>
            </a:r>
          </a:p>
        </p:txBody>
      </p:sp>
    </p:spTree>
    <p:extLst>
      <p:ext uri="{BB962C8B-B14F-4D97-AF65-F5344CB8AC3E}">
        <p14:creationId xmlns:p14="http://schemas.microsoft.com/office/powerpoint/2010/main" val="38184611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Группа 3"/>
          <p:cNvGrpSpPr/>
          <p:nvPr/>
        </p:nvGrpSpPr>
        <p:grpSpPr>
          <a:xfrm>
            <a:off x="0" y="-19518"/>
            <a:ext cx="12192000" cy="6850952"/>
            <a:chOff x="0" y="-19518"/>
            <a:chExt cx="12192000" cy="6850952"/>
          </a:xfrm>
        </p:grpSpPr>
        <p:grpSp>
          <p:nvGrpSpPr>
            <p:cNvPr id="5" name="Группа 4"/>
            <p:cNvGrpSpPr/>
            <p:nvPr/>
          </p:nvGrpSpPr>
          <p:grpSpPr>
            <a:xfrm>
              <a:off x="0" y="-19518"/>
              <a:ext cx="12192000" cy="6850952"/>
              <a:chOff x="-3925" y="-5004"/>
              <a:chExt cx="9192637" cy="6850952"/>
            </a:xfrm>
          </p:grpSpPr>
          <p:sp>
            <p:nvSpPr>
              <p:cNvPr id="12" name="Прямоугольник 11"/>
              <p:cNvSpPr/>
              <p:nvPr/>
            </p:nvSpPr>
            <p:spPr>
              <a:xfrm>
                <a:off x="-3925" y="6327846"/>
                <a:ext cx="7427559" cy="518102"/>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8" name="Группа 7"/>
              <p:cNvGrpSpPr/>
              <p:nvPr/>
            </p:nvGrpSpPr>
            <p:grpSpPr>
              <a:xfrm>
                <a:off x="-3925" y="-5004"/>
                <a:ext cx="9192637" cy="1191246"/>
                <a:chOff x="-44207" y="-5004"/>
                <a:chExt cx="9192637" cy="1191246"/>
              </a:xfrm>
            </p:grpSpPr>
            <p:pic>
              <p:nvPicPr>
                <p:cNvPr id="9"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207" y="-500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Прямая соединительная линия 9"/>
                <p:cNvCxnSpPr/>
                <p:nvPr/>
              </p:nvCxnSpPr>
              <p:spPr>
                <a:xfrm>
                  <a:off x="-44207" y="1146261"/>
                  <a:ext cx="9192637" cy="39981"/>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1" name="Рисунок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6"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a:spLocks noGrp="1"/>
          </p:cNvSpPr>
          <p:nvPr>
            <p:ph type="title"/>
          </p:nvPr>
        </p:nvSpPr>
        <p:spPr>
          <a:xfrm>
            <a:off x="2445777" y="91911"/>
            <a:ext cx="9342859" cy="962947"/>
          </a:xfrm>
        </p:spPr>
        <p:txBody>
          <a:bodyPr rtlCol="0">
            <a:normAutofit fontScale="90000"/>
          </a:bodyPr>
          <a:lstStyle/>
          <a:p>
            <a:pPr>
              <a:defRPr/>
            </a:pPr>
            <a:r>
              <a:rPr lang="ru-RU" dirty="0"/>
              <a:t>Сегментация текстов социальных сетей</a:t>
            </a:r>
            <a:br>
              <a:rPr lang="ru-RU" dirty="0"/>
            </a:br>
            <a:r>
              <a:rPr lang="en-US" b="1" dirty="0"/>
              <a:t>Lengthening</a:t>
            </a:r>
            <a:endParaRPr lang="ru-RU" dirty="0"/>
          </a:p>
        </p:txBody>
      </p:sp>
      <p:sp>
        <p:nvSpPr>
          <p:cNvPr id="3" name="Content Placeholder 2"/>
          <p:cNvSpPr>
            <a:spLocks noGrp="1"/>
          </p:cNvSpPr>
          <p:nvPr>
            <p:ph sz="quarter" idx="1"/>
          </p:nvPr>
        </p:nvSpPr>
        <p:spPr>
          <a:xfrm>
            <a:off x="838200" y="1900935"/>
            <a:ext cx="10257263" cy="4525962"/>
          </a:xfrm>
        </p:spPr>
        <p:txBody>
          <a:bodyPr rtlCol="0">
            <a:normAutofit/>
          </a:bodyPr>
          <a:lstStyle/>
          <a:p>
            <a:pPr>
              <a:defRPr/>
            </a:pPr>
            <a:r>
              <a:rPr lang="ru-RU" dirty="0">
                <a:latin typeface="Times New Roman" panose="02020603050405020304" pitchFamily="18" charset="0"/>
                <a:cs typeface="Times New Roman" panose="02020603050405020304" pitchFamily="18" charset="0"/>
              </a:rPr>
              <a:t>Редупликация символов, как в </a:t>
            </a:r>
            <a:r>
              <a:rPr lang="ru-RU" i="1" dirty="0" err="1">
                <a:latin typeface="Times New Roman" panose="02020603050405020304" pitchFamily="18" charset="0"/>
                <a:cs typeface="Times New Roman" panose="02020603050405020304" pitchFamily="18" charset="0"/>
              </a:rPr>
              <a:t>оооочень</a:t>
            </a:r>
            <a:r>
              <a:rPr lang="ru-RU" dirty="0">
                <a:latin typeface="Times New Roman" panose="02020603050405020304" pitchFamily="18" charset="0"/>
                <a:cs typeface="Times New Roman" panose="02020603050405020304" pitchFamily="18" charset="0"/>
              </a:rPr>
              <a:t> значима для определения тональности</a:t>
            </a:r>
          </a:p>
          <a:p>
            <a:pPr>
              <a:defRPr/>
            </a:pPr>
            <a:r>
              <a:rPr lang="ru-RU" dirty="0">
                <a:latin typeface="Times New Roman" panose="02020603050405020304" pitchFamily="18" charset="0"/>
                <a:cs typeface="Times New Roman" panose="02020603050405020304" pitchFamily="18" charset="0"/>
              </a:rPr>
              <a:t>Стоит превращать любую цепочку в последовательность не более трех символов</a:t>
            </a:r>
          </a:p>
        </p:txBody>
      </p:sp>
    </p:spTree>
    <p:extLst>
      <p:ext uri="{BB962C8B-B14F-4D97-AF65-F5344CB8AC3E}">
        <p14:creationId xmlns:p14="http://schemas.microsoft.com/office/powerpoint/2010/main" val="18181285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Группа 4"/>
          <p:cNvGrpSpPr/>
          <p:nvPr/>
        </p:nvGrpSpPr>
        <p:grpSpPr>
          <a:xfrm>
            <a:off x="0" y="-19518"/>
            <a:ext cx="12192000" cy="6850952"/>
            <a:chOff x="0" y="-19518"/>
            <a:chExt cx="12192000" cy="6850952"/>
          </a:xfrm>
        </p:grpSpPr>
        <p:grpSp>
          <p:nvGrpSpPr>
            <p:cNvPr id="6" name="Группа 5"/>
            <p:cNvGrpSpPr/>
            <p:nvPr/>
          </p:nvGrpSpPr>
          <p:grpSpPr>
            <a:xfrm>
              <a:off x="0" y="-19518"/>
              <a:ext cx="12192000" cy="6850952"/>
              <a:chOff x="-3925" y="-5004"/>
              <a:chExt cx="9192637" cy="6850952"/>
            </a:xfrm>
          </p:grpSpPr>
          <p:sp>
            <p:nvSpPr>
              <p:cNvPr id="13" name="Прямоугольник 12"/>
              <p:cNvSpPr/>
              <p:nvPr/>
            </p:nvSpPr>
            <p:spPr>
              <a:xfrm>
                <a:off x="-3925" y="6327846"/>
                <a:ext cx="7427559" cy="518102"/>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9" name="Группа 8"/>
              <p:cNvGrpSpPr/>
              <p:nvPr/>
            </p:nvGrpSpPr>
            <p:grpSpPr>
              <a:xfrm>
                <a:off x="-3925" y="-5004"/>
                <a:ext cx="9192637" cy="1191246"/>
                <a:chOff x="-44207" y="-5004"/>
                <a:chExt cx="9192637" cy="1191246"/>
              </a:xfrm>
            </p:grpSpPr>
            <p:pic>
              <p:nvPicPr>
                <p:cNvPr id="10"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207" y="-500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Прямая соединительная линия 10"/>
                <p:cNvCxnSpPr/>
                <p:nvPr/>
              </p:nvCxnSpPr>
              <p:spPr>
                <a:xfrm>
                  <a:off x="-44207" y="1146261"/>
                  <a:ext cx="9192637" cy="39981"/>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2" name="Рисунок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7"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a:spLocks noGrp="1"/>
          </p:cNvSpPr>
          <p:nvPr>
            <p:ph type="title"/>
          </p:nvPr>
        </p:nvSpPr>
        <p:spPr>
          <a:xfrm>
            <a:off x="2703199" y="127592"/>
            <a:ext cx="9035117" cy="950101"/>
          </a:xfrm>
        </p:spPr>
        <p:txBody>
          <a:bodyPr rtlCol="0">
            <a:normAutofit fontScale="90000"/>
          </a:bodyPr>
          <a:lstStyle/>
          <a:p>
            <a:pPr>
              <a:defRPr/>
            </a:pPr>
            <a:r>
              <a:rPr lang="ru-RU" dirty="0"/>
              <a:t>Сегментация текстов социальных сетей</a:t>
            </a:r>
            <a:br>
              <a:rPr lang="ru-RU" dirty="0"/>
            </a:br>
            <a:r>
              <a:rPr lang="en-US" b="1" dirty="0"/>
              <a:t>Multi-word expressions</a:t>
            </a:r>
            <a:endParaRPr lang="ru-RU" dirty="0"/>
          </a:p>
        </p:txBody>
      </p:sp>
      <p:sp>
        <p:nvSpPr>
          <p:cNvPr id="3" name="Content Placeholder 2"/>
          <p:cNvSpPr>
            <a:spLocks noGrp="1"/>
          </p:cNvSpPr>
          <p:nvPr>
            <p:ph sz="quarter" idx="1"/>
          </p:nvPr>
        </p:nvSpPr>
        <p:spPr>
          <a:xfrm>
            <a:off x="481360" y="1411908"/>
            <a:ext cx="11617713" cy="4525962"/>
          </a:xfrm>
        </p:spPr>
        <p:txBody>
          <a:bodyPr rtlCol="0">
            <a:noAutofit/>
          </a:bodyPr>
          <a:lstStyle/>
          <a:p>
            <a:pPr>
              <a:lnSpc>
                <a:spcPct val="120000"/>
              </a:lnSpc>
              <a:spcBef>
                <a:spcPts val="600"/>
              </a:spcBef>
              <a:defRPr/>
            </a:pPr>
            <a:r>
              <a:rPr lang="ru-RU" sz="2400" dirty="0">
                <a:latin typeface="Times New Roman" panose="02020603050405020304" pitchFamily="18" charset="0"/>
                <a:cs typeface="Times New Roman" panose="02020603050405020304" pitchFamily="18" charset="0"/>
              </a:rPr>
              <a:t>типы многословных выражений (</a:t>
            </a:r>
            <a:r>
              <a:rPr lang="en-US" sz="2400" dirty="0" err="1">
                <a:latin typeface="Times New Roman" panose="02020603050405020304" pitchFamily="18" charset="0"/>
                <a:cs typeface="Times New Roman" panose="02020603050405020304" pitchFamily="18" charset="0"/>
              </a:rPr>
              <a:t>mwe</a:t>
            </a:r>
            <a:r>
              <a:rPr lang="ru-RU"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p>
          <a:p>
            <a:pPr>
              <a:lnSpc>
                <a:spcPct val="120000"/>
              </a:lnSpc>
              <a:spcBef>
                <a:spcPts val="600"/>
              </a:spcBef>
              <a:defRPr/>
            </a:pPr>
            <a:r>
              <a:rPr lang="ru-RU" sz="2400" dirty="0">
                <a:latin typeface="Times New Roman" panose="02020603050405020304" pitchFamily="18" charset="0"/>
                <a:cs typeface="Times New Roman" panose="02020603050405020304" pitchFamily="18" charset="0"/>
              </a:rPr>
              <a:t>именованные сущности</a:t>
            </a:r>
            <a:endParaRPr lang="en-US" sz="2400" dirty="0">
              <a:latin typeface="Times New Roman" panose="02020603050405020304" pitchFamily="18" charset="0"/>
              <a:cs typeface="Times New Roman" panose="02020603050405020304" pitchFamily="18" charset="0"/>
            </a:endParaRPr>
          </a:p>
          <a:p>
            <a:pPr>
              <a:lnSpc>
                <a:spcPct val="120000"/>
              </a:lnSpc>
              <a:spcBef>
                <a:spcPts val="600"/>
              </a:spcBef>
              <a:defRPr/>
            </a:pPr>
            <a:r>
              <a:rPr lang="ru-RU" sz="2400" dirty="0">
                <a:latin typeface="Times New Roman" panose="02020603050405020304" pitchFamily="18" charset="0"/>
                <a:cs typeface="Times New Roman" panose="02020603050405020304" pitchFamily="18" charset="0"/>
              </a:rPr>
              <a:t>номера телефонов</a:t>
            </a:r>
            <a:endParaRPr lang="en-US" sz="2400" dirty="0">
              <a:latin typeface="Times New Roman" panose="02020603050405020304" pitchFamily="18" charset="0"/>
              <a:cs typeface="Times New Roman" panose="02020603050405020304" pitchFamily="18" charset="0"/>
            </a:endParaRPr>
          </a:p>
          <a:p>
            <a:pPr>
              <a:lnSpc>
                <a:spcPct val="120000"/>
              </a:lnSpc>
              <a:spcBef>
                <a:spcPts val="600"/>
              </a:spcBef>
              <a:defRPr/>
            </a:pPr>
            <a:r>
              <a:rPr lang="ru-RU" sz="2400" dirty="0">
                <a:latin typeface="Times New Roman" panose="02020603050405020304" pitchFamily="18" charset="0"/>
                <a:cs typeface="Times New Roman" panose="02020603050405020304" pitchFamily="18" charset="0"/>
              </a:rPr>
              <a:t>даты</a:t>
            </a:r>
            <a:endParaRPr lang="en-US" sz="2400" dirty="0">
              <a:latin typeface="Times New Roman" panose="02020603050405020304" pitchFamily="18" charset="0"/>
              <a:cs typeface="Times New Roman" panose="02020603050405020304" pitchFamily="18" charset="0"/>
            </a:endParaRPr>
          </a:p>
          <a:p>
            <a:pPr>
              <a:lnSpc>
                <a:spcPct val="120000"/>
              </a:lnSpc>
              <a:spcBef>
                <a:spcPts val="600"/>
              </a:spcBef>
              <a:defRPr/>
            </a:pPr>
            <a:r>
              <a:rPr lang="ru-RU" sz="2400" dirty="0">
                <a:latin typeface="Times New Roman" panose="02020603050405020304" pitchFamily="18" charset="0"/>
                <a:cs typeface="Times New Roman" panose="02020603050405020304" pitchFamily="18" charset="0"/>
              </a:rPr>
              <a:t>идиомы</a:t>
            </a:r>
          </a:p>
          <a:p>
            <a:pPr>
              <a:lnSpc>
                <a:spcPct val="120000"/>
              </a:lnSpc>
              <a:spcBef>
                <a:spcPts val="600"/>
              </a:spcBef>
              <a:defRPr/>
            </a:pPr>
            <a:r>
              <a:rPr lang="ru-RU" sz="2400" dirty="0" err="1">
                <a:latin typeface="Times New Roman" panose="02020603050405020304" pitchFamily="18" charset="0"/>
                <a:cs typeface="Times New Roman" panose="02020603050405020304" pitchFamily="18" charset="0"/>
              </a:rPr>
              <a:t>коллокации</a:t>
            </a:r>
            <a:r>
              <a:rPr lang="ru-RU" sz="2400" dirty="0">
                <a:latin typeface="Times New Roman" panose="02020603050405020304" pitchFamily="18" charset="0"/>
                <a:cs typeface="Times New Roman" panose="02020603050405020304" pitchFamily="18" charset="0"/>
              </a:rPr>
              <a:t> типа </a:t>
            </a:r>
            <a:r>
              <a:rPr lang="en-US" sz="2400" dirty="0">
                <a:latin typeface="Times New Roman" panose="02020603050405020304" pitchFamily="18" charset="0"/>
                <a:cs typeface="Times New Roman" panose="02020603050405020304" pitchFamily="18" charset="0"/>
              </a:rPr>
              <a:t>“</a:t>
            </a:r>
            <a:r>
              <a:rPr lang="ru-RU" sz="2400" dirty="0">
                <a:latin typeface="Times New Roman" panose="02020603050405020304" pitchFamily="18" charset="0"/>
                <a:cs typeface="Times New Roman" panose="02020603050405020304" pitchFamily="18" charset="0"/>
              </a:rPr>
              <a:t>абсолютно неприемлемо </a:t>
            </a: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a:p>
            <a:pPr>
              <a:lnSpc>
                <a:spcPct val="120000"/>
              </a:lnSpc>
              <a:spcBef>
                <a:spcPts val="600"/>
              </a:spcBef>
              <a:defRPr/>
            </a:pPr>
            <a:r>
              <a:rPr lang="ru-RU" sz="2400" dirty="0">
                <a:latin typeface="Times New Roman" panose="02020603050405020304" pitchFamily="18" charset="0"/>
                <a:cs typeface="Times New Roman" panose="02020603050405020304" pitchFamily="18" charset="0"/>
              </a:rPr>
              <a:t>можно иметь в «словаре» как </a:t>
            </a:r>
            <a:r>
              <a:rPr lang="ru-RU" sz="2400" dirty="0" err="1">
                <a:latin typeface="Times New Roman" panose="02020603050405020304" pitchFamily="18" charset="0"/>
                <a:cs typeface="Times New Roman" panose="02020603050405020304" pitchFamily="18" charset="0"/>
              </a:rPr>
              <a:t>униграмы</a:t>
            </a:r>
            <a:r>
              <a:rPr lang="ru-RU" sz="2400" dirty="0">
                <a:latin typeface="Times New Roman" panose="02020603050405020304" pitchFamily="18" charset="0"/>
                <a:cs typeface="Times New Roman" panose="02020603050405020304" pitchFamily="18" charset="0"/>
              </a:rPr>
              <a:t> (отдельные </a:t>
            </a:r>
            <a:r>
              <a:rPr lang="ru-RU" sz="2400" dirty="0" err="1">
                <a:latin typeface="Times New Roman" panose="02020603050405020304" pitchFamily="18" charset="0"/>
                <a:cs typeface="Times New Roman" panose="02020603050405020304" pitchFamily="18" charset="0"/>
              </a:rPr>
              <a:t>токены</a:t>
            </a:r>
            <a:r>
              <a:rPr lang="ru-RU" sz="2400" dirty="0">
                <a:latin typeface="Times New Roman" panose="02020603050405020304" pitchFamily="18" charset="0"/>
                <a:cs typeface="Times New Roman" panose="02020603050405020304" pitchFamily="18" charset="0"/>
              </a:rPr>
              <a:t>), так и </a:t>
            </a:r>
            <a:r>
              <a:rPr lang="ru-RU" sz="2400" dirty="0" err="1">
                <a:latin typeface="Times New Roman" panose="02020603050405020304" pitchFamily="18" charset="0"/>
                <a:cs typeface="Times New Roman" panose="02020603050405020304" pitchFamily="18" charset="0"/>
              </a:rPr>
              <a:t>биграмы</a:t>
            </a:r>
            <a:endParaRPr lang="en-US" sz="2400" dirty="0">
              <a:latin typeface="Times New Roman" panose="02020603050405020304" pitchFamily="18" charset="0"/>
              <a:cs typeface="Times New Roman" panose="02020603050405020304" pitchFamily="18" charset="0"/>
            </a:endParaRPr>
          </a:p>
        </p:txBody>
      </p:sp>
      <p:sp>
        <p:nvSpPr>
          <p:cNvPr id="37892" name="TextBox 3"/>
          <p:cNvSpPr txBox="1">
            <a:spLocks noChangeArrowheads="1"/>
          </p:cNvSpPr>
          <p:nvPr/>
        </p:nvSpPr>
        <p:spPr bwMode="auto">
          <a:xfrm>
            <a:off x="669145" y="5687529"/>
            <a:ext cx="65516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hlinkClick r:id="rId6"/>
              </a:rPr>
              <a:t>http://sentiment.christopherpotts.net/index.html</a:t>
            </a:r>
            <a:r>
              <a:rPr lang="ru-RU" altLang="en-US" sz="1800" dirty="0"/>
              <a:t> </a:t>
            </a:r>
          </a:p>
        </p:txBody>
      </p:sp>
    </p:spTree>
    <p:extLst>
      <p:ext uri="{BB962C8B-B14F-4D97-AF65-F5344CB8AC3E}">
        <p14:creationId xmlns:p14="http://schemas.microsoft.com/office/powerpoint/2010/main" val="1961169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Группа 4"/>
          <p:cNvGrpSpPr/>
          <p:nvPr/>
        </p:nvGrpSpPr>
        <p:grpSpPr>
          <a:xfrm>
            <a:off x="-15954" y="-39508"/>
            <a:ext cx="12207954" cy="6935821"/>
            <a:chOff x="-15954" y="-39508"/>
            <a:chExt cx="12207954" cy="6935821"/>
          </a:xfrm>
        </p:grpSpPr>
        <p:grpSp>
          <p:nvGrpSpPr>
            <p:cNvPr id="7" name="Группа 6"/>
            <p:cNvGrpSpPr/>
            <p:nvPr/>
          </p:nvGrpSpPr>
          <p:grpSpPr>
            <a:xfrm>
              <a:off x="-15954" y="-39508"/>
              <a:ext cx="12207954" cy="6935821"/>
              <a:chOff x="-15954" y="-24994"/>
              <a:chExt cx="9204666" cy="6935821"/>
            </a:xfrm>
          </p:grpSpPr>
          <p:sp>
            <p:nvSpPr>
              <p:cNvPr id="14" name="Прямоугольник 13"/>
              <p:cNvSpPr/>
              <p:nvPr/>
            </p:nvSpPr>
            <p:spPr>
              <a:xfrm>
                <a:off x="-3925" y="6450483"/>
                <a:ext cx="7332458" cy="460344"/>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10" name="Группа 9"/>
              <p:cNvGrpSpPr/>
              <p:nvPr/>
            </p:nvGrpSpPr>
            <p:grpSpPr>
              <a:xfrm>
                <a:off x="-15954" y="-24994"/>
                <a:ext cx="9204666" cy="1211236"/>
                <a:chOff x="-56236" y="-24994"/>
                <a:chExt cx="9204666" cy="1211236"/>
              </a:xfrm>
            </p:grpSpPr>
            <p:pic>
              <p:nvPicPr>
                <p:cNvPr id="11"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30" y="-2499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Прямая соединительная линия 11"/>
                <p:cNvCxnSpPr/>
                <p:nvPr/>
              </p:nvCxnSpPr>
              <p:spPr>
                <a:xfrm>
                  <a:off x="-56236" y="1172752"/>
                  <a:ext cx="9204666" cy="13490"/>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3" name="Рисунок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8"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Заголовок 1"/>
          <p:cNvSpPr>
            <a:spLocks noGrp="1"/>
          </p:cNvSpPr>
          <p:nvPr>
            <p:ph type="title"/>
          </p:nvPr>
        </p:nvSpPr>
        <p:spPr>
          <a:xfrm>
            <a:off x="2667000" y="200334"/>
            <a:ext cx="7797800" cy="697409"/>
          </a:xfrm>
        </p:spPr>
        <p:txBody>
          <a:bodyPr>
            <a:normAutofit fontScale="90000"/>
          </a:bodyPr>
          <a:lstStyle/>
          <a:p>
            <a:r>
              <a:rPr lang="ru-RU" sz="3600" b="1" dirty="0"/>
              <a:t>Графическая (и др. формальная) нормализация текста</a:t>
            </a:r>
            <a:endParaRPr lang="en-US" sz="3600" b="1" dirty="0"/>
          </a:p>
        </p:txBody>
      </p:sp>
      <p:sp>
        <p:nvSpPr>
          <p:cNvPr id="3" name="Объект 2"/>
          <p:cNvSpPr>
            <a:spLocks noGrp="1"/>
          </p:cNvSpPr>
          <p:nvPr>
            <p:ph idx="1"/>
          </p:nvPr>
        </p:nvSpPr>
        <p:spPr>
          <a:xfrm>
            <a:off x="838200" y="1825625"/>
            <a:ext cx="10706100" cy="4610344"/>
          </a:xfrm>
        </p:spPr>
        <p:txBody>
          <a:bodyPr>
            <a:normAutofit/>
          </a:bodyPr>
          <a:lstStyle/>
          <a:p>
            <a:pPr marL="0" indent="0">
              <a:lnSpc>
                <a:spcPct val="120000"/>
              </a:lnSpc>
              <a:buNone/>
            </a:pPr>
            <a:r>
              <a:rPr lang="ru-RU" dirty="0">
                <a:latin typeface="Times New Roman" panose="02020603050405020304" pitchFamily="18" charset="0"/>
                <a:cs typeface="Times New Roman" panose="02020603050405020304" pitchFamily="18" charset="0"/>
              </a:rPr>
              <a:t>Пример 3.</a:t>
            </a:r>
            <a:endParaRPr lang="en-US" dirty="0">
              <a:latin typeface="Times New Roman" panose="02020603050405020304" pitchFamily="18" charset="0"/>
              <a:cs typeface="Times New Roman" panose="02020603050405020304" pitchFamily="18" charset="0"/>
            </a:endParaRPr>
          </a:p>
          <a:p>
            <a:pPr marL="0" indent="0">
              <a:lnSpc>
                <a:spcPct val="120000"/>
              </a:lnSpc>
              <a:buNone/>
            </a:pPr>
            <a:endParaRPr lang="ru-RU" dirty="0"/>
          </a:p>
          <a:p>
            <a:endParaRPr lang="ru-RU" dirty="0"/>
          </a:p>
        </p:txBody>
      </p:sp>
      <p:pic>
        <p:nvPicPr>
          <p:cNvPr id="6" name="Рисунок 5"/>
          <p:cNvPicPr>
            <a:picLocks noChangeAspect="1"/>
          </p:cNvPicPr>
          <p:nvPr/>
        </p:nvPicPr>
        <p:blipFill>
          <a:blip r:embed="rId6"/>
          <a:stretch>
            <a:fillRect/>
          </a:stretch>
        </p:blipFill>
        <p:spPr>
          <a:xfrm>
            <a:off x="2958887" y="1457999"/>
            <a:ext cx="6865788" cy="4718964"/>
          </a:xfrm>
          <a:prstGeom prst="rect">
            <a:avLst/>
          </a:prstGeom>
        </p:spPr>
      </p:pic>
    </p:spTree>
    <p:extLst>
      <p:ext uri="{BB962C8B-B14F-4D97-AF65-F5344CB8AC3E}">
        <p14:creationId xmlns:p14="http://schemas.microsoft.com/office/powerpoint/2010/main" val="23795169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Группа 4"/>
          <p:cNvGrpSpPr/>
          <p:nvPr/>
        </p:nvGrpSpPr>
        <p:grpSpPr>
          <a:xfrm>
            <a:off x="0" y="-19518"/>
            <a:ext cx="12192000" cy="6850952"/>
            <a:chOff x="0" y="-19518"/>
            <a:chExt cx="12192000" cy="6850952"/>
          </a:xfrm>
        </p:grpSpPr>
        <p:grpSp>
          <p:nvGrpSpPr>
            <p:cNvPr id="6" name="Группа 5"/>
            <p:cNvGrpSpPr/>
            <p:nvPr/>
          </p:nvGrpSpPr>
          <p:grpSpPr>
            <a:xfrm>
              <a:off x="0" y="-19518"/>
              <a:ext cx="12192000" cy="6850952"/>
              <a:chOff x="-3925" y="-5004"/>
              <a:chExt cx="9192637" cy="6850952"/>
            </a:xfrm>
          </p:grpSpPr>
          <p:sp>
            <p:nvSpPr>
              <p:cNvPr id="13" name="Прямоугольник 12"/>
              <p:cNvSpPr/>
              <p:nvPr/>
            </p:nvSpPr>
            <p:spPr>
              <a:xfrm>
                <a:off x="-3925" y="6327846"/>
                <a:ext cx="7427559" cy="518102"/>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9" name="Группа 8"/>
              <p:cNvGrpSpPr/>
              <p:nvPr/>
            </p:nvGrpSpPr>
            <p:grpSpPr>
              <a:xfrm>
                <a:off x="-3925" y="-5004"/>
                <a:ext cx="9192637" cy="1191246"/>
                <a:chOff x="-44207" y="-5004"/>
                <a:chExt cx="9192637" cy="1191246"/>
              </a:xfrm>
            </p:grpSpPr>
            <p:pic>
              <p:nvPicPr>
                <p:cNvPr id="10"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207" y="-500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Прямая соединительная линия 10"/>
                <p:cNvCxnSpPr/>
                <p:nvPr/>
              </p:nvCxnSpPr>
              <p:spPr>
                <a:xfrm>
                  <a:off x="-44207" y="1146261"/>
                  <a:ext cx="9192637" cy="39981"/>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2" name="Рисунок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7"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a:spLocks noGrp="1"/>
          </p:cNvSpPr>
          <p:nvPr>
            <p:ph type="title"/>
          </p:nvPr>
        </p:nvSpPr>
        <p:spPr>
          <a:xfrm>
            <a:off x="2445777" y="-77230"/>
            <a:ext cx="9442354" cy="1325563"/>
          </a:xfrm>
        </p:spPr>
        <p:txBody>
          <a:bodyPr rtlCol="0">
            <a:normAutofit fontScale="90000"/>
          </a:bodyPr>
          <a:lstStyle/>
          <a:p>
            <a:pPr>
              <a:defRPr/>
            </a:pPr>
            <a:r>
              <a:rPr lang="ru-RU" dirty="0"/>
              <a:t>Сегментация текстов социальных сетей</a:t>
            </a:r>
            <a:br>
              <a:rPr lang="ru-RU" dirty="0"/>
            </a:br>
            <a:r>
              <a:rPr lang="en-US" b="1" dirty="0"/>
              <a:t>Putting the pieces together</a:t>
            </a:r>
            <a:endParaRPr lang="ru-RU" dirty="0"/>
          </a:p>
        </p:txBody>
      </p:sp>
      <p:sp>
        <p:nvSpPr>
          <p:cNvPr id="38915" name="Content Placeholder 2"/>
          <p:cNvSpPr>
            <a:spLocks noGrp="1"/>
          </p:cNvSpPr>
          <p:nvPr>
            <p:ph sz="quarter" idx="1"/>
          </p:nvPr>
        </p:nvSpPr>
        <p:spPr>
          <a:xfrm>
            <a:off x="657922" y="1895476"/>
            <a:ext cx="10695878" cy="4525963"/>
          </a:xfrm>
        </p:spPr>
        <p:txBody>
          <a:bodyPr/>
          <a:lstStyle/>
          <a:p>
            <a:pPr eaLnBrk="1" hangingPunct="1">
              <a:lnSpc>
                <a:spcPct val="100000"/>
              </a:lnSpc>
            </a:pPr>
            <a:r>
              <a:rPr lang="en-US" altLang="en-US" sz="2400" dirty="0">
                <a:latin typeface="Times New Roman" panose="02020603050405020304" pitchFamily="18" charset="0"/>
                <a:cs typeface="Times New Roman" panose="02020603050405020304" pitchFamily="18" charset="0"/>
              </a:rPr>
              <a:t>The </a:t>
            </a:r>
            <a:r>
              <a:rPr lang="en-US" altLang="en-US" sz="2400" dirty="0" err="1">
                <a:latin typeface="Times New Roman" panose="02020603050405020304" pitchFamily="18" charset="0"/>
                <a:cs typeface="Times New Roman" panose="02020603050405020304" pitchFamily="18" charset="0"/>
              </a:rPr>
              <a:t>tokenizer</a:t>
            </a:r>
            <a:r>
              <a:rPr lang="en-US" altLang="en-US" sz="2400" dirty="0">
                <a:latin typeface="Times New Roman" panose="02020603050405020304" pitchFamily="18" charset="0"/>
                <a:cs typeface="Times New Roman" panose="02020603050405020304" pitchFamily="18" charset="0"/>
              </a:rPr>
              <a:t> that I use for sentiment seeks to isolate as much sentiment information as possible, and it also identifies and normalizes dates, URLs, phone numbers, and various kinds of digital address. These steps help to keep the vocabulary as small as possible, and they provide chances to identify sentiment in areas that would be overlooked by simpler tokenization strategies (July 4th, September 11).</a:t>
            </a:r>
          </a:p>
        </p:txBody>
      </p:sp>
      <p:sp>
        <p:nvSpPr>
          <p:cNvPr id="38916" name="TextBox 3"/>
          <p:cNvSpPr txBox="1">
            <a:spLocks noChangeArrowheads="1"/>
          </p:cNvSpPr>
          <p:nvPr/>
        </p:nvSpPr>
        <p:spPr bwMode="auto">
          <a:xfrm>
            <a:off x="995730" y="5121086"/>
            <a:ext cx="65516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hlinkClick r:id="rId6"/>
              </a:rPr>
              <a:t>http://sentiment.christopherpotts.net/index.html</a:t>
            </a:r>
            <a:r>
              <a:rPr lang="ru-RU" altLang="en-US" sz="1800"/>
              <a:t> </a:t>
            </a:r>
          </a:p>
        </p:txBody>
      </p:sp>
    </p:spTree>
    <p:extLst>
      <p:ext uri="{BB962C8B-B14F-4D97-AF65-F5344CB8AC3E}">
        <p14:creationId xmlns:p14="http://schemas.microsoft.com/office/powerpoint/2010/main" val="27533541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Группа 5"/>
          <p:cNvGrpSpPr/>
          <p:nvPr/>
        </p:nvGrpSpPr>
        <p:grpSpPr>
          <a:xfrm>
            <a:off x="0" y="-19518"/>
            <a:ext cx="12192000" cy="6850952"/>
            <a:chOff x="0" y="-19518"/>
            <a:chExt cx="12192000" cy="6850952"/>
          </a:xfrm>
        </p:grpSpPr>
        <p:grpSp>
          <p:nvGrpSpPr>
            <p:cNvPr id="7" name="Группа 6"/>
            <p:cNvGrpSpPr/>
            <p:nvPr/>
          </p:nvGrpSpPr>
          <p:grpSpPr>
            <a:xfrm>
              <a:off x="0" y="-19518"/>
              <a:ext cx="12192000" cy="6850952"/>
              <a:chOff x="-3925" y="-5004"/>
              <a:chExt cx="9192637" cy="6850952"/>
            </a:xfrm>
          </p:grpSpPr>
          <p:sp>
            <p:nvSpPr>
              <p:cNvPr id="14" name="Прямоугольник 13"/>
              <p:cNvSpPr/>
              <p:nvPr/>
            </p:nvSpPr>
            <p:spPr>
              <a:xfrm>
                <a:off x="-3925" y="6327846"/>
                <a:ext cx="7427559" cy="518102"/>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10" name="Группа 9"/>
              <p:cNvGrpSpPr/>
              <p:nvPr/>
            </p:nvGrpSpPr>
            <p:grpSpPr>
              <a:xfrm>
                <a:off x="-3925" y="-5004"/>
                <a:ext cx="9192637" cy="1191246"/>
                <a:chOff x="-44207" y="-5004"/>
                <a:chExt cx="9192637" cy="1191246"/>
              </a:xfrm>
            </p:grpSpPr>
            <p:pic>
              <p:nvPicPr>
                <p:cNvPr id="11"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207" y="-500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Прямая соединительная линия 11"/>
                <p:cNvCxnSpPr/>
                <p:nvPr/>
              </p:nvCxnSpPr>
              <p:spPr>
                <a:xfrm>
                  <a:off x="-44207" y="1146261"/>
                  <a:ext cx="9192637" cy="39981"/>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3" name="Рисунок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8"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39938" name="Title 1"/>
          <p:cNvSpPr>
            <a:spLocks noGrp="1"/>
          </p:cNvSpPr>
          <p:nvPr>
            <p:ph type="title"/>
          </p:nvPr>
        </p:nvSpPr>
        <p:spPr>
          <a:xfrm>
            <a:off x="3650637" y="-173826"/>
            <a:ext cx="6909413" cy="1325563"/>
          </a:xfrm>
        </p:spPr>
        <p:txBody>
          <a:bodyPr>
            <a:normAutofit fontScale="90000"/>
          </a:bodyPr>
          <a:lstStyle/>
          <a:p>
            <a:pPr eaLnBrk="1" hangingPunct="1"/>
            <a:r>
              <a:rPr lang="ru-RU" altLang="en-US" sz="3200" dirty="0"/>
              <a:t>Сегментация текстов социальных сетей</a:t>
            </a:r>
            <a:br>
              <a:rPr lang="ru-RU" altLang="en-US" sz="3200" dirty="0"/>
            </a:br>
            <a:r>
              <a:rPr lang="en-US" altLang="en-US" sz="3200" b="1" dirty="0"/>
              <a:t>Putting the pieces together</a:t>
            </a:r>
            <a:endParaRPr lang="ru-RU" altLang="en-US" sz="3200" dirty="0"/>
          </a:p>
        </p:txBody>
      </p:sp>
      <p:sp>
        <p:nvSpPr>
          <p:cNvPr id="3" name="Content Placeholder 2"/>
          <p:cNvSpPr>
            <a:spLocks noGrp="1"/>
          </p:cNvSpPr>
          <p:nvPr>
            <p:ph sz="quarter" idx="1"/>
          </p:nvPr>
        </p:nvSpPr>
        <p:spPr>
          <a:xfrm>
            <a:off x="959005" y="1429097"/>
            <a:ext cx="10972799" cy="4213419"/>
          </a:xfrm>
        </p:spPr>
        <p:txBody>
          <a:bodyPr numCol="2" rtlCol="0">
            <a:noAutofit/>
          </a:bodyPr>
          <a:lstStyle/>
          <a:p>
            <a:pPr>
              <a:defRPr/>
            </a:pP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sentimentsymp</a:t>
            </a:r>
            <a:endParaRPr lang="en-US" sz="2400" dirty="0">
              <a:latin typeface="Times New Roman" panose="02020603050405020304" pitchFamily="18" charset="0"/>
              <a:cs typeface="Times New Roman" panose="02020603050405020304" pitchFamily="18" charset="0"/>
            </a:endParaRPr>
          </a:p>
          <a:p>
            <a:pPr>
              <a:defRPr/>
            </a:pPr>
            <a:r>
              <a:rPr lang="en-US" sz="2400" dirty="0">
                <a:latin typeface="Times New Roman" panose="02020603050405020304" pitchFamily="18" charset="0"/>
                <a:cs typeface="Times New Roman" panose="02020603050405020304" pitchFamily="18" charset="0"/>
              </a:rPr>
              <a:t>: </a:t>
            </a:r>
          </a:p>
          <a:p>
            <a:pPr>
              <a:defRPr/>
            </a:pPr>
            <a:r>
              <a:rPr lang="en-US" sz="2400" dirty="0">
                <a:latin typeface="Times New Roman" panose="02020603050405020304" pitchFamily="18" charset="0"/>
                <a:cs typeface="Times New Roman" panose="02020603050405020304" pitchFamily="18" charset="0"/>
              </a:rPr>
              <a:t>can't</a:t>
            </a:r>
          </a:p>
          <a:p>
            <a:pPr>
              <a:defRPr/>
            </a:pPr>
            <a:r>
              <a:rPr lang="en-US" sz="2400" dirty="0">
                <a:latin typeface="Times New Roman" panose="02020603050405020304" pitchFamily="18" charset="0"/>
                <a:cs typeface="Times New Roman" panose="02020603050405020304" pitchFamily="18" charset="0"/>
              </a:rPr>
              <a:t>Wait</a:t>
            </a:r>
          </a:p>
          <a:p>
            <a:pPr>
              <a:defRPr/>
            </a:pPr>
            <a:r>
              <a:rPr lang="en-US" sz="2400" dirty="0">
                <a:latin typeface="Times New Roman" panose="02020603050405020304" pitchFamily="18" charset="0"/>
                <a:cs typeface="Times New Roman" panose="02020603050405020304" pitchFamily="18" charset="0"/>
              </a:rPr>
              <a:t>For</a:t>
            </a:r>
          </a:p>
          <a:p>
            <a:pPr>
              <a:defRPr/>
            </a:pPr>
            <a:r>
              <a:rPr lang="en-US" sz="2400" dirty="0">
                <a:latin typeface="Times New Roman" panose="02020603050405020304" pitchFamily="18" charset="0"/>
                <a:cs typeface="Times New Roman" panose="02020603050405020304" pitchFamily="18" charset="0"/>
              </a:rPr>
              <a:t>The</a:t>
            </a:r>
          </a:p>
          <a:p>
            <a:pPr>
              <a:defRPr/>
            </a:pPr>
            <a:r>
              <a:rPr lang="en-US" sz="2400" dirty="0">
                <a:latin typeface="Times New Roman" panose="02020603050405020304" pitchFamily="18" charset="0"/>
                <a:cs typeface="Times New Roman" panose="02020603050405020304" pitchFamily="18" charset="0"/>
              </a:rPr>
              <a:t>Nov_09</a:t>
            </a:r>
          </a:p>
          <a:p>
            <a:pPr>
              <a:defRPr/>
            </a:pPr>
            <a:r>
              <a:rPr lang="en-US" sz="2400" dirty="0">
                <a:latin typeface="Times New Roman" panose="02020603050405020304" pitchFamily="18" charset="0"/>
                <a:cs typeface="Times New Roman" panose="02020603050405020304" pitchFamily="18" charset="0"/>
              </a:rPr>
              <a:t>#sentiment</a:t>
            </a:r>
          </a:p>
          <a:p>
            <a:pPr>
              <a:defRPr/>
            </a:pPr>
            <a:r>
              <a:rPr lang="en-US" sz="2400" dirty="0">
                <a:latin typeface="Times New Roman" panose="02020603050405020304" pitchFamily="18" charset="0"/>
                <a:cs typeface="Times New Roman" panose="02020603050405020304" pitchFamily="18" charset="0"/>
              </a:rPr>
              <a:t>Talks</a:t>
            </a:r>
          </a:p>
          <a:p>
            <a:pPr marL="0" indent="0">
              <a:buNone/>
              <a:defRPr/>
            </a:pPr>
            <a:endParaRPr lang="en-US" sz="2400" dirty="0">
              <a:latin typeface="Times New Roman" panose="02020603050405020304" pitchFamily="18" charset="0"/>
              <a:cs typeface="Times New Roman" panose="02020603050405020304" pitchFamily="18" charset="0"/>
            </a:endParaRPr>
          </a:p>
          <a:p>
            <a:pPr>
              <a:defRPr/>
            </a:pPr>
            <a:r>
              <a:rPr lang="ru-RU" sz="2400" dirty="0">
                <a:latin typeface="Times New Roman" panose="02020603050405020304" pitchFamily="18" charset="0"/>
                <a:cs typeface="Times New Roman" panose="02020603050405020304" pitchFamily="18" charset="0"/>
              </a:rPr>
              <a:t>!</a:t>
            </a:r>
          </a:p>
          <a:p>
            <a:pPr>
              <a:defRPr/>
            </a:pPr>
            <a:r>
              <a:rPr lang="en-US" sz="2400" dirty="0">
                <a:latin typeface="Times New Roman" panose="02020603050405020304" pitchFamily="18" charset="0"/>
                <a:cs typeface="Times New Roman" panose="02020603050405020304" pitchFamily="18" charset="0"/>
              </a:rPr>
              <a:t>YAAAY</a:t>
            </a:r>
          </a:p>
          <a:p>
            <a:pPr>
              <a:defRPr/>
            </a:pPr>
            <a:r>
              <a:rPr lang="en-US" sz="2400" dirty="0">
                <a:latin typeface="Times New Roman" panose="02020603050405020304" pitchFamily="18" charset="0"/>
                <a:cs typeface="Times New Roman" panose="02020603050405020304" pitchFamily="18" charset="0"/>
              </a:rPr>
              <a:t>! </a:t>
            </a:r>
          </a:p>
          <a:p>
            <a:pPr>
              <a:defRPr/>
            </a:pPr>
            <a:r>
              <a:rPr lang="en-US" sz="2400" dirty="0">
                <a:latin typeface="Times New Roman" panose="02020603050405020304" pitchFamily="18" charset="0"/>
                <a:cs typeface="Times New Roman" panose="02020603050405020304" pitchFamily="18" charset="0"/>
              </a:rPr>
              <a:t>!</a:t>
            </a:r>
          </a:p>
          <a:p>
            <a:pPr>
              <a:defRPr/>
            </a:pPr>
            <a:r>
              <a:rPr lang="en-US" sz="2400" dirty="0">
                <a:latin typeface="Times New Roman" panose="02020603050405020304" pitchFamily="18" charset="0"/>
                <a:cs typeface="Times New Roman" panose="02020603050405020304" pitchFamily="18" charset="0"/>
              </a:rPr>
              <a:t>!</a:t>
            </a:r>
          </a:p>
          <a:p>
            <a:pPr>
              <a:defRPr/>
            </a:pPr>
            <a:r>
              <a:rPr lang="en-US" sz="2400" dirty="0">
                <a:latin typeface="Times New Roman" panose="02020603050405020304" pitchFamily="18" charset="0"/>
                <a:cs typeface="Times New Roman" panose="02020603050405020304" pitchFamily="18" charset="0"/>
              </a:rPr>
              <a:t>&gt;:-D</a:t>
            </a:r>
          </a:p>
          <a:p>
            <a:pPr>
              <a:defRPr/>
            </a:pPr>
            <a:r>
              <a:rPr lang="en-US" sz="2400" dirty="0">
                <a:latin typeface="Times New Roman" panose="02020603050405020304" pitchFamily="18" charset="0"/>
                <a:cs typeface="Times New Roman" panose="02020603050405020304" pitchFamily="18" charset="0"/>
                <a:hlinkClick r:id="rId6"/>
              </a:rPr>
              <a:t>http://sentimentsymposium.com/</a:t>
            </a:r>
            <a:endParaRPr lang="en-US" sz="2400" dirty="0">
              <a:latin typeface="Times New Roman" panose="02020603050405020304" pitchFamily="18" charset="0"/>
              <a:cs typeface="Times New Roman" panose="02020603050405020304" pitchFamily="18" charset="0"/>
            </a:endParaRPr>
          </a:p>
          <a:p>
            <a:pPr>
              <a:defRPr/>
            </a:pPr>
            <a:r>
              <a:rPr lang="en-US" sz="2400" dirty="0">
                <a:latin typeface="Times New Roman" panose="02020603050405020304" pitchFamily="18" charset="0"/>
                <a:cs typeface="Times New Roman" panose="02020603050405020304" pitchFamily="18" charset="0"/>
              </a:rPr>
              <a:t>.</a:t>
            </a:r>
          </a:p>
          <a:p>
            <a:pPr>
              <a:defRPr/>
            </a:pPr>
            <a:endParaRPr lang="en-US" sz="2400" dirty="0"/>
          </a:p>
          <a:p>
            <a:pPr>
              <a:defRPr/>
            </a:pPr>
            <a:endParaRPr lang="en-US" sz="2400" dirty="0"/>
          </a:p>
        </p:txBody>
      </p:sp>
      <p:sp>
        <p:nvSpPr>
          <p:cNvPr id="39941" name="TextBox 4"/>
          <p:cNvSpPr txBox="1">
            <a:spLocks noChangeArrowheads="1"/>
          </p:cNvSpPr>
          <p:nvPr/>
        </p:nvSpPr>
        <p:spPr bwMode="auto">
          <a:xfrm>
            <a:off x="696225" y="5493984"/>
            <a:ext cx="78486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t>The social-media mark-up is all left intact, the date is normalized, and YAAAAAAY has been put into a canonical elongated form.</a:t>
            </a:r>
            <a:endParaRPr lang="ru-RU" altLang="en-US" sz="1800" dirty="0"/>
          </a:p>
          <a:p>
            <a:pPr eaLnBrk="1" hangingPunct="1">
              <a:spcBef>
                <a:spcPct val="0"/>
              </a:spcBef>
              <a:buFontTx/>
              <a:buNone/>
            </a:pPr>
            <a:endParaRPr lang="en-GB" altLang="en-US" sz="1800" dirty="0"/>
          </a:p>
        </p:txBody>
      </p:sp>
    </p:spTree>
    <p:extLst>
      <p:ext uri="{BB962C8B-B14F-4D97-AF65-F5344CB8AC3E}">
        <p14:creationId xmlns:p14="http://schemas.microsoft.com/office/powerpoint/2010/main" val="534938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Группа 3"/>
          <p:cNvGrpSpPr/>
          <p:nvPr/>
        </p:nvGrpSpPr>
        <p:grpSpPr>
          <a:xfrm>
            <a:off x="0" y="0"/>
            <a:ext cx="12192000" cy="6850952"/>
            <a:chOff x="0" y="-19518"/>
            <a:chExt cx="12192000" cy="6850952"/>
          </a:xfrm>
        </p:grpSpPr>
        <p:grpSp>
          <p:nvGrpSpPr>
            <p:cNvPr id="5" name="Группа 4"/>
            <p:cNvGrpSpPr/>
            <p:nvPr/>
          </p:nvGrpSpPr>
          <p:grpSpPr>
            <a:xfrm>
              <a:off x="0" y="-19518"/>
              <a:ext cx="12192000" cy="6850952"/>
              <a:chOff x="-3925" y="-5004"/>
              <a:chExt cx="9192637" cy="6850952"/>
            </a:xfrm>
          </p:grpSpPr>
          <p:sp>
            <p:nvSpPr>
              <p:cNvPr id="12" name="Прямоугольник 11"/>
              <p:cNvSpPr/>
              <p:nvPr/>
            </p:nvSpPr>
            <p:spPr>
              <a:xfrm>
                <a:off x="-3925" y="6327846"/>
                <a:ext cx="7427559" cy="518102"/>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8" name="Группа 7"/>
              <p:cNvGrpSpPr/>
              <p:nvPr/>
            </p:nvGrpSpPr>
            <p:grpSpPr>
              <a:xfrm>
                <a:off x="-3925" y="-5004"/>
                <a:ext cx="9192637" cy="1191246"/>
                <a:chOff x="-44207" y="-5004"/>
                <a:chExt cx="9192637" cy="1191246"/>
              </a:xfrm>
            </p:grpSpPr>
            <p:pic>
              <p:nvPicPr>
                <p:cNvPr id="9"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207" y="-500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Прямая соединительная линия 9"/>
                <p:cNvCxnSpPr/>
                <p:nvPr/>
              </p:nvCxnSpPr>
              <p:spPr>
                <a:xfrm>
                  <a:off x="-44207" y="1146261"/>
                  <a:ext cx="9192637" cy="39981"/>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1" name="Рисунок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6"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a:spLocks noGrp="1"/>
          </p:cNvSpPr>
          <p:nvPr>
            <p:ph type="title"/>
          </p:nvPr>
        </p:nvSpPr>
        <p:spPr>
          <a:xfrm>
            <a:off x="2302270" y="64548"/>
            <a:ext cx="8566681" cy="995168"/>
          </a:xfrm>
        </p:spPr>
        <p:txBody>
          <a:bodyPr rtlCol="0">
            <a:normAutofit/>
          </a:bodyPr>
          <a:lstStyle/>
          <a:p>
            <a:pPr>
              <a:defRPr/>
            </a:pPr>
            <a:r>
              <a:rPr lang="ru-RU" dirty="0"/>
              <a:t>СЕГМЕНТАЦИЯ НА ПРЕДЛОЖЕНИЯ</a:t>
            </a:r>
          </a:p>
        </p:txBody>
      </p:sp>
      <p:sp>
        <p:nvSpPr>
          <p:cNvPr id="3" name="Content Placeholder 2"/>
          <p:cNvSpPr>
            <a:spLocks noGrp="1"/>
          </p:cNvSpPr>
          <p:nvPr>
            <p:ph idx="1"/>
          </p:nvPr>
        </p:nvSpPr>
        <p:spPr>
          <a:xfrm>
            <a:off x="223017" y="1314045"/>
            <a:ext cx="11916228" cy="5032375"/>
          </a:xfrm>
        </p:spPr>
        <p:txBody>
          <a:bodyPr rtlCol="0">
            <a:noAutofit/>
          </a:bodyPr>
          <a:lstStyle/>
          <a:p>
            <a:pPr>
              <a:lnSpc>
                <a:spcPct val="100000"/>
              </a:lnSpc>
              <a:spcBef>
                <a:spcPts val="0"/>
              </a:spcBef>
              <a:defRPr/>
            </a:pPr>
            <a:r>
              <a:rPr lang="ru-RU" sz="2400" dirty="0">
                <a:latin typeface="Times New Roman" panose="02020603050405020304" pitchFamily="18" charset="0"/>
                <a:cs typeface="Times New Roman" panose="02020603050405020304" pitchFamily="18" charset="0"/>
              </a:rPr>
              <a:t>Используются: </a:t>
            </a:r>
          </a:p>
          <a:p>
            <a:pPr>
              <a:lnSpc>
                <a:spcPct val="100000"/>
              </a:lnSpc>
              <a:spcBef>
                <a:spcPts val="0"/>
              </a:spcBef>
              <a:defRPr/>
            </a:pPr>
            <a:r>
              <a:rPr lang="ru-RU" sz="2400" dirty="0">
                <a:latin typeface="Times New Roman" panose="02020603050405020304" pitchFamily="18" charset="0"/>
                <a:cs typeface="Times New Roman" panose="02020603050405020304" pitchFamily="18" charset="0"/>
              </a:rPr>
              <a:t>Маркеры конца предложения – точка, вопросительный и восклицательный знаки но! – неоднозначны (сокращения слов, инициалы, сокращения в конце предложения: </a:t>
            </a:r>
            <a:r>
              <a:rPr lang="ru-RU" sz="2400" dirty="0" err="1">
                <a:latin typeface="Times New Roman" panose="02020603050405020304" pitchFamily="18" charset="0"/>
                <a:cs typeface="Times New Roman" panose="02020603050405020304" pitchFamily="18" charset="0"/>
              </a:rPr>
              <a:t>Dr.White</a:t>
            </a:r>
            <a:r>
              <a:rPr lang="ru-RU" sz="2400" dirty="0">
                <a:latin typeface="Times New Roman" panose="02020603050405020304" pitchFamily="18" charset="0"/>
                <a:cs typeface="Times New Roman" panose="02020603050405020304" pitchFamily="18" charset="0"/>
              </a:rPr>
              <a:t> ) </a:t>
            </a:r>
          </a:p>
          <a:p>
            <a:pPr>
              <a:lnSpc>
                <a:spcPct val="100000"/>
              </a:lnSpc>
              <a:spcBef>
                <a:spcPts val="0"/>
              </a:spcBef>
              <a:defRPr/>
            </a:pPr>
            <a:r>
              <a:rPr lang="ru-RU" sz="2400" dirty="0">
                <a:latin typeface="Times New Roman" panose="02020603050405020304" pitchFamily="18" charset="0"/>
                <a:cs typeface="Times New Roman" panose="02020603050405020304" pitchFamily="18" charset="0"/>
              </a:rPr>
              <a:t>Маркер начала предложения – заглавная буква, также неоднозначен (цитаты и др.) ..пр. Мишка прыгал по полу… сказал он: «Я вижу лес.. </a:t>
            </a:r>
          </a:p>
          <a:p>
            <a:pPr>
              <a:lnSpc>
                <a:spcPct val="100000"/>
              </a:lnSpc>
              <a:spcBef>
                <a:spcPts val="0"/>
              </a:spcBef>
              <a:defRPr/>
            </a:pPr>
            <a:r>
              <a:rPr lang="ru-RU" sz="2400" dirty="0">
                <a:latin typeface="Times New Roman" panose="02020603050405020304" pitchFamily="18" charset="0"/>
                <a:cs typeface="Times New Roman" panose="02020603050405020304" pitchFamily="18" charset="0"/>
              </a:rPr>
              <a:t>Цитаты (прямая речь), оформляются в разных языках кавычками /апострофами (в англ. языке - также для обозначения притяж. падежа и сокращений : </a:t>
            </a:r>
            <a:r>
              <a:rPr lang="ru-RU" sz="2400" dirty="0" err="1">
                <a:latin typeface="Times New Roman" panose="02020603050405020304" pitchFamily="18" charset="0"/>
                <a:cs typeface="Times New Roman" panose="02020603050405020304" pitchFamily="18" charset="0"/>
              </a:rPr>
              <a:t>Ann’s</a:t>
            </a:r>
            <a:r>
              <a:rPr lang="ru-RU" sz="2400" dirty="0">
                <a:latin typeface="Times New Roman" panose="02020603050405020304" pitchFamily="18" charset="0"/>
                <a:cs typeface="Times New Roman" panose="02020603050405020304" pitchFamily="18" charset="0"/>
              </a:rPr>
              <a:t> , </a:t>
            </a:r>
            <a:r>
              <a:rPr lang="ru-RU" sz="2400" dirty="0" err="1">
                <a:latin typeface="Times New Roman" panose="02020603050405020304" pitchFamily="18" charset="0"/>
                <a:cs typeface="Times New Roman" panose="02020603050405020304" pitchFamily="18" charset="0"/>
              </a:rPr>
              <a:t>it’s</a:t>
            </a:r>
            <a:r>
              <a:rPr lang="ru-RU" sz="2400" dirty="0">
                <a:latin typeface="Times New Roman" panose="02020603050405020304" pitchFamily="18" charset="0"/>
                <a:cs typeface="Times New Roman" panose="02020603050405020304" pitchFamily="18" charset="0"/>
              </a:rPr>
              <a:t> ) </a:t>
            </a:r>
          </a:p>
          <a:p>
            <a:pPr>
              <a:lnSpc>
                <a:spcPct val="100000"/>
              </a:lnSpc>
              <a:spcBef>
                <a:spcPts val="0"/>
              </a:spcBef>
              <a:defRPr/>
            </a:pPr>
            <a:r>
              <a:rPr lang="ru-RU" sz="2400" dirty="0">
                <a:latin typeface="Times New Roman" panose="02020603050405020304" pitchFamily="18" charset="0"/>
                <a:cs typeface="Times New Roman" panose="02020603050405020304" pitchFamily="18" charset="0"/>
              </a:rPr>
              <a:t>Требуется анализ локального контекста маркеров </a:t>
            </a:r>
          </a:p>
          <a:p>
            <a:pPr>
              <a:lnSpc>
                <a:spcPct val="100000"/>
              </a:lnSpc>
              <a:spcBef>
                <a:spcPts val="0"/>
              </a:spcBef>
              <a:defRPr/>
            </a:pPr>
            <a:r>
              <a:rPr lang="ru-RU" sz="2400" dirty="0">
                <a:latin typeface="Times New Roman" panose="02020603050405020304" pitchFamily="18" charset="0"/>
                <a:cs typeface="Times New Roman" panose="02020603050405020304" pitchFamily="18" charset="0"/>
              </a:rPr>
              <a:t>Точность сегментации зависит от тематики и жанра текстов, количества сокращений, имен собственных </a:t>
            </a:r>
          </a:p>
          <a:p>
            <a:pPr>
              <a:lnSpc>
                <a:spcPct val="100000"/>
              </a:lnSpc>
              <a:spcBef>
                <a:spcPts val="0"/>
              </a:spcBef>
              <a:defRPr/>
            </a:pPr>
            <a:r>
              <a:rPr lang="ru-RU" sz="2400" dirty="0">
                <a:latin typeface="Times New Roman" panose="02020603050405020304" pitchFamily="18" charset="0"/>
                <a:cs typeface="Times New Roman" panose="02020603050405020304" pitchFamily="18" charset="0"/>
              </a:rPr>
              <a:t>Применение машинного обучения (статистика по корпусам) </a:t>
            </a:r>
          </a:p>
        </p:txBody>
      </p:sp>
    </p:spTree>
    <p:extLst>
      <p:ext uri="{BB962C8B-B14F-4D97-AF65-F5344CB8AC3E}">
        <p14:creationId xmlns:p14="http://schemas.microsoft.com/office/powerpoint/2010/main" val="37680926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Группа 3"/>
          <p:cNvGrpSpPr/>
          <p:nvPr/>
        </p:nvGrpSpPr>
        <p:grpSpPr>
          <a:xfrm>
            <a:off x="0" y="0"/>
            <a:ext cx="12192000" cy="6850952"/>
            <a:chOff x="0" y="-19518"/>
            <a:chExt cx="12192000" cy="6850952"/>
          </a:xfrm>
        </p:grpSpPr>
        <p:grpSp>
          <p:nvGrpSpPr>
            <p:cNvPr id="5" name="Группа 4"/>
            <p:cNvGrpSpPr/>
            <p:nvPr/>
          </p:nvGrpSpPr>
          <p:grpSpPr>
            <a:xfrm>
              <a:off x="0" y="-19518"/>
              <a:ext cx="12192000" cy="6850952"/>
              <a:chOff x="-3925" y="-5004"/>
              <a:chExt cx="9192637" cy="6850952"/>
            </a:xfrm>
          </p:grpSpPr>
          <p:sp>
            <p:nvSpPr>
              <p:cNvPr id="12" name="Прямоугольник 11"/>
              <p:cNvSpPr/>
              <p:nvPr/>
            </p:nvSpPr>
            <p:spPr>
              <a:xfrm>
                <a:off x="-3925" y="6327846"/>
                <a:ext cx="7427559" cy="518102"/>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8" name="Группа 7"/>
              <p:cNvGrpSpPr/>
              <p:nvPr/>
            </p:nvGrpSpPr>
            <p:grpSpPr>
              <a:xfrm>
                <a:off x="-3925" y="-5004"/>
                <a:ext cx="9192637" cy="1191246"/>
                <a:chOff x="-44207" y="-5004"/>
                <a:chExt cx="9192637" cy="1191246"/>
              </a:xfrm>
            </p:grpSpPr>
            <p:pic>
              <p:nvPicPr>
                <p:cNvPr id="9"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207" y="-500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Прямая соединительная линия 9"/>
                <p:cNvCxnSpPr/>
                <p:nvPr/>
              </p:nvCxnSpPr>
              <p:spPr>
                <a:xfrm>
                  <a:off x="-44207" y="1146261"/>
                  <a:ext cx="9192637" cy="39981"/>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1" name="Рисунок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6"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41986" name="Title 1"/>
          <p:cNvSpPr>
            <a:spLocks noGrp="1"/>
          </p:cNvSpPr>
          <p:nvPr>
            <p:ph type="title"/>
          </p:nvPr>
        </p:nvSpPr>
        <p:spPr>
          <a:xfrm>
            <a:off x="3041185" y="33552"/>
            <a:ext cx="7496186" cy="999256"/>
          </a:xfrm>
        </p:spPr>
        <p:txBody>
          <a:bodyPr/>
          <a:lstStyle/>
          <a:p>
            <a:pPr eaLnBrk="1" hangingPunct="1"/>
            <a:r>
              <a:rPr lang="ru-RU" altLang="en-US" dirty="0"/>
              <a:t>СРЕДСТВА ГРАФЕМ. АНАЛИЗА</a:t>
            </a:r>
          </a:p>
        </p:txBody>
      </p:sp>
      <p:sp>
        <p:nvSpPr>
          <p:cNvPr id="3" name="Content Placeholder 2"/>
          <p:cNvSpPr>
            <a:spLocks noGrp="1"/>
          </p:cNvSpPr>
          <p:nvPr>
            <p:ph idx="1"/>
          </p:nvPr>
        </p:nvSpPr>
        <p:spPr>
          <a:xfrm>
            <a:off x="143507" y="1245760"/>
            <a:ext cx="11874322" cy="5067099"/>
          </a:xfrm>
        </p:spPr>
        <p:txBody>
          <a:bodyPr rtlCol="0">
            <a:normAutofit fontScale="77500" lnSpcReduction="20000"/>
          </a:bodyPr>
          <a:lstStyle/>
          <a:p>
            <a:pPr>
              <a:lnSpc>
                <a:spcPct val="120000"/>
              </a:lnSpc>
              <a:spcBef>
                <a:spcPts val="600"/>
              </a:spcBef>
              <a:defRPr/>
            </a:pPr>
            <a:r>
              <a:rPr lang="ru-RU" sz="3100" dirty="0">
                <a:latin typeface="Times New Roman" panose="02020603050405020304" pitchFamily="18" charset="0"/>
                <a:cs typeface="Times New Roman" panose="02020603050405020304" pitchFamily="18" charset="0"/>
              </a:rPr>
              <a:t>Таким образом, при сегментации нужны компоненты: </a:t>
            </a:r>
          </a:p>
          <a:p>
            <a:pPr lvl="1">
              <a:lnSpc>
                <a:spcPct val="120000"/>
              </a:lnSpc>
              <a:spcBef>
                <a:spcPts val="600"/>
              </a:spcBef>
              <a:defRPr/>
            </a:pPr>
            <a:r>
              <a:rPr lang="ru-RU" sz="2900" dirty="0">
                <a:latin typeface="Times New Roman" panose="02020603050405020304" pitchFamily="18" charset="0"/>
                <a:cs typeface="Times New Roman" panose="02020603050405020304" pitchFamily="18" charset="0"/>
              </a:rPr>
              <a:t>Словарь сокращений </a:t>
            </a:r>
          </a:p>
          <a:p>
            <a:pPr lvl="1">
              <a:lnSpc>
                <a:spcPct val="120000"/>
              </a:lnSpc>
              <a:spcBef>
                <a:spcPts val="600"/>
              </a:spcBef>
              <a:defRPr/>
            </a:pPr>
            <a:r>
              <a:rPr lang="ru-RU" sz="2800" dirty="0">
                <a:latin typeface="Times New Roman" panose="02020603050405020304" pitchFamily="18" charset="0"/>
                <a:cs typeface="Times New Roman" panose="02020603050405020304" pitchFamily="18" charset="0"/>
              </a:rPr>
              <a:t>Словарики графических знаков </a:t>
            </a:r>
          </a:p>
          <a:p>
            <a:pPr lvl="1">
              <a:lnSpc>
                <a:spcPct val="120000"/>
              </a:lnSpc>
              <a:spcBef>
                <a:spcPts val="600"/>
              </a:spcBef>
              <a:defRPr/>
            </a:pPr>
            <a:r>
              <a:rPr lang="ru-RU" sz="2800" dirty="0">
                <a:latin typeface="Times New Roman" panose="02020603050405020304" pitchFamily="18" charset="0"/>
                <a:cs typeface="Times New Roman" panose="02020603050405020304" pitchFamily="18" charset="0"/>
              </a:rPr>
              <a:t>Словарь устойчивых оборотов (обычно более 500) </a:t>
            </a:r>
          </a:p>
          <a:p>
            <a:pPr lvl="1">
              <a:lnSpc>
                <a:spcPct val="120000"/>
              </a:lnSpc>
              <a:spcBef>
                <a:spcPts val="600"/>
              </a:spcBef>
              <a:defRPr/>
            </a:pPr>
            <a:r>
              <a:rPr lang="ru-RU" sz="2800" dirty="0">
                <a:latin typeface="Times New Roman" panose="02020603050405020304" pitchFamily="18" charset="0"/>
                <a:cs typeface="Times New Roman" panose="02020603050405020304" pitchFamily="18" charset="0"/>
              </a:rPr>
              <a:t>Эвристические правила анализа контекстов, более чем один просмотр текста </a:t>
            </a:r>
          </a:p>
          <a:p>
            <a:pPr lvl="1">
              <a:lnSpc>
                <a:spcPct val="120000"/>
              </a:lnSpc>
              <a:spcBef>
                <a:spcPts val="600"/>
              </a:spcBef>
              <a:defRPr/>
            </a:pPr>
            <a:r>
              <a:rPr lang="ru-RU" sz="2800" dirty="0">
                <a:latin typeface="Times New Roman" panose="02020603050405020304" pitchFamily="18" charset="0"/>
                <a:cs typeface="Times New Roman" panose="02020603050405020304" pitchFamily="18" charset="0"/>
              </a:rPr>
              <a:t>Языково-зависимые компоненты ! </a:t>
            </a:r>
          </a:p>
          <a:p>
            <a:pPr lvl="1">
              <a:lnSpc>
                <a:spcPct val="120000"/>
              </a:lnSpc>
              <a:spcBef>
                <a:spcPts val="600"/>
              </a:spcBef>
              <a:defRPr/>
            </a:pPr>
            <a:r>
              <a:rPr lang="ru-RU" sz="2800" dirty="0">
                <a:latin typeface="Times New Roman" panose="02020603050405020304" pitchFamily="18" charset="0"/>
                <a:cs typeface="Times New Roman" panose="02020603050405020304" pitchFamily="18" charset="0"/>
              </a:rPr>
              <a:t>(также зависит от тематики текстов, причины - различная роль знаков препинания и др.) </a:t>
            </a:r>
          </a:p>
          <a:p>
            <a:pPr lvl="1">
              <a:lnSpc>
                <a:spcPct val="120000"/>
              </a:lnSpc>
              <a:spcBef>
                <a:spcPts val="600"/>
              </a:spcBef>
              <a:defRPr/>
            </a:pPr>
            <a:r>
              <a:rPr lang="ru-RU" sz="2800" dirty="0">
                <a:latin typeface="Times New Roman" panose="02020603050405020304" pitchFamily="18" charset="0"/>
                <a:cs typeface="Times New Roman" panose="02020603050405020304" pitchFamily="18" charset="0"/>
              </a:rPr>
              <a:t>Достигаемая точность – до 99, полнота – 60-80 % </a:t>
            </a:r>
          </a:p>
          <a:p>
            <a:pPr>
              <a:lnSpc>
                <a:spcPct val="120000"/>
              </a:lnSpc>
              <a:spcBef>
                <a:spcPts val="600"/>
              </a:spcBef>
              <a:defRPr/>
            </a:pPr>
            <a:r>
              <a:rPr lang="ru-RU" sz="3100" dirty="0">
                <a:latin typeface="Times New Roman" panose="02020603050405020304" pitchFamily="18" charset="0"/>
                <a:cs typeface="Times New Roman" panose="02020603050405020304" pitchFamily="18" charset="0"/>
              </a:rPr>
              <a:t>Восточные языки ( </a:t>
            </a:r>
            <a:r>
              <a:rPr lang="ru-RU" sz="3100" dirty="0" err="1">
                <a:latin typeface="Times New Roman" panose="02020603050405020304" pitchFamily="18" charset="0"/>
                <a:cs typeface="Times New Roman" panose="02020603050405020304" pitchFamily="18" charset="0"/>
              </a:rPr>
              <a:t>non-segmented</a:t>
            </a:r>
            <a:r>
              <a:rPr lang="ru-RU" sz="3100" dirty="0">
                <a:latin typeface="Times New Roman" panose="02020603050405020304" pitchFamily="18" charset="0"/>
                <a:cs typeface="Times New Roman" panose="02020603050405020304" pitchFamily="18" charset="0"/>
              </a:rPr>
              <a:t> </a:t>
            </a:r>
            <a:r>
              <a:rPr lang="ru-RU" sz="3100" dirty="0" err="1">
                <a:latin typeface="Times New Roman" panose="02020603050405020304" pitchFamily="18" charset="0"/>
                <a:cs typeface="Times New Roman" panose="02020603050405020304" pitchFamily="18" charset="0"/>
              </a:rPr>
              <a:t>languages</a:t>
            </a:r>
            <a:r>
              <a:rPr lang="ru-RU" sz="3100" dirty="0">
                <a:latin typeface="Times New Roman" panose="02020603050405020304" pitchFamily="18" charset="0"/>
                <a:cs typeface="Times New Roman" panose="02020603050405020304" pitchFamily="18" charset="0"/>
              </a:rPr>
              <a:t>) : </a:t>
            </a:r>
          </a:p>
          <a:p>
            <a:pPr lvl="1">
              <a:lnSpc>
                <a:spcPct val="120000"/>
              </a:lnSpc>
              <a:spcBef>
                <a:spcPts val="600"/>
              </a:spcBef>
              <a:defRPr/>
            </a:pPr>
            <a:r>
              <a:rPr lang="ru-RU" sz="2800" dirty="0">
                <a:latin typeface="Times New Roman" panose="02020603050405020304" pitchFamily="18" charset="0"/>
                <a:cs typeface="Times New Roman" panose="02020603050405020304" pitchFamily="18" charset="0"/>
              </a:rPr>
              <a:t>слитное написание слов </a:t>
            </a:r>
            <a:r>
              <a:rPr lang="ru-RU" sz="2800" dirty="0">
                <a:latin typeface="Times New Roman" panose="02020603050405020304" pitchFamily="18" charset="0"/>
                <a:cs typeface="Times New Roman" panose="02020603050405020304" pitchFamily="18" charset="0"/>
                <a:sym typeface="Symbol"/>
              </a:rPr>
              <a:t></a:t>
            </a:r>
            <a:r>
              <a:rPr lang="ru-RU" sz="2800" dirty="0">
                <a:latin typeface="Times New Roman" panose="02020603050405020304" pitchFamily="18" charset="0"/>
                <a:cs typeface="Times New Roman" panose="02020603050405020304" pitchFamily="18" charset="0"/>
              </a:rPr>
              <a:t> применяются: статистические методы сегментации, </a:t>
            </a:r>
            <a:r>
              <a:rPr lang="ru-RU" sz="2800" dirty="0" err="1">
                <a:latin typeface="Times New Roman" panose="02020603050405020304" pitchFamily="18" charset="0"/>
                <a:cs typeface="Times New Roman" panose="02020603050405020304" pitchFamily="18" charset="0"/>
              </a:rPr>
              <a:t>морфословари</a:t>
            </a:r>
            <a:r>
              <a:rPr lang="ru-RU" sz="2800" dirty="0">
                <a:latin typeface="Times New Roman" panose="02020603050405020304" pitchFamily="18" charset="0"/>
                <a:cs typeface="Times New Roman" panose="02020603050405020304" pitchFamily="18" charset="0"/>
              </a:rPr>
              <a:t>, грамматические правила (японский) , </a:t>
            </a:r>
          </a:p>
          <a:p>
            <a:pPr lvl="1">
              <a:lnSpc>
                <a:spcPct val="120000"/>
              </a:lnSpc>
              <a:spcBef>
                <a:spcPts val="600"/>
              </a:spcBef>
              <a:defRPr/>
            </a:pPr>
            <a:r>
              <a:rPr lang="ru-RU" sz="2800" dirty="0">
                <a:latin typeface="Times New Roman" panose="02020603050405020304" pitchFamily="18" charset="0"/>
                <a:cs typeface="Times New Roman" panose="02020603050405020304" pitchFamily="18" charset="0"/>
              </a:rPr>
              <a:t>также </a:t>
            </a:r>
            <a:r>
              <a:rPr lang="ru-RU" sz="2800" dirty="0" err="1">
                <a:latin typeface="Times New Roman" panose="02020603050405020304" pitchFamily="18" charset="0"/>
                <a:cs typeface="Times New Roman" panose="02020603050405020304" pitchFamily="18" charset="0"/>
              </a:rPr>
              <a:t>европ</a:t>
            </a:r>
            <a:r>
              <a:rPr lang="ru-RU" sz="2800" dirty="0">
                <a:latin typeface="Times New Roman" panose="02020603050405020304" pitchFamily="18" charset="0"/>
                <a:cs typeface="Times New Roman" panose="02020603050405020304" pitchFamily="18" charset="0"/>
              </a:rPr>
              <a:t>. языки с большим сложносоставных слов, например, немецкий: </a:t>
            </a:r>
            <a:r>
              <a:rPr lang="ru-RU" sz="2800" dirty="0" err="1">
                <a:latin typeface="Times New Roman" panose="02020603050405020304" pitchFamily="18" charset="0"/>
                <a:cs typeface="Times New Roman" panose="02020603050405020304" pitchFamily="18" charset="0"/>
              </a:rPr>
              <a:t>Worterbuch</a:t>
            </a:r>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12079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Группа 3"/>
          <p:cNvGrpSpPr/>
          <p:nvPr/>
        </p:nvGrpSpPr>
        <p:grpSpPr>
          <a:xfrm>
            <a:off x="0" y="-19518"/>
            <a:ext cx="12192000" cy="6850952"/>
            <a:chOff x="0" y="-19518"/>
            <a:chExt cx="12192000" cy="6850952"/>
          </a:xfrm>
        </p:grpSpPr>
        <p:grpSp>
          <p:nvGrpSpPr>
            <p:cNvPr id="5" name="Группа 4"/>
            <p:cNvGrpSpPr/>
            <p:nvPr/>
          </p:nvGrpSpPr>
          <p:grpSpPr>
            <a:xfrm>
              <a:off x="0" y="-19518"/>
              <a:ext cx="12192000" cy="6850952"/>
              <a:chOff x="-3925" y="-5004"/>
              <a:chExt cx="9192637" cy="6850952"/>
            </a:xfrm>
          </p:grpSpPr>
          <p:sp>
            <p:nvSpPr>
              <p:cNvPr id="12" name="Прямоугольник 11"/>
              <p:cNvSpPr/>
              <p:nvPr/>
            </p:nvSpPr>
            <p:spPr>
              <a:xfrm>
                <a:off x="-3925" y="6327846"/>
                <a:ext cx="7427559" cy="518102"/>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8" name="Группа 7"/>
              <p:cNvGrpSpPr/>
              <p:nvPr/>
            </p:nvGrpSpPr>
            <p:grpSpPr>
              <a:xfrm>
                <a:off x="-3925" y="-5004"/>
                <a:ext cx="9192637" cy="1191246"/>
                <a:chOff x="-44207" y="-5004"/>
                <a:chExt cx="9192637" cy="1191246"/>
              </a:xfrm>
            </p:grpSpPr>
            <p:pic>
              <p:nvPicPr>
                <p:cNvPr id="9"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207" y="-500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Прямая соединительная линия 9"/>
                <p:cNvCxnSpPr/>
                <p:nvPr/>
              </p:nvCxnSpPr>
              <p:spPr>
                <a:xfrm>
                  <a:off x="-44207" y="1146261"/>
                  <a:ext cx="9192637" cy="39981"/>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1" name="Рисунок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6"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a:spLocks noGrp="1"/>
          </p:cNvSpPr>
          <p:nvPr>
            <p:ph type="title"/>
          </p:nvPr>
        </p:nvSpPr>
        <p:spPr>
          <a:xfrm>
            <a:off x="2302270" y="365125"/>
            <a:ext cx="8204200" cy="630253"/>
          </a:xfrm>
        </p:spPr>
        <p:txBody>
          <a:bodyPr rtlCol="0">
            <a:normAutofit fontScale="90000"/>
          </a:bodyPr>
          <a:lstStyle/>
          <a:p>
            <a:pPr>
              <a:defRPr/>
            </a:pPr>
            <a:r>
              <a:rPr lang="ru-RU" dirty="0"/>
              <a:t>ТЕХНОЛОГИИ РЕАЛИЗАЦИИ ГРАФЕМАТИЧЕСКОГО АНАЛИЗА</a:t>
            </a:r>
          </a:p>
        </p:txBody>
      </p:sp>
      <p:sp>
        <p:nvSpPr>
          <p:cNvPr id="3" name="Content Placeholder 2"/>
          <p:cNvSpPr>
            <a:spLocks noGrp="1"/>
          </p:cNvSpPr>
          <p:nvPr>
            <p:ph idx="1"/>
          </p:nvPr>
        </p:nvSpPr>
        <p:spPr/>
        <p:txBody>
          <a:bodyPr rtlCol="0">
            <a:normAutofit/>
          </a:bodyPr>
          <a:lstStyle/>
          <a:p>
            <a:pPr>
              <a:defRPr/>
            </a:pPr>
            <a:r>
              <a:rPr lang="ru-RU" dirty="0">
                <a:latin typeface="Times New Roman" panose="02020603050405020304" pitchFamily="18" charset="0"/>
                <a:cs typeface="Times New Roman" panose="02020603050405020304" pitchFamily="18" charset="0"/>
              </a:rPr>
              <a:t>Формальный аппарат на базе теории формальных языков и грамматик</a:t>
            </a:r>
          </a:p>
          <a:p>
            <a:pPr>
              <a:defRPr/>
            </a:pPr>
            <a:r>
              <a:rPr lang="ru-RU" dirty="0">
                <a:latin typeface="Times New Roman" panose="02020603050405020304" pitchFamily="18" charset="0"/>
                <a:cs typeface="Times New Roman" panose="02020603050405020304" pitchFamily="18" charset="0"/>
              </a:rPr>
              <a:t>Простейший </a:t>
            </a:r>
            <a:r>
              <a:rPr lang="ru-RU" dirty="0" err="1">
                <a:latin typeface="Times New Roman" panose="02020603050405020304" pitchFamily="18" charset="0"/>
                <a:cs typeface="Times New Roman" panose="02020603050405020304" pitchFamily="18" charset="0"/>
              </a:rPr>
              <a:t>графематический</a:t>
            </a:r>
            <a:r>
              <a:rPr lang="ru-RU" dirty="0">
                <a:latin typeface="Times New Roman" panose="02020603050405020304" pitchFamily="18" charset="0"/>
                <a:cs typeface="Times New Roman" panose="02020603050405020304" pitchFamily="18" charset="0"/>
              </a:rPr>
              <a:t> анализ – анализ регулярных языков (Тип 3 по Хомскому) </a:t>
            </a:r>
          </a:p>
          <a:p>
            <a:pPr>
              <a:defRPr/>
            </a:pPr>
            <a:r>
              <a:rPr lang="ru-RU" dirty="0">
                <a:latin typeface="Times New Roman" panose="02020603050405020304" pitchFamily="18" charset="0"/>
                <a:cs typeface="Times New Roman" panose="02020603050405020304" pitchFamily="18" charset="0"/>
              </a:rPr>
              <a:t>Более сложный граф. анализ – учет локального контекста, словари </a:t>
            </a:r>
          </a:p>
          <a:p>
            <a:pPr>
              <a:defRPr/>
            </a:pPr>
            <a:r>
              <a:rPr lang="ru-RU" dirty="0">
                <a:latin typeface="Times New Roman" panose="02020603050405020304" pitchFamily="18" charset="0"/>
                <a:cs typeface="Times New Roman" panose="02020603050405020304" pitchFamily="18" charset="0"/>
              </a:rPr>
              <a:t>Средства описания регулярных языков </a:t>
            </a:r>
          </a:p>
          <a:p>
            <a:pPr lvl="1">
              <a:defRPr/>
            </a:pPr>
            <a:r>
              <a:rPr lang="ru-RU" dirty="0">
                <a:latin typeface="Times New Roman" panose="02020603050405020304" pitchFamily="18" charset="0"/>
                <a:cs typeface="Times New Roman" panose="02020603050405020304" pitchFamily="18" charset="0"/>
              </a:rPr>
              <a:t>Регулярные выражения </a:t>
            </a:r>
          </a:p>
          <a:p>
            <a:pPr lvl="1">
              <a:defRPr/>
            </a:pPr>
            <a:r>
              <a:rPr lang="ru-RU" dirty="0">
                <a:latin typeface="Times New Roman" panose="02020603050405020304" pitchFamily="18" charset="0"/>
                <a:cs typeface="Times New Roman" panose="02020603050405020304" pitchFamily="18" charset="0"/>
              </a:rPr>
              <a:t>Регулярные (автоматные) грамматики </a:t>
            </a:r>
          </a:p>
          <a:p>
            <a:pPr lvl="1">
              <a:defRPr/>
            </a:pPr>
            <a:r>
              <a:rPr lang="ru-RU" dirty="0">
                <a:latin typeface="Times New Roman" panose="02020603050405020304" pitchFamily="18" charset="0"/>
                <a:cs typeface="Times New Roman" panose="02020603050405020304" pitchFamily="18" charset="0"/>
              </a:rPr>
              <a:t>Конечные автоматы</a:t>
            </a:r>
          </a:p>
        </p:txBody>
      </p:sp>
    </p:spTree>
    <p:extLst>
      <p:ext uri="{BB962C8B-B14F-4D97-AF65-F5344CB8AC3E}">
        <p14:creationId xmlns:p14="http://schemas.microsoft.com/office/powerpoint/2010/main" val="40621263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Группа 3"/>
          <p:cNvGrpSpPr/>
          <p:nvPr/>
        </p:nvGrpSpPr>
        <p:grpSpPr>
          <a:xfrm>
            <a:off x="0" y="-19518"/>
            <a:ext cx="12192000" cy="6850952"/>
            <a:chOff x="0" y="-19518"/>
            <a:chExt cx="12192000" cy="6850952"/>
          </a:xfrm>
        </p:grpSpPr>
        <p:grpSp>
          <p:nvGrpSpPr>
            <p:cNvPr id="5" name="Группа 4"/>
            <p:cNvGrpSpPr/>
            <p:nvPr/>
          </p:nvGrpSpPr>
          <p:grpSpPr>
            <a:xfrm>
              <a:off x="0" y="-19518"/>
              <a:ext cx="12192000" cy="6850952"/>
              <a:chOff x="-3925" y="-5004"/>
              <a:chExt cx="9192637" cy="6850952"/>
            </a:xfrm>
          </p:grpSpPr>
          <p:sp>
            <p:nvSpPr>
              <p:cNvPr id="12" name="Прямоугольник 11"/>
              <p:cNvSpPr/>
              <p:nvPr/>
            </p:nvSpPr>
            <p:spPr>
              <a:xfrm>
                <a:off x="-3925" y="6327846"/>
                <a:ext cx="7427559" cy="518102"/>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8" name="Группа 7"/>
              <p:cNvGrpSpPr/>
              <p:nvPr/>
            </p:nvGrpSpPr>
            <p:grpSpPr>
              <a:xfrm>
                <a:off x="-3925" y="-5004"/>
                <a:ext cx="9192637" cy="1191246"/>
                <a:chOff x="-44207" y="-5004"/>
                <a:chExt cx="9192637" cy="1191246"/>
              </a:xfrm>
            </p:grpSpPr>
            <p:pic>
              <p:nvPicPr>
                <p:cNvPr id="9"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207" y="-500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Прямая соединительная линия 9"/>
                <p:cNvCxnSpPr/>
                <p:nvPr/>
              </p:nvCxnSpPr>
              <p:spPr>
                <a:xfrm>
                  <a:off x="-44207" y="1146261"/>
                  <a:ext cx="9192637" cy="39981"/>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1" name="Рисунок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6"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44034" name="Title 1"/>
          <p:cNvSpPr>
            <a:spLocks noGrp="1"/>
          </p:cNvSpPr>
          <p:nvPr>
            <p:ph type="title"/>
          </p:nvPr>
        </p:nvSpPr>
        <p:spPr>
          <a:xfrm>
            <a:off x="1962958" y="-19518"/>
            <a:ext cx="10515600" cy="1325563"/>
          </a:xfrm>
        </p:spPr>
        <p:txBody>
          <a:bodyPr/>
          <a:lstStyle/>
          <a:p>
            <a:pPr eaLnBrk="1" hangingPunct="1"/>
            <a:r>
              <a:rPr lang="ru-RU" altLang="en-US" dirty="0"/>
              <a:t>РЕГУЛЯРНЫЕ ВЫРАЖЕНИЯ</a:t>
            </a:r>
          </a:p>
        </p:txBody>
      </p:sp>
      <p:sp>
        <p:nvSpPr>
          <p:cNvPr id="3" name="Content Placeholder 2"/>
          <p:cNvSpPr>
            <a:spLocks noGrp="1"/>
          </p:cNvSpPr>
          <p:nvPr>
            <p:ph idx="1"/>
          </p:nvPr>
        </p:nvSpPr>
        <p:spPr/>
        <p:txBody>
          <a:bodyPr rtlCol="0">
            <a:normAutofit fontScale="62500" lnSpcReduction="20000"/>
          </a:bodyPr>
          <a:lstStyle/>
          <a:p>
            <a:pPr>
              <a:defRPr/>
            </a:pPr>
            <a:r>
              <a:rPr lang="ru-RU" dirty="0"/>
              <a:t>Регул. выражение описывает структуру цепочки языка. Синтаксис регулярных выражений </a:t>
            </a:r>
            <a:r>
              <a:rPr lang="ru-RU" dirty="0">
                <a:sym typeface="Symbol"/>
              </a:rPr>
              <a:t></a:t>
            </a:r>
            <a:r>
              <a:rPr lang="ru-RU" dirty="0"/>
              <a:t> * – повторение цепочки </a:t>
            </a:r>
            <a:r>
              <a:rPr lang="ru-RU" dirty="0">
                <a:sym typeface="Symbol"/>
              </a:rPr>
              <a:t></a:t>
            </a:r>
            <a:r>
              <a:rPr lang="ru-RU" dirty="0"/>
              <a:t> нуль и более раз, например: </a:t>
            </a:r>
          </a:p>
          <a:p>
            <a:pPr>
              <a:defRPr/>
            </a:pPr>
            <a:r>
              <a:rPr lang="ru-RU" dirty="0"/>
              <a:t>b* – последовательность из произв. количества букв b (в том числе – нулевого, т.е. пустая цепочка); </a:t>
            </a:r>
          </a:p>
          <a:p>
            <a:pPr>
              <a:defRPr/>
            </a:pPr>
            <a:r>
              <a:rPr lang="ru-RU" dirty="0">
                <a:sym typeface="Symbol"/>
              </a:rPr>
              <a:t></a:t>
            </a:r>
            <a:r>
              <a:rPr lang="ru-RU" dirty="0"/>
              <a:t> + – повторение цепочки </a:t>
            </a:r>
            <a:r>
              <a:rPr lang="ru-RU" dirty="0">
                <a:sym typeface="Symbol"/>
              </a:rPr>
              <a:t></a:t>
            </a:r>
            <a:r>
              <a:rPr lang="ru-RU" dirty="0"/>
              <a:t> один и более раз, например: </a:t>
            </a:r>
          </a:p>
          <a:p>
            <a:pPr>
              <a:defRPr/>
            </a:pPr>
            <a:r>
              <a:rPr lang="ru-RU" dirty="0"/>
              <a:t>b+ – непустая последовательность из букв b; </a:t>
            </a:r>
          </a:p>
          <a:p>
            <a:pPr>
              <a:defRPr/>
            </a:pPr>
            <a:r>
              <a:rPr lang="ru-RU" dirty="0">
                <a:sym typeface="Symbol"/>
              </a:rPr>
              <a:t></a:t>
            </a:r>
            <a:r>
              <a:rPr lang="ru-RU" dirty="0"/>
              <a:t> ? – опциональная цепочка </a:t>
            </a:r>
            <a:r>
              <a:rPr lang="ru-RU" dirty="0">
                <a:sym typeface="Symbol"/>
              </a:rPr>
              <a:t></a:t>
            </a:r>
            <a:r>
              <a:rPr lang="ru-RU" dirty="0"/>
              <a:t> (входит 0 или 1 раз), например: </a:t>
            </a:r>
          </a:p>
          <a:p>
            <a:pPr>
              <a:defRPr/>
            </a:pPr>
            <a:r>
              <a:rPr lang="ru-RU" dirty="0" err="1"/>
              <a:t>ab</a:t>
            </a:r>
            <a:r>
              <a:rPr lang="ru-RU" dirty="0"/>
              <a:t>? – цепочка a или </a:t>
            </a:r>
            <a:r>
              <a:rPr lang="ru-RU" dirty="0" err="1"/>
              <a:t>ab</a:t>
            </a:r>
            <a:r>
              <a:rPr lang="ru-RU" dirty="0"/>
              <a:t>; </a:t>
            </a:r>
          </a:p>
          <a:p>
            <a:pPr>
              <a:defRPr/>
            </a:pPr>
            <a:r>
              <a:rPr lang="ru-RU" dirty="0"/>
              <a:t>( ) – группировка, например: </a:t>
            </a:r>
          </a:p>
          <a:p>
            <a:pPr>
              <a:defRPr/>
            </a:pPr>
            <a:r>
              <a:rPr lang="ru-RU" dirty="0"/>
              <a:t>(</a:t>
            </a:r>
            <a:r>
              <a:rPr lang="ru-RU" dirty="0" err="1"/>
              <a:t>ab</a:t>
            </a:r>
            <a:r>
              <a:rPr lang="ru-RU" dirty="0"/>
              <a:t>)+ – последовательность из повторений строки </a:t>
            </a:r>
            <a:r>
              <a:rPr lang="ru-RU" dirty="0" err="1"/>
              <a:t>ab</a:t>
            </a:r>
            <a:r>
              <a:rPr lang="ru-RU" dirty="0"/>
              <a:t>; </a:t>
            </a:r>
          </a:p>
          <a:p>
            <a:pPr>
              <a:defRPr/>
            </a:pPr>
            <a:r>
              <a:rPr lang="ru-RU" dirty="0">
                <a:sym typeface="Symbol"/>
              </a:rPr>
              <a:t></a:t>
            </a:r>
            <a:r>
              <a:rPr lang="ru-RU" dirty="0"/>
              <a:t> | </a:t>
            </a:r>
            <a:r>
              <a:rPr lang="ru-RU" dirty="0">
                <a:sym typeface="Symbol"/>
              </a:rPr>
              <a:t></a:t>
            </a:r>
            <a:r>
              <a:rPr lang="ru-RU" dirty="0"/>
              <a:t> – альтернатива, например: </a:t>
            </a:r>
          </a:p>
          <a:p>
            <a:pPr>
              <a:defRPr/>
            </a:pPr>
            <a:r>
              <a:rPr lang="ru-RU" dirty="0" err="1"/>
              <a:t>b|a</a:t>
            </a:r>
            <a:r>
              <a:rPr lang="ru-RU" dirty="0"/>
              <a:t>+ – буква b или последовательность букв a; </a:t>
            </a:r>
          </a:p>
          <a:p>
            <a:pPr>
              <a:defRPr/>
            </a:pPr>
            <a:r>
              <a:rPr lang="ru-RU" dirty="0"/>
              <a:t>Пример регулярного выражения для двоичного числа с точкой: </a:t>
            </a:r>
          </a:p>
          <a:p>
            <a:pPr>
              <a:defRPr/>
            </a:pPr>
            <a:r>
              <a:rPr lang="ru-RU" dirty="0"/>
              <a:t>(0|1)+ . (0|1)+</a:t>
            </a:r>
          </a:p>
        </p:txBody>
      </p:sp>
    </p:spTree>
    <p:extLst>
      <p:ext uri="{BB962C8B-B14F-4D97-AF65-F5344CB8AC3E}">
        <p14:creationId xmlns:p14="http://schemas.microsoft.com/office/powerpoint/2010/main" val="16622882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Группа 3"/>
          <p:cNvGrpSpPr/>
          <p:nvPr/>
        </p:nvGrpSpPr>
        <p:grpSpPr>
          <a:xfrm>
            <a:off x="0" y="-19518"/>
            <a:ext cx="12192000" cy="6850952"/>
            <a:chOff x="0" y="-19518"/>
            <a:chExt cx="12192000" cy="6850952"/>
          </a:xfrm>
        </p:grpSpPr>
        <p:grpSp>
          <p:nvGrpSpPr>
            <p:cNvPr id="5" name="Группа 4"/>
            <p:cNvGrpSpPr/>
            <p:nvPr/>
          </p:nvGrpSpPr>
          <p:grpSpPr>
            <a:xfrm>
              <a:off x="0" y="-19518"/>
              <a:ext cx="12192000" cy="6850952"/>
              <a:chOff x="-3925" y="-5004"/>
              <a:chExt cx="9192637" cy="6850952"/>
            </a:xfrm>
          </p:grpSpPr>
          <p:sp>
            <p:nvSpPr>
              <p:cNvPr id="12" name="Прямоугольник 11"/>
              <p:cNvSpPr/>
              <p:nvPr/>
            </p:nvSpPr>
            <p:spPr>
              <a:xfrm>
                <a:off x="-3925" y="6327846"/>
                <a:ext cx="7427559" cy="518102"/>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8" name="Группа 7"/>
              <p:cNvGrpSpPr/>
              <p:nvPr/>
            </p:nvGrpSpPr>
            <p:grpSpPr>
              <a:xfrm>
                <a:off x="-3925" y="-5004"/>
                <a:ext cx="9192637" cy="1191246"/>
                <a:chOff x="-44207" y="-5004"/>
                <a:chExt cx="9192637" cy="1191246"/>
              </a:xfrm>
            </p:grpSpPr>
            <p:pic>
              <p:nvPicPr>
                <p:cNvPr id="9"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207" y="-500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Прямая соединительная линия 9"/>
                <p:cNvCxnSpPr/>
                <p:nvPr/>
              </p:nvCxnSpPr>
              <p:spPr>
                <a:xfrm>
                  <a:off x="-44207" y="1146261"/>
                  <a:ext cx="9192637" cy="39981"/>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1" name="Рисунок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6"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Заголовок 1"/>
          <p:cNvSpPr>
            <a:spLocks noGrp="1"/>
          </p:cNvSpPr>
          <p:nvPr>
            <p:ph type="title"/>
          </p:nvPr>
        </p:nvSpPr>
        <p:spPr>
          <a:xfrm>
            <a:off x="1962958" y="-100650"/>
            <a:ext cx="10515600" cy="1325563"/>
          </a:xfrm>
        </p:spPr>
        <p:txBody>
          <a:bodyPr/>
          <a:lstStyle/>
          <a:p>
            <a:r>
              <a:rPr lang="ru-RU" dirty="0"/>
              <a:t>Сегментация на предложения: признаки для автоматической классификации</a:t>
            </a:r>
            <a:endParaRPr lang="en-US" dirty="0"/>
          </a:p>
        </p:txBody>
      </p:sp>
      <p:sp>
        <p:nvSpPr>
          <p:cNvPr id="3" name="Объект 2"/>
          <p:cNvSpPr>
            <a:spLocks noGrp="1"/>
          </p:cNvSpPr>
          <p:nvPr>
            <p:ph idx="1"/>
          </p:nvPr>
        </p:nvSpPr>
        <p:spPr>
          <a:xfrm>
            <a:off x="838200" y="1825625"/>
            <a:ext cx="10515600" cy="4764746"/>
          </a:xfrm>
        </p:spPr>
        <p:txBody>
          <a:bodyPr>
            <a:normAutofit lnSpcReduction="10000"/>
          </a:bodyPr>
          <a:lstStyle/>
          <a:p>
            <a:r>
              <a:rPr lang="ru-RU" dirty="0"/>
              <a:t>Символ-разделитель</a:t>
            </a:r>
          </a:p>
          <a:p>
            <a:r>
              <a:rPr lang="ru-RU" dirty="0"/>
              <a:t>Что стоит слева</a:t>
            </a:r>
          </a:p>
          <a:p>
            <a:pPr lvl="1"/>
            <a:r>
              <a:rPr lang="ru-RU" dirty="0"/>
              <a:t>Знак препинания</a:t>
            </a:r>
          </a:p>
          <a:p>
            <a:pPr lvl="1"/>
            <a:r>
              <a:rPr lang="ru-RU" dirty="0"/>
              <a:t>цифры</a:t>
            </a:r>
          </a:p>
          <a:p>
            <a:pPr lvl="1"/>
            <a:r>
              <a:rPr lang="ru-RU" dirty="0"/>
              <a:t>одна буква в верхнем регистре</a:t>
            </a:r>
          </a:p>
          <a:p>
            <a:pPr lvl="1"/>
            <a:r>
              <a:rPr lang="ru-RU" dirty="0"/>
              <a:t>одна буква в нижнем регистре</a:t>
            </a:r>
          </a:p>
          <a:p>
            <a:pPr lvl="1"/>
            <a:r>
              <a:rPr lang="ru-RU" dirty="0"/>
              <a:t>сокращение из списка</a:t>
            </a:r>
          </a:p>
          <a:p>
            <a:pPr lvl="1"/>
            <a:r>
              <a:rPr lang="ru-RU" dirty="0"/>
              <a:t>…</a:t>
            </a:r>
          </a:p>
          <a:p>
            <a:r>
              <a:rPr lang="ru-RU" dirty="0"/>
              <a:t>Что стоит справа</a:t>
            </a:r>
          </a:p>
          <a:p>
            <a:pPr lvl="1"/>
            <a:r>
              <a:rPr lang="ru-RU" dirty="0"/>
              <a:t>большая буква – граница предложения</a:t>
            </a:r>
          </a:p>
          <a:p>
            <a:pPr lvl="1"/>
            <a:r>
              <a:rPr lang="ru-RU" dirty="0"/>
              <a:t>НО: г. Москва </a:t>
            </a:r>
          </a:p>
          <a:p>
            <a:pPr lvl="1"/>
            <a:r>
              <a:rPr lang="ru-RU" dirty="0"/>
              <a:t>…</a:t>
            </a:r>
          </a:p>
          <a:p>
            <a:endParaRPr lang="en-US" dirty="0"/>
          </a:p>
        </p:txBody>
      </p:sp>
    </p:spTree>
    <p:extLst>
      <p:ext uri="{BB962C8B-B14F-4D97-AF65-F5344CB8AC3E}">
        <p14:creationId xmlns:p14="http://schemas.microsoft.com/office/powerpoint/2010/main" val="11358490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Группа 3"/>
          <p:cNvGrpSpPr/>
          <p:nvPr/>
        </p:nvGrpSpPr>
        <p:grpSpPr>
          <a:xfrm>
            <a:off x="0" y="-19518"/>
            <a:ext cx="12192000" cy="6850952"/>
            <a:chOff x="0" y="-19518"/>
            <a:chExt cx="12192000" cy="6850952"/>
          </a:xfrm>
        </p:grpSpPr>
        <p:grpSp>
          <p:nvGrpSpPr>
            <p:cNvPr id="5" name="Группа 4"/>
            <p:cNvGrpSpPr/>
            <p:nvPr/>
          </p:nvGrpSpPr>
          <p:grpSpPr>
            <a:xfrm>
              <a:off x="0" y="-19518"/>
              <a:ext cx="12192000" cy="6850952"/>
              <a:chOff x="-3925" y="-5004"/>
              <a:chExt cx="9192637" cy="6850952"/>
            </a:xfrm>
          </p:grpSpPr>
          <p:sp>
            <p:nvSpPr>
              <p:cNvPr id="12" name="Прямоугольник 11"/>
              <p:cNvSpPr/>
              <p:nvPr/>
            </p:nvSpPr>
            <p:spPr>
              <a:xfrm>
                <a:off x="-3925" y="6327846"/>
                <a:ext cx="7427559" cy="518102"/>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8" name="Группа 7"/>
              <p:cNvGrpSpPr/>
              <p:nvPr/>
            </p:nvGrpSpPr>
            <p:grpSpPr>
              <a:xfrm>
                <a:off x="-3925" y="-5004"/>
                <a:ext cx="9192637" cy="1191246"/>
                <a:chOff x="-44207" y="-5004"/>
                <a:chExt cx="9192637" cy="1191246"/>
              </a:xfrm>
            </p:grpSpPr>
            <p:pic>
              <p:nvPicPr>
                <p:cNvPr id="9"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207" y="-500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Прямая соединительная линия 9"/>
                <p:cNvCxnSpPr/>
                <p:nvPr/>
              </p:nvCxnSpPr>
              <p:spPr>
                <a:xfrm>
                  <a:off x="-44207" y="1146261"/>
                  <a:ext cx="9192637" cy="39981"/>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1" name="Рисунок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6"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Заголовок 1"/>
          <p:cNvSpPr>
            <a:spLocks noGrp="1"/>
          </p:cNvSpPr>
          <p:nvPr>
            <p:ph type="title"/>
          </p:nvPr>
        </p:nvSpPr>
        <p:spPr>
          <a:xfrm>
            <a:off x="1962958" y="-19518"/>
            <a:ext cx="10515600" cy="1325563"/>
          </a:xfrm>
        </p:spPr>
        <p:txBody>
          <a:bodyPr/>
          <a:lstStyle/>
          <a:p>
            <a:r>
              <a:rPr lang="ru-RU" dirty="0"/>
              <a:t>Сегментация на предложения: признаки для автоматической классификации</a:t>
            </a:r>
            <a:endParaRPr lang="en-US" dirty="0"/>
          </a:p>
        </p:txBody>
      </p:sp>
      <p:sp>
        <p:nvSpPr>
          <p:cNvPr id="3" name="Объект 2"/>
          <p:cNvSpPr>
            <a:spLocks noGrp="1"/>
          </p:cNvSpPr>
          <p:nvPr>
            <p:ph idx="1"/>
          </p:nvPr>
        </p:nvSpPr>
        <p:spPr>
          <a:xfrm>
            <a:off x="591015" y="1803323"/>
            <a:ext cx="11141927" cy="4764746"/>
          </a:xfrm>
        </p:spPr>
        <p:txBody>
          <a:bodyPr>
            <a:normAutofit/>
          </a:bodyPr>
          <a:lstStyle/>
          <a:p>
            <a:r>
              <a:rPr lang="ru-RU" dirty="0">
                <a:latin typeface="Times New Roman" panose="02020603050405020304" pitchFamily="18" charset="0"/>
                <a:cs typeface="Times New Roman" panose="02020603050405020304" pitchFamily="18" charset="0"/>
              </a:rPr>
              <a:t>Символ-разделитель</a:t>
            </a:r>
          </a:p>
          <a:p>
            <a:r>
              <a:rPr lang="ru-RU" dirty="0">
                <a:latin typeface="Times New Roman" panose="02020603050405020304" pitchFamily="18" charset="0"/>
                <a:cs typeface="Times New Roman" panose="02020603050405020304" pitchFamily="18" charset="0"/>
              </a:rPr>
              <a:t>«</a:t>
            </a:r>
            <a:r>
              <a:rPr lang="ru-RU" dirty="0" err="1">
                <a:latin typeface="Times New Roman" panose="02020603050405020304" pitchFamily="18" charset="0"/>
                <a:cs typeface="Times New Roman" panose="02020603050405020304" pitchFamily="18" charset="0"/>
              </a:rPr>
              <a:t>псевдослово</a:t>
            </a:r>
            <a:r>
              <a:rPr lang="ru-RU" dirty="0">
                <a:latin typeface="Times New Roman" panose="02020603050405020304" pitchFamily="18" charset="0"/>
                <a:cs typeface="Times New Roman" panose="02020603050405020304" pitchFamily="18" charset="0"/>
              </a:rPr>
              <a:t>» справа</a:t>
            </a:r>
          </a:p>
          <a:p>
            <a:r>
              <a:rPr lang="ru-RU" dirty="0">
                <a:latin typeface="Times New Roman" panose="02020603050405020304" pitchFamily="18" charset="0"/>
                <a:cs typeface="Times New Roman" panose="02020603050405020304" pitchFamily="18" charset="0"/>
              </a:rPr>
              <a:t>«</a:t>
            </a:r>
            <a:r>
              <a:rPr lang="ru-RU" dirty="0" err="1">
                <a:latin typeface="Times New Roman" panose="02020603050405020304" pitchFamily="18" charset="0"/>
                <a:cs typeface="Times New Roman" panose="02020603050405020304" pitchFamily="18" charset="0"/>
              </a:rPr>
              <a:t>псевдослово</a:t>
            </a:r>
            <a:r>
              <a:rPr lang="ru-RU" dirty="0">
                <a:latin typeface="Times New Roman" panose="02020603050405020304" pitchFamily="18" charset="0"/>
                <a:cs typeface="Times New Roman" panose="02020603050405020304" pitchFamily="18" charset="0"/>
              </a:rPr>
              <a:t>» слева</a:t>
            </a:r>
          </a:p>
          <a:p>
            <a:r>
              <a:rPr lang="ru-RU" dirty="0">
                <a:latin typeface="Times New Roman" panose="02020603050405020304" pitchFamily="18" charset="0"/>
                <a:cs typeface="Times New Roman" panose="02020603050405020304" pitchFamily="18" charset="0"/>
              </a:rPr>
              <a:t>количество символов в слове </a:t>
            </a:r>
          </a:p>
          <a:p>
            <a:r>
              <a:rPr lang="ru-RU" dirty="0">
                <a:latin typeface="Times New Roman" panose="02020603050405020304" pitchFamily="18" charset="0"/>
                <a:cs typeface="Times New Roman" panose="02020603050405020304" pitchFamily="18" charset="0"/>
              </a:rPr>
              <a:t>…</a:t>
            </a:r>
          </a:p>
          <a:p>
            <a:r>
              <a:rPr lang="ru-RU" dirty="0">
                <a:latin typeface="Times New Roman" panose="02020603050405020304" pitchFamily="18" charset="0"/>
                <a:cs typeface="Times New Roman" panose="02020603050405020304" pitchFamily="18" charset="0"/>
              </a:rPr>
              <a:t>Чтение </a:t>
            </a:r>
          </a:p>
          <a:p>
            <a:r>
              <a:rPr lang="ru-RU" dirty="0" err="1">
                <a:latin typeface="Times New Roman" panose="02020603050405020304" pitchFamily="18" charset="0"/>
                <a:cs typeface="Times New Roman" panose="02020603050405020304" pitchFamily="18" charset="0"/>
              </a:rPr>
              <a:t>О.Урюпина</a:t>
            </a:r>
            <a:r>
              <a:rPr lang="ru-RU" dirty="0">
                <a:latin typeface="Times New Roman" panose="02020603050405020304" pitchFamily="18" charset="0"/>
                <a:cs typeface="Times New Roman" panose="02020603050405020304" pitchFamily="18" charset="0"/>
              </a:rPr>
              <a:t>. Автоматическое разбиение текста на предложения для русского языка</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6"/>
              </a:rPr>
              <a:t>http</a:t>
            </a:r>
            <a:r>
              <a:rPr lang="ru-RU" dirty="0">
                <a:latin typeface="Times New Roman" panose="02020603050405020304" pitchFamily="18" charset="0"/>
                <a:cs typeface="Times New Roman" panose="02020603050405020304" pitchFamily="18" charset="0"/>
                <a:hlinkClick r:id="rId6"/>
              </a:rPr>
              <a:t>://</a:t>
            </a:r>
            <a:r>
              <a:rPr lang="en-US" dirty="0">
                <a:latin typeface="Times New Roman" panose="02020603050405020304" pitchFamily="18" charset="0"/>
                <a:cs typeface="Times New Roman" panose="02020603050405020304" pitchFamily="18" charset="0"/>
                <a:hlinkClick r:id="rId6"/>
              </a:rPr>
              <a:t>www</a:t>
            </a:r>
            <a:r>
              <a:rPr lang="ru-RU" dirty="0">
                <a:latin typeface="Times New Roman" panose="02020603050405020304" pitchFamily="18" charset="0"/>
                <a:cs typeface="Times New Roman" panose="02020603050405020304" pitchFamily="18" charset="0"/>
                <a:hlinkClick r:id="rId6"/>
              </a:rPr>
              <a:t>.</a:t>
            </a:r>
            <a:r>
              <a:rPr lang="en-US" dirty="0">
                <a:latin typeface="Times New Roman" panose="02020603050405020304" pitchFamily="18" charset="0"/>
                <a:cs typeface="Times New Roman" panose="02020603050405020304" pitchFamily="18" charset="0"/>
                <a:hlinkClick r:id="rId6"/>
              </a:rPr>
              <a:t>dialog</a:t>
            </a:r>
            <a:r>
              <a:rPr lang="ru-RU" dirty="0">
                <a:latin typeface="Times New Roman" panose="02020603050405020304" pitchFamily="18" charset="0"/>
                <a:cs typeface="Times New Roman" panose="02020603050405020304" pitchFamily="18" charset="0"/>
                <a:hlinkClick r:id="rId6"/>
              </a:rPr>
              <a:t>-21.</a:t>
            </a:r>
            <a:r>
              <a:rPr lang="en-US" dirty="0" err="1">
                <a:latin typeface="Times New Roman" panose="02020603050405020304" pitchFamily="18" charset="0"/>
                <a:cs typeface="Times New Roman" panose="02020603050405020304" pitchFamily="18" charset="0"/>
                <a:hlinkClick r:id="rId6"/>
              </a:rPr>
              <a:t>ru</a:t>
            </a:r>
            <a:r>
              <a:rPr lang="ru-RU" dirty="0">
                <a:latin typeface="Times New Roman" panose="02020603050405020304" pitchFamily="18" charset="0"/>
                <a:cs typeface="Times New Roman" panose="02020603050405020304" pitchFamily="18" charset="0"/>
                <a:hlinkClick r:id="rId6"/>
              </a:rPr>
              <a:t>/</a:t>
            </a:r>
            <a:r>
              <a:rPr lang="en-US" dirty="0">
                <a:latin typeface="Times New Roman" panose="02020603050405020304" pitchFamily="18" charset="0"/>
                <a:cs typeface="Times New Roman" panose="02020603050405020304" pitchFamily="18" charset="0"/>
                <a:hlinkClick r:id="rId6"/>
              </a:rPr>
              <a:t>digests</a:t>
            </a:r>
            <a:r>
              <a:rPr lang="ru-RU" dirty="0">
                <a:latin typeface="Times New Roman" panose="02020603050405020304" pitchFamily="18" charset="0"/>
                <a:cs typeface="Times New Roman" panose="02020603050405020304" pitchFamily="18" charset="0"/>
                <a:hlinkClick r:id="rId6"/>
              </a:rPr>
              <a:t>/</a:t>
            </a:r>
            <a:r>
              <a:rPr lang="en-US" dirty="0">
                <a:latin typeface="Times New Roman" panose="02020603050405020304" pitchFamily="18" charset="0"/>
                <a:cs typeface="Times New Roman" panose="02020603050405020304" pitchFamily="18" charset="0"/>
                <a:hlinkClick r:id="rId6"/>
              </a:rPr>
              <a:t>dialog</a:t>
            </a:r>
            <a:r>
              <a:rPr lang="ru-RU" dirty="0">
                <a:latin typeface="Times New Roman" panose="02020603050405020304" pitchFamily="18" charset="0"/>
                <a:cs typeface="Times New Roman" panose="02020603050405020304" pitchFamily="18" charset="0"/>
                <a:hlinkClick r:id="rId6"/>
              </a:rPr>
              <a:t>2008/</a:t>
            </a:r>
            <a:r>
              <a:rPr lang="en-US" dirty="0">
                <a:latin typeface="Times New Roman" panose="02020603050405020304" pitchFamily="18" charset="0"/>
                <a:cs typeface="Times New Roman" panose="02020603050405020304" pitchFamily="18" charset="0"/>
                <a:hlinkClick r:id="rId6"/>
              </a:rPr>
              <a:t>materials</a:t>
            </a:r>
            <a:r>
              <a:rPr lang="ru-RU" dirty="0">
                <a:latin typeface="Times New Roman" panose="02020603050405020304" pitchFamily="18" charset="0"/>
                <a:cs typeface="Times New Roman" panose="02020603050405020304" pitchFamily="18" charset="0"/>
                <a:hlinkClick r:id="rId6"/>
              </a:rPr>
              <a:t>/</a:t>
            </a:r>
            <a:r>
              <a:rPr lang="en-US" dirty="0">
                <a:latin typeface="Times New Roman" panose="02020603050405020304" pitchFamily="18" charset="0"/>
                <a:cs typeface="Times New Roman" panose="02020603050405020304" pitchFamily="18" charset="0"/>
                <a:hlinkClick r:id="rId6"/>
              </a:rPr>
              <a:t>html</a:t>
            </a:r>
            <a:r>
              <a:rPr lang="ru-RU" dirty="0">
                <a:latin typeface="Times New Roman" panose="02020603050405020304" pitchFamily="18" charset="0"/>
                <a:cs typeface="Times New Roman" panose="02020603050405020304" pitchFamily="18" charset="0"/>
                <a:hlinkClick r:id="rId6"/>
              </a:rPr>
              <a:t>/83.</a:t>
            </a:r>
            <a:r>
              <a:rPr lang="en-US" dirty="0" err="1">
                <a:latin typeface="Times New Roman" panose="02020603050405020304" pitchFamily="18" charset="0"/>
                <a:cs typeface="Times New Roman" panose="02020603050405020304" pitchFamily="18" charset="0"/>
                <a:hlinkClick r:id="rId6"/>
              </a:rPr>
              <a:t>htm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88410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Группа 3"/>
          <p:cNvGrpSpPr/>
          <p:nvPr/>
        </p:nvGrpSpPr>
        <p:grpSpPr>
          <a:xfrm>
            <a:off x="0" y="-19518"/>
            <a:ext cx="12192000" cy="6850952"/>
            <a:chOff x="0" y="-19518"/>
            <a:chExt cx="12192000" cy="6850952"/>
          </a:xfrm>
        </p:grpSpPr>
        <p:grpSp>
          <p:nvGrpSpPr>
            <p:cNvPr id="5" name="Группа 4"/>
            <p:cNvGrpSpPr/>
            <p:nvPr/>
          </p:nvGrpSpPr>
          <p:grpSpPr>
            <a:xfrm>
              <a:off x="0" y="-19518"/>
              <a:ext cx="12192000" cy="6850952"/>
              <a:chOff x="-3925" y="-5004"/>
              <a:chExt cx="9192637" cy="6850952"/>
            </a:xfrm>
          </p:grpSpPr>
          <p:sp>
            <p:nvSpPr>
              <p:cNvPr id="12" name="Прямоугольник 11"/>
              <p:cNvSpPr/>
              <p:nvPr/>
            </p:nvSpPr>
            <p:spPr>
              <a:xfrm>
                <a:off x="-3925" y="6327846"/>
                <a:ext cx="7427559" cy="518102"/>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8" name="Группа 7"/>
              <p:cNvGrpSpPr/>
              <p:nvPr/>
            </p:nvGrpSpPr>
            <p:grpSpPr>
              <a:xfrm>
                <a:off x="-3925" y="-5004"/>
                <a:ext cx="9192637" cy="1191246"/>
                <a:chOff x="-44207" y="-5004"/>
                <a:chExt cx="9192637" cy="1191246"/>
              </a:xfrm>
            </p:grpSpPr>
            <p:pic>
              <p:nvPicPr>
                <p:cNvPr id="9"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207" y="-500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Прямая соединительная линия 9"/>
                <p:cNvCxnSpPr/>
                <p:nvPr/>
              </p:nvCxnSpPr>
              <p:spPr>
                <a:xfrm>
                  <a:off x="-44207" y="1146261"/>
                  <a:ext cx="9192637" cy="39981"/>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1" name="Рисунок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6"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45058" name="Title 1"/>
          <p:cNvSpPr>
            <a:spLocks noGrp="1"/>
          </p:cNvSpPr>
          <p:nvPr>
            <p:ph type="title"/>
          </p:nvPr>
        </p:nvSpPr>
        <p:spPr>
          <a:xfrm>
            <a:off x="3929743" y="340620"/>
            <a:ext cx="5591629" cy="520246"/>
          </a:xfrm>
        </p:spPr>
        <p:txBody>
          <a:bodyPr>
            <a:normAutofit fontScale="90000"/>
          </a:bodyPr>
          <a:lstStyle/>
          <a:p>
            <a:pPr eaLnBrk="1" hangingPunct="1"/>
            <a:r>
              <a:rPr lang="ru-RU" altLang="en-US" dirty="0"/>
              <a:t>ЛИТЕРАТУРА</a:t>
            </a:r>
          </a:p>
        </p:txBody>
      </p:sp>
      <p:sp>
        <p:nvSpPr>
          <p:cNvPr id="3" name="Content Placeholder 2"/>
          <p:cNvSpPr>
            <a:spLocks noGrp="1"/>
          </p:cNvSpPr>
          <p:nvPr>
            <p:ph idx="1"/>
          </p:nvPr>
        </p:nvSpPr>
        <p:spPr/>
        <p:txBody>
          <a:bodyPr rtlCol="0">
            <a:normAutofit/>
          </a:bodyPr>
          <a:lstStyle/>
          <a:p>
            <a:pPr>
              <a:defRPr/>
            </a:pPr>
            <a:r>
              <a:rPr lang="ru-RU" dirty="0">
                <a:latin typeface="Times New Roman" panose="02020603050405020304" pitchFamily="18" charset="0"/>
                <a:cs typeface="Times New Roman" panose="02020603050405020304" pitchFamily="18" charset="0"/>
              </a:rPr>
              <a:t>Автоматическая обработка текстов на естественном языке и компьютерная лингвистика: учеб. пособие / Большакова Е.И. и др. – М.: МИЭМ, 2011. </a:t>
            </a:r>
          </a:p>
          <a:p>
            <a:pPr>
              <a:defRPr/>
            </a:pPr>
            <a:r>
              <a:rPr lang="ru-RU" dirty="0">
                <a:latin typeface="Times New Roman" panose="02020603050405020304" pitchFamily="18" charset="0"/>
                <a:cs typeface="Times New Roman" panose="02020603050405020304" pitchFamily="18" charset="0"/>
              </a:rPr>
              <a:t>Васильев В.   Г., Кривенко М.   П. Методы автоматизированной обработки текстов. – М.: ИПИ РАН, 2008. </a:t>
            </a:r>
          </a:p>
          <a:p>
            <a:pPr>
              <a:defRPr/>
            </a:pPr>
            <a:r>
              <a:rPr lang="en-US" altLang="en-US" smtClean="0">
                <a:latin typeface="Times New Roman" panose="02020603050405020304" pitchFamily="18" charset="0"/>
                <a:cs typeface="Times New Roman" panose="02020603050405020304" pitchFamily="18" charset="0"/>
                <a:hlinkClick r:id="rId6"/>
              </a:rPr>
              <a:t>http</a:t>
            </a:r>
            <a:r>
              <a:rPr lang="en-US" altLang="en-US" dirty="0">
                <a:latin typeface="Times New Roman" panose="02020603050405020304" pitchFamily="18" charset="0"/>
                <a:cs typeface="Times New Roman" panose="02020603050405020304" pitchFamily="18" charset="0"/>
                <a:hlinkClick r:id="rId6"/>
              </a:rPr>
              <a:t>://sentiment.christopherpotts.net/tokenizing/</a:t>
            </a:r>
            <a:endParaRPr lang="ru-RU" dirty="0">
              <a:latin typeface="Times New Roman" panose="02020603050405020304" pitchFamily="18" charset="0"/>
              <a:cs typeface="Times New Roman" panose="02020603050405020304" pitchFamily="18" charset="0"/>
            </a:endParaRPr>
          </a:p>
          <a:p>
            <a:pPr>
              <a:defRPr/>
            </a:pPr>
            <a:endParaRPr lang="ru-RU" dirty="0"/>
          </a:p>
        </p:txBody>
      </p:sp>
    </p:spTree>
    <p:extLst>
      <p:ext uri="{BB962C8B-B14F-4D97-AF65-F5344CB8AC3E}">
        <p14:creationId xmlns:p14="http://schemas.microsoft.com/office/powerpoint/2010/main" val="1010311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Группа 4"/>
          <p:cNvGrpSpPr/>
          <p:nvPr/>
        </p:nvGrpSpPr>
        <p:grpSpPr>
          <a:xfrm>
            <a:off x="-15954" y="-39508"/>
            <a:ext cx="12207954" cy="6870942"/>
            <a:chOff x="-15954" y="-39508"/>
            <a:chExt cx="12207954" cy="6870942"/>
          </a:xfrm>
        </p:grpSpPr>
        <p:grpSp>
          <p:nvGrpSpPr>
            <p:cNvPr id="6" name="Группа 5"/>
            <p:cNvGrpSpPr/>
            <p:nvPr/>
          </p:nvGrpSpPr>
          <p:grpSpPr>
            <a:xfrm>
              <a:off x="-15954" y="-39508"/>
              <a:ext cx="12207954" cy="6813184"/>
              <a:chOff x="-15954" y="-24994"/>
              <a:chExt cx="9204666" cy="6813184"/>
            </a:xfrm>
          </p:grpSpPr>
          <p:sp>
            <p:nvSpPr>
              <p:cNvPr id="13" name="Прямоугольник 12"/>
              <p:cNvSpPr/>
              <p:nvPr/>
            </p:nvSpPr>
            <p:spPr>
              <a:xfrm>
                <a:off x="91176" y="6327846"/>
                <a:ext cx="7332458" cy="460344"/>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9" name="Группа 8"/>
              <p:cNvGrpSpPr/>
              <p:nvPr/>
            </p:nvGrpSpPr>
            <p:grpSpPr>
              <a:xfrm>
                <a:off x="-15954" y="-24994"/>
                <a:ext cx="9204666" cy="1211236"/>
                <a:chOff x="-56236" y="-24994"/>
                <a:chExt cx="9204666" cy="1211236"/>
              </a:xfrm>
            </p:grpSpPr>
            <p:pic>
              <p:nvPicPr>
                <p:cNvPr id="10"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30" y="-2499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Прямая соединительная линия 10"/>
                <p:cNvCxnSpPr/>
                <p:nvPr/>
              </p:nvCxnSpPr>
              <p:spPr>
                <a:xfrm>
                  <a:off x="-56236" y="1172752"/>
                  <a:ext cx="9204666" cy="13490"/>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2" name="Рисунок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7"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Заголовок 1"/>
          <p:cNvSpPr>
            <a:spLocks noGrp="1"/>
          </p:cNvSpPr>
          <p:nvPr>
            <p:ph type="title"/>
          </p:nvPr>
        </p:nvSpPr>
        <p:spPr>
          <a:xfrm>
            <a:off x="2839979" y="270397"/>
            <a:ext cx="7011035" cy="687546"/>
          </a:xfrm>
        </p:spPr>
        <p:txBody>
          <a:bodyPr>
            <a:normAutofit fontScale="90000"/>
          </a:bodyPr>
          <a:lstStyle/>
          <a:p>
            <a:r>
              <a:rPr lang="ru-RU" sz="3600" b="1" dirty="0"/>
              <a:t>Графическая (и др. формальная) нормализация текста</a:t>
            </a:r>
            <a:endParaRPr lang="en-US" sz="3600" b="1" dirty="0"/>
          </a:p>
        </p:txBody>
      </p:sp>
      <p:sp>
        <p:nvSpPr>
          <p:cNvPr id="3" name="Объект 2"/>
          <p:cNvSpPr>
            <a:spLocks noGrp="1"/>
          </p:cNvSpPr>
          <p:nvPr>
            <p:ph idx="1"/>
          </p:nvPr>
        </p:nvSpPr>
        <p:spPr>
          <a:xfrm>
            <a:off x="838200" y="1825625"/>
            <a:ext cx="10706100" cy="4610344"/>
          </a:xfrm>
        </p:spPr>
        <p:txBody>
          <a:bodyPr>
            <a:normAutofit/>
          </a:bodyPr>
          <a:lstStyle/>
          <a:p>
            <a:pPr marL="0" indent="0">
              <a:lnSpc>
                <a:spcPct val="120000"/>
              </a:lnSpc>
              <a:buNone/>
            </a:pPr>
            <a:r>
              <a:rPr lang="ru-RU" dirty="0">
                <a:latin typeface="Times New Roman" panose="02020603050405020304" pitchFamily="18" charset="0"/>
                <a:cs typeface="Times New Roman" panose="02020603050405020304" pitchFamily="18" charset="0"/>
              </a:rPr>
              <a:t>Пример 4.</a:t>
            </a:r>
            <a:endParaRPr lang="en-US" dirty="0">
              <a:latin typeface="Times New Roman" panose="02020603050405020304" pitchFamily="18" charset="0"/>
              <a:cs typeface="Times New Roman" panose="02020603050405020304" pitchFamily="18" charset="0"/>
            </a:endParaRPr>
          </a:p>
          <a:p>
            <a:pPr marL="0" indent="0">
              <a:lnSpc>
                <a:spcPct val="120000"/>
              </a:lnSpc>
              <a:buNone/>
            </a:pPr>
            <a:endParaRPr lang="ru-RU" dirty="0"/>
          </a:p>
          <a:p>
            <a:endParaRPr lang="ru-RU" dirty="0"/>
          </a:p>
        </p:txBody>
      </p:sp>
      <p:sp>
        <p:nvSpPr>
          <p:cNvPr id="4" name="Прямоугольник 3"/>
          <p:cNvSpPr/>
          <p:nvPr/>
        </p:nvSpPr>
        <p:spPr>
          <a:xfrm>
            <a:off x="3048000" y="2690336"/>
            <a:ext cx="6296722" cy="1477328"/>
          </a:xfrm>
          <a:prstGeom prst="rect">
            <a:avLst/>
          </a:prstGeom>
        </p:spPr>
        <p:txBody>
          <a:bodyPr wrap="square">
            <a:spAutoFit/>
          </a:bodyPr>
          <a:lstStyle/>
          <a:p>
            <a:r>
              <a:rPr lang="en-US" b="1" dirty="0" err="1">
                <a:solidFill>
                  <a:srgbClr val="292F33"/>
                </a:solidFill>
                <a:latin typeface="Helvetica Neue"/>
                <a:hlinkClick r:id="rId6"/>
              </a:rPr>
              <a:t>risingvoices</a:t>
            </a:r>
            <a:r>
              <a:rPr lang="en-US" dirty="0">
                <a:solidFill>
                  <a:srgbClr val="707070"/>
                </a:solidFill>
                <a:latin typeface="Helvetica Neue"/>
                <a:hlinkClick r:id="rId6"/>
              </a:rPr>
              <a:t> @</a:t>
            </a:r>
            <a:r>
              <a:rPr lang="en-US" dirty="0" err="1">
                <a:solidFill>
                  <a:srgbClr val="707070"/>
                </a:solidFill>
                <a:latin typeface="Helvetica Neue"/>
                <a:hlinkClick r:id="rId6"/>
              </a:rPr>
              <a:t>risingvoices</a:t>
            </a:r>
            <a:endParaRPr lang="en-US" dirty="0">
              <a:solidFill>
                <a:srgbClr val="292F33"/>
              </a:solidFill>
              <a:latin typeface="Helvetica Neue"/>
            </a:endParaRPr>
          </a:p>
          <a:p>
            <a:pPr fontAlgn="base"/>
            <a:r>
              <a:rPr lang="en-US" dirty="0">
                <a:solidFill>
                  <a:srgbClr val="292F33"/>
                </a:solidFill>
                <a:latin typeface="Helvetica Neue"/>
              </a:rPr>
              <a:t>Glad that our friends</a:t>
            </a:r>
            <a:r>
              <a:rPr lang="ru-RU" dirty="0">
                <a:solidFill>
                  <a:srgbClr val="292F33"/>
                </a:solidFill>
                <a:latin typeface="Helvetica Neue"/>
              </a:rPr>
              <a:t> -))</a:t>
            </a:r>
            <a:r>
              <a:rPr lang="en-US" dirty="0">
                <a:solidFill>
                  <a:srgbClr val="292F33"/>
                </a:solidFill>
                <a:latin typeface="Helvetica Neue"/>
              </a:rPr>
              <a:t> (and partners for events like Tweet </a:t>
            </a:r>
            <a:r>
              <a:rPr lang="en-US" dirty="0">
                <a:solidFill>
                  <a:srgbClr val="0084B4"/>
                </a:solidFill>
                <a:latin typeface="Helvetica Neue"/>
                <a:hlinkClick r:id="rId7"/>
              </a:rPr>
              <a:t>#</a:t>
            </a:r>
            <a:r>
              <a:rPr lang="en-US" dirty="0" err="1">
                <a:solidFill>
                  <a:srgbClr val="0084B4"/>
                </a:solidFill>
                <a:latin typeface="Helvetica Neue"/>
                <a:hlinkClick r:id="rId7"/>
              </a:rPr>
              <a:t>MotherLanguage</a:t>
            </a:r>
            <a:r>
              <a:rPr lang="en-US" dirty="0">
                <a:solidFill>
                  <a:srgbClr val="292F33"/>
                </a:solidFill>
                <a:latin typeface="Helvetica Neue"/>
              </a:rPr>
              <a:t>) from </a:t>
            </a:r>
            <a:r>
              <a:rPr lang="en-US" dirty="0">
                <a:solidFill>
                  <a:srgbClr val="0084B4"/>
                </a:solidFill>
                <a:latin typeface="Helvetica Neue"/>
                <a:hlinkClick r:id="rId8"/>
              </a:rPr>
              <a:t>@</a:t>
            </a:r>
            <a:r>
              <a:rPr lang="en-US" dirty="0" err="1">
                <a:solidFill>
                  <a:srgbClr val="0084B4"/>
                </a:solidFill>
                <a:latin typeface="Helvetica Neue"/>
                <a:hlinkClick r:id="rId8"/>
              </a:rPr>
              <a:t>IndigenousTweet</a:t>
            </a:r>
            <a:r>
              <a:rPr lang="en-US" dirty="0">
                <a:solidFill>
                  <a:srgbClr val="292F33"/>
                </a:solidFill>
                <a:latin typeface="Helvetica Neue"/>
              </a:rPr>
              <a:t> &amp; </a:t>
            </a:r>
            <a:r>
              <a:rPr lang="en-US" dirty="0">
                <a:solidFill>
                  <a:srgbClr val="0084B4"/>
                </a:solidFill>
                <a:latin typeface="Helvetica Neue"/>
                <a:hlinkClick r:id="rId9"/>
              </a:rPr>
              <a:t>@</a:t>
            </a:r>
            <a:r>
              <a:rPr lang="en-US" dirty="0" err="1">
                <a:solidFill>
                  <a:srgbClr val="0084B4"/>
                </a:solidFill>
                <a:latin typeface="Helvetica Neue"/>
                <a:hlinkClick r:id="rId9"/>
              </a:rPr>
              <a:t>livingtongues</a:t>
            </a:r>
            <a:r>
              <a:rPr lang="en-US" dirty="0">
                <a:solidFill>
                  <a:srgbClr val="292F33"/>
                </a:solidFill>
                <a:latin typeface="Helvetica Neue"/>
              </a:rPr>
              <a:t> will be at </a:t>
            </a:r>
            <a:r>
              <a:rPr lang="en-US" dirty="0">
                <a:solidFill>
                  <a:srgbClr val="0084B4"/>
                </a:solidFill>
                <a:latin typeface="Helvetica Neue"/>
                <a:hlinkClick r:id="rId10"/>
              </a:rPr>
              <a:t>#</a:t>
            </a:r>
            <a:r>
              <a:rPr lang="en-US" dirty="0" err="1">
                <a:solidFill>
                  <a:srgbClr val="0084B4"/>
                </a:solidFill>
                <a:latin typeface="Helvetica Neue"/>
                <a:hlinkClick r:id="rId10"/>
              </a:rPr>
              <a:t>OxfordGL</a:t>
            </a:r>
            <a:endParaRPr lang="en-US" dirty="0">
              <a:solidFill>
                <a:srgbClr val="292F33"/>
              </a:solidFill>
              <a:latin typeface="Helvetica Neue"/>
            </a:endParaRPr>
          </a:p>
          <a:p>
            <a:r>
              <a:rPr lang="en-US" dirty="0">
                <a:solidFill>
                  <a:srgbClr val="707070"/>
                </a:solidFill>
                <a:latin typeface="Helvetica Neue"/>
              </a:rPr>
              <a:t>Retweeted by </a:t>
            </a:r>
            <a:r>
              <a:rPr lang="en-US" dirty="0">
                <a:solidFill>
                  <a:srgbClr val="707070"/>
                </a:solidFill>
                <a:latin typeface="Helvetica Neue"/>
                <a:hlinkClick r:id="rId8" tooltip="@IndigenousTweet on Twitter"/>
              </a:rPr>
              <a:t>Indigenous Tweets</a:t>
            </a:r>
            <a:endParaRPr lang="en-US" b="0" i="0" dirty="0">
              <a:solidFill>
                <a:srgbClr val="707070"/>
              </a:solidFill>
              <a:effectLst/>
              <a:latin typeface="Helvetica Neue"/>
            </a:endParaRPr>
          </a:p>
        </p:txBody>
      </p:sp>
    </p:spTree>
    <p:extLst>
      <p:ext uri="{BB962C8B-B14F-4D97-AF65-F5344CB8AC3E}">
        <p14:creationId xmlns:p14="http://schemas.microsoft.com/office/powerpoint/2010/main" val="2099577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Группа 3"/>
          <p:cNvGrpSpPr/>
          <p:nvPr/>
        </p:nvGrpSpPr>
        <p:grpSpPr>
          <a:xfrm>
            <a:off x="-32104" y="0"/>
            <a:ext cx="12207954" cy="6870942"/>
            <a:chOff x="-15954" y="-39508"/>
            <a:chExt cx="12207954" cy="6870942"/>
          </a:xfrm>
        </p:grpSpPr>
        <p:grpSp>
          <p:nvGrpSpPr>
            <p:cNvPr id="5" name="Группа 4"/>
            <p:cNvGrpSpPr/>
            <p:nvPr/>
          </p:nvGrpSpPr>
          <p:grpSpPr>
            <a:xfrm>
              <a:off x="-15954" y="-39508"/>
              <a:ext cx="12207954" cy="6870942"/>
              <a:chOff x="-15954" y="-24994"/>
              <a:chExt cx="9204666" cy="6870942"/>
            </a:xfrm>
          </p:grpSpPr>
          <p:sp>
            <p:nvSpPr>
              <p:cNvPr id="12" name="Прямоугольник 11"/>
              <p:cNvSpPr/>
              <p:nvPr/>
            </p:nvSpPr>
            <p:spPr>
              <a:xfrm>
                <a:off x="8252" y="6327846"/>
                <a:ext cx="7415381" cy="518102"/>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8" name="Группа 7"/>
              <p:cNvGrpSpPr/>
              <p:nvPr/>
            </p:nvGrpSpPr>
            <p:grpSpPr>
              <a:xfrm>
                <a:off x="-15954" y="-24994"/>
                <a:ext cx="9204666" cy="1211236"/>
                <a:chOff x="-56236" y="-24994"/>
                <a:chExt cx="9204666" cy="1211236"/>
              </a:xfrm>
            </p:grpSpPr>
            <p:pic>
              <p:nvPicPr>
                <p:cNvPr id="9"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30" y="-2499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Прямая соединительная линия 9"/>
                <p:cNvCxnSpPr/>
                <p:nvPr/>
              </p:nvCxnSpPr>
              <p:spPr>
                <a:xfrm>
                  <a:off x="-56236" y="1172752"/>
                  <a:ext cx="9204666" cy="13490"/>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1" name="Рисунок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6"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Заголовок 1"/>
          <p:cNvSpPr>
            <a:spLocks noGrp="1"/>
          </p:cNvSpPr>
          <p:nvPr>
            <p:ph type="title"/>
          </p:nvPr>
        </p:nvSpPr>
        <p:spPr>
          <a:xfrm>
            <a:off x="2736319" y="137645"/>
            <a:ext cx="7926556" cy="848973"/>
          </a:xfrm>
        </p:spPr>
        <p:txBody>
          <a:bodyPr rtlCol="0">
            <a:normAutofit fontScale="90000"/>
          </a:bodyPr>
          <a:lstStyle/>
          <a:p>
            <a:pPr>
              <a:defRPr/>
            </a:pPr>
            <a:r>
              <a:rPr lang="ru-RU" dirty="0"/>
              <a:t>Предварительная обработка текста</a:t>
            </a:r>
            <a:endParaRPr lang="en-US" dirty="0"/>
          </a:p>
        </p:txBody>
      </p:sp>
      <p:sp>
        <p:nvSpPr>
          <p:cNvPr id="10243" name="Объект 2"/>
          <p:cNvSpPr>
            <a:spLocks noGrp="1"/>
          </p:cNvSpPr>
          <p:nvPr>
            <p:ph idx="1"/>
          </p:nvPr>
        </p:nvSpPr>
        <p:spPr>
          <a:xfrm>
            <a:off x="127358" y="1326044"/>
            <a:ext cx="11919500" cy="4885309"/>
          </a:xfrm>
        </p:spPr>
        <p:txBody>
          <a:bodyPr>
            <a:noAutofit/>
          </a:bodyPr>
          <a:lstStyle/>
          <a:p>
            <a:pPr marL="514350" indent="-514350">
              <a:lnSpc>
                <a:spcPct val="100000"/>
              </a:lnSpc>
              <a:spcBef>
                <a:spcPts val="400"/>
              </a:spcBef>
              <a:buFont typeface="+mj-lt"/>
              <a:buAutoNum type="arabicPeriod"/>
            </a:pPr>
            <a:r>
              <a:rPr lang="ru-RU" altLang="en-US" sz="2200" dirty="0">
                <a:latin typeface="Times New Roman" panose="02020603050405020304" pitchFamily="18" charset="0"/>
                <a:cs typeface="Times New Roman" panose="02020603050405020304" pitchFamily="18" charset="0"/>
              </a:rPr>
              <a:t>Удаление нетекстовых элементов (остатки </a:t>
            </a:r>
            <a:r>
              <a:rPr lang="en-US" altLang="en-US" sz="2200" dirty="0">
                <a:latin typeface="Times New Roman" panose="02020603050405020304" pitchFamily="18" charset="0"/>
                <a:cs typeface="Times New Roman" panose="02020603050405020304" pitchFamily="18" charset="0"/>
              </a:rPr>
              <a:t>HTML </a:t>
            </a:r>
            <a:r>
              <a:rPr lang="ru-RU" altLang="en-US" sz="2200" dirty="0">
                <a:latin typeface="Times New Roman" panose="02020603050405020304" pitchFamily="18" charset="0"/>
                <a:cs typeface="Times New Roman" panose="02020603050405020304" pitchFamily="18" charset="0"/>
              </a:rPr>
              <a:t>и других служебных «не текстовых» символов)</a:t>
            </a:r>
          </a:p>
          <a:p>
            <a:pPr marL="514350" indent="-514350" eaLnBrk="1" hangingPunct="1">
              <a:lnSpc>
                <a:spcPct val="100000"/>
              </a:lnSpc>
              <a:spcBef>
                <a:spcPts val="400"/>
              </a:spcBef>
              <a:buFont typeface="+mj-lt"/>
              <a:buAutoNum type="arabicPeriod"/>
            </a:pPr>
            <a:r>
              <a:rPr lang="ru-RU" altLang="en-US" sz="2200" dirty="0">
                <a:latin typeface="Times New Roman" panose="02020603050405020304" pitchFamily="18" charset="0"/>
                <a:cs typeface="Times New Roman" panose="02020603050405020304" pitchFamily="18" charset="0"/>
              </a:rPr>
              <a:t>Исправление стандартных ошибок распознавания: кириллица </a:t>
            </a:r>
            <a:r>
              <a:rPr lang="en-US" altLang="en-US" sz="2200" dirty="0">
                <a:latin typeface="Times New Roman" panose="02020603050405020304" pitchFamily="18" charset="0"/>
                <a:cs typeface="Times New Roman" panose="02020603050405020304" pitchFamily="18" charset="0"/>
              </a:rPr>
              <a:t>vs.</a:t>
            </a:r>
            <a:r>
              <a:rPr lang="ru-RU" altLang="en-US" sz="2200" dirty="0">
                <a:latin typeface="Times New Roman" panose="02020603050405020304" pitchFamily="18" charset="0"/>
                <a:cs typeface="Times New Roman" panose="02020603050405020304" pitchFamily="18" charset="0"/>
              </a:rPr>
              <a:t> латиница</a:t>
            </a:r>
            <a:endParaRPr lang="en-US" altLang="en-US" sz="2200" dirty="0">
              <a:latin typeface="Times New Roman" panose="02020603050405020304" pitchFamily="18" charset="0"/>
              <a:cs typeface="Times New Roman" panose="02020603050405020304" pitchFamily="18" charset="0"/>
            </a:endParaRPr>
          </a:p>
          <a:p>
            <a:pPr marL="514350" indent="-514350" eaLnBrk="1" hangingPunct="1">
              <a:lnSpc>
                <a:spcPct val="100000"/>
              </a:lnSpc>
              <a:spcBef>
                <a:spcPts val="400"/>
              </a:spcBef>
              <a:buFont typeface="+mj-lt"/>
              <a:buAutoNum type="arabicPeriod"/>
            </a:pPr>
            <a:r>
              <a:rPr lang="ru-RU" altLang="en-US" sz="2200" dirty="0">
                <a:latin typeface="Times New Roman" panose="02020603050405020304" pitchFamily="18" charset="0"/>
                <a:cs typeface="Times New Roman" panose="02020603050405020304" pitchFamily="18" charset="0"/>
              </a:rPr>
              <a:t>Стандартизация символов: тире, кавычки, пробелы</a:t>
            </a:r>
          </a:p>
          <a:p>
            <a:pPr marL="381000" indent="-381000">
              <a:lnSpc>
                <a:spcPct val="100000"/>
              </a:lnSpc>
              <a:spcBef>
                <a:spcPts val="400"/>
              </a:spcBef>
              <a:buFont typeface="Arial" panose="020B0604020202020204" pitchFamily="34" charset="0"/>
              <a:buAutoNum type="arabicPeriod"/>
            </a:pPr>
            <a:r>
              <a:rPr lang="ru-RU" altLang="en-US" sz="2200" dirty="0">
                <a:latin typeface="Times New Roman" panose="02020603050405020304" pitchFamily="18" charset="0"/>
                <a:cs typeface="Times New Roman" panose="02020603050405020304" pitchFamily="18" charset="0"/>
              </a:rPr>
              <a:t>Артефакты конвертации в другой формат</a:t>
            </a:r>
          </a:p>
          <a:p>
            <a:pPr marL="381000" indent="-381000">
              <a:lnSpc>
                <a:spcPct val="100000"/>
              </a:lnSpc>
              <a:spcBef>
                <a:spcPts val="400"/>
              </a:spcBef>
              <a:buFont typeface="Arial" panose="020B0604020202020204" pitchFamily="34" charset="0"/>
              <a:buAutoNum type="arabicPeriod"/>
            </a:pPr>
            <a:r>
              <a:rPr lang="ru-RU" altLang="en-US" sz="2200" dirty="0">
                <a:latin typeface="Times New Roman" panose="02020603050405020304" pitchFamily="18" charset="0"/>
                <a:cs typeface="Times New Roman" panose="02020603050405020304" pitchFamily="18" charset="0"/>
              </a:rPr>
              <a:t>Выделение и оформление  нестандартных (нелексических) элементов, например: </a:t>
            </a:r>
          </a:p>
          <a:p>
            <a:pPr marL="1616075" lvl="3" indent="-457200">
              <a:lnSpc>
                <a:spcPct val="100000"/>
              </a:lnSpc>
              <a:spcBef>
                <a:spcPts val="400"/>
              </a:spcBef>
            </a:pPr>
            <a:r>
              <a:rPr lang="ru-RU" altLang="en-US" sz="2200" dirty="0">
                <a:latin typeface="Times New Roman" panose="02020603050405020304" pitchFamily="18" charset="0"/>
                <a:cs typeface="Times New Roman" panose="02020603050405020304" pitchFamily="18" charset="0"/>
              </a:rPr>
              <a:t>элементов форматирования – жирность, </a:t>
            </a:r>
            <a:r>
              <a:rPr lang="ru-RU" altLang="en-US" sz="2200" dirty="0" err="1">
                <a:latin typeface="Times New Roman" panose="02020603050405020304" pitchFamily="18" charset="0"/>
                <a:cs typeface="Times New Roman" panose="02020603050405020304" pitchFamily="18" charset="0"/>
              </a:rPr>
              <a:t>курсивность</a:t>
            </a:r>
            <a:r>
              <a:rPr lang="ru-RU" altLang="en-US" sz="2200" dirty="0">
                <a:latin typeface="Times New Roman" panose="02020603050405020304" pitchFamily="18" charset="0"/>
                <a:cs typeface="Times New Roman" panose="02020603050405020304" pitchFamily="18" charset="0"/>
              </a:rPr>
              <a:t>, подчёркивание;</a:t>
            </a:r>
          </a:p>
          <a:p>
            <a:pPr marL="1616075" lvl="3" indent="-457200">
              <a:lnSpc>
                <a:spcPct val="100000"/>
              </a:lnSpc>
              <a:spcBef>
                <a:spcPts val="400"/>
              </a:spcBef>
            </a:pPr>
            <a:r>
              <a:rPr lang="ru-RU" altLang="en-US" sz="2200" dirty="0">
                <a:latin typeface="Times New Roman" panose="02020603050405020304" pitchFamily="18" charset="0"/>
                <a:cs typeface="Times New Roman" panose="02020603050405020304" pitchFamily="18" charset="0"/>
              </a:rPr>
              <a:t>структурных элементов текста – заголовков, абзацев, примечаний;</a:t>
            </a:r>
          </a:p>
          <a:p>
            <a:pPr marL="1616075" lvl="3" indent="-457200">
              <a:lnSpc>
                <a:spcPct val="100000"/>
              </a:lnSpc>
              <a:spcBef>
                <a:spcPts val="400"/>
              </a:spcBef>
            </a:pPr>
            <a:r>
              <a:rPr lang="ru-RU" altLang="en-US" sz="2200" dirty="0">
                <a:latin typeface="Times New Roman" panose="02020603050405020304" pitchFamily="18" charset="0"/>
                <a:cs typeface="Times New Roman" panose="02020603050405020304" pitchFamily="18" charset="0"/>
              </a:rPr>
              <a:t>различных элементов текста, не являющихся словами (числа, даты в цифровых форматах, буквенно-цифровые комплексы, и т.п.); </a:t>
            </a:r>
          </a:p>
          <a:p>
            <a:pPr marL="1616075" lvl="3" indent="-457200">
              <a:lnSpc>
                <a:spcPct val="100000"/>
              </a:lnSpc>
              <a:spcBef>
                <a:spcPts val="400"/>
              </a:spcBef>
            </a:pPr>
            <a:r>
              <a:rPr lang="ru-RU" altLang="en-US" sz="2200" dirty="0">
                <a:latin typeface="Times New Roman" panose="02020603050405020304" pitchFamily="18" charset="0"/>
                <a:cs typeface="Times New Roman" panose="02020603050405020304" pitchFamily="18" charset="0"/>
              </a:rPr>
              <a:t>имен (имя, отчество), написанных инициалами;</a:t>
            </a:r>
          </a:p>
          <a:p>
            <a:pPr marL="1616075" lvl="3" indent="-457200">
              <a:lnSpc>
                <a:spcPct val="100000"/>
              </a:lnSpc>
              <a:spcBef>
                <a:spcPts val="400"/>
              </a:spcBef>
            </a:pPr>
            <a:r>
              <a:rPr lang="ru-RU" altLang="en-US" sz="2200" dirty="0">
                <a:latin typeface="Times New Roman" panose="02020603050405020304" pitchFamily="18" charset="0"/>
                <a:cs typeface="Times New Roman" panose="02020603050405020304" pitchFamily="18" charset="0"/>
              </a:rPr>
              <a:t>иностранных лексем, записанных латиницей и т.д.</a:t>
            </a:r>
          </a:p>
          <a:p>
            <a:pPr marL="514350" lvl="1" indent="-514350">
              <a:lnSpc>
                <a:spcPct val="100000"/>
              </a:lnSpc>
              <a:spcBef>
                <a:spcPts val="400"/>
              </a:spcBef>
              <a:buFont typeface="+mj-lt"/>
              <a:buAutoNum type="arabicPeriod" startAt="6"/>
            </a:pPr>
            <a:r>
              <a:rPr lang="ru-RU" altLang="en-US" sz="2200" dirty="0">
                <a:latin typeface="Times New Roman" panose="02020603050405020304" pitchFamily="18" charset="0"/>
                <a:cs typeface="Times New Roman" panose="02020603050405020304" pitchFamily="18" charset="0"/>
              </a:rPr>
              <a:t>Сборка  (например, слов, написанных в разрядку)</a:t>
            </a:r>
            <a:endParaRPr lang="en-US" altLang="en-US" sz="2200" dirty="0"/>
          </a:p>
        </p:txBody>
      </p:sp>
    </p:spTree>
    <p:extLst>
      <p:ext uri="{BB962C8B-B14F-4D97-AF65-F5344CB8AC3E}">
        <p14:creationId xmlns:p14="http://schemas.microsoft.com/office/powerpoint/2010/main" val="3972502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Группа 3"/>
          <p:cNvGrpSpPr/>
          <p:nvPr/>
        </p:nvGrpSpPr>
        <p:grpSpPr>
          <a:xfrm>
            <a:off x="0" y="-18060"/>
            <a:ext cx="12207954" cy="6870942"/>
            <a:chOff x="-15954" y="-39508"/>
            <a:chExt cx="12207954" cy="6870942"/>
          </a:xfrm>
        </p:grpSpPr>
        <p:grpSp>
          <p:nvGrpSpPr>
            <p:cNvPr id="5" name="Группа 4"/>
            <p:cNvGrpSpPr/>
            <p:nvPr/>
          </p:nvGrpSpPr>
          <p:grpSpPr>
            <a:xfrm>
              <a:off x="-15954" y="-39508"/>
              <a:ext cx="12207954" cy="6813184"/>
              <a:chOff x="-15954" y="-24994"/>
              <a:chExt cx="9204666" cy="6813184"/>
            </a:xfrm>
          </p:grpSpPr>
          <p:sp>
            <p:nvSpPr>
              <p:cNvPr id="12" name="Прямоугольник 11"/>
              <p:cNvSpPr/>
              <p:nvPr/>
            </p:nvSpPr>
            <p:spPr>
              <a:xfrm>
                <a:off x="-15954" y="6327846"/>
                <a:ext cx="7439588" cy="460344"/>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8" name="Группа 7"/>
              <p:cNvGrpSpPr/>
              <p:nvPr/>
            </p:nvGrpSpPr>
            <p:grpSpPr>
              <a:xfrm>
                <a:off x="-15954" y="-24994"/>
                <a:ext cx="9204666" cy="1211236"/>
                <a:chOff x="-56236" y="-24994"/>
                <a:chExt cx="9204666" cy="1211236"/>
              </a:xfrm>
            </p:grpSpPr>
            <p:pic>
              <p:nvPicPr>
                <p:cNvPr id="9"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30" y="-2499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Прямая соединительная линия 9"/>
                <p:cNvCxnSpPr/>
                <p:nvPr/>
              </p:nvCxnSpPr>
              <p:spPr>
                <a:xfrm>
                  <a:off x="-56236" y="1172752"/>
                  <a:ext cx="9204666" cy="13490"/>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1" name="Рисунок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6"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Заголовок 1"/>
          <p:cNvSpPr>
            <a:spLocks noGrp="1"/>
          </p:cNvSpPr>
          <p:nvPr>
            <p:ph type="title"/>
          </p:nvPr>
        </p:nvSpPr>
        <p:spPr>
          <a:xfrm>
            <a:off x="3878234" y="198707"/>
            <a:ext cx="6593114" cy="769745"/>
          </a:xfrm>
        </p:spPr>
        <p:txBody>
          <a:bodyPr>
            <a:normAutofit/>
          </a:bodyPr>
          <a:lstStyle/>
          <a:p>
            <a:r>
              <a:rPr lang="ru-RU" sz="3600" b="1" dirty="0"/>
              <a:t>Первичная обработка текста</a:t>
            </a:r>
            <a:endParaRPr lang="en-US" sz="3600" b="1" dirty="0"/>
          </a:p>
        </p:txBody>
      </p:sp>
      <p:sp>
        <p:nvSpPr>
          <p:cNvPr id="3" name="Объект 2"/>
          <p:cNvSpPr>
            <a:spLocks noGrp="1"/>
          </p:cNvSpPr>
          <p:nvPr>
            <p:ph idx="1"/>
          </p:nvPr>
        </p:nvSpPr>
        <p:spPr/>
        <p:txBody>
          <a:bodyPr>
            <a:normAutofit lnSpcReduction="10000"/>
          </a:bodyPr>
          <a:lstStyle/>
          <a:p>
            <a:pPr marL="514350" indent="-514350">
              <a:buFont typeface="+mj-lt"/>
              <a:buAutoNum type="arabicPeriod"/>
            </a:pPr>
            <a:r>
              <a:rPr lang="ru-RU" dirty="0">
                <a:solidFill>
                  <a:schemeClr val="bg2">
                    <a:lumMod val="90000"/>
                  </a:schemeClr>
                </a:solidFill>
              </a:rPr>
              <a:t>Распознавание языка</a:t>
            </a:r>
          </a:p>
          <a:p>
            <a:pPr marL="514350" indent="-514350">
              <a:buFont typeface="+mj-lt"/>
              <a:buAutoNum type="arabicPeriod"/>
            </a:pPr>
            <a:r>
              <a:rPr lang="ru-RU" dirty="0" err="1">
                <a:solidFill>
                  <a:schemeClr val="bg2">
                    <a:lumMod val="90000"/>
                  </a:schemeClr>
                </a:solidFill>
              </a:rPr>
              <a:t>Препроцессинг</a:t>
            </a:r>
            <a:endParaRPr lang="ru-RU" dirty="0">
              <a:solidFill>
                <a:schemeClr val="bg2">
                  <a:lumMod val="90000"/>
                </a:schemeClr>
              </a:solidFill>
            </a:endParaRPr>
          </a:p>
          <a:p>
            <a:pPr lvl="1"/>
            <a:r>
              <a:rPr lang="ru-RU" dirty="0">
                <a:solidFill>
                  <a:schemeClr val="bg2">
                    <a:lumMod val="90000"/>
                  </a:schemeClr>
                </a:solidFill>
              </a:rPr>
              <a:t>графическая нормализация</a:t>
            </a:r>
          </a:p>
          <a:p>
            <a:pPr lvl="1"/>
            <a:r>
              <a:rPr lang="ru-RU" sz="3200" dirty="0" err="1"/>
              <a:t>токенизация</a:t>
            </a:r>
            <a:endParaRPr lang="ru-RU" sz="3200" dirty="0"/>
          </a:p>
          <a:p>
            <a:pPr lvl="1"/>
            <a:r>
              <a:rPr lang="ru-RU" dirty="0">
                <a:solidFill>
                  <a:schemeClr val="bg2">
                    <a:lumMod val="90000"/>
                  </a:schemeClr>
                </a:solidFill>
              </a:rPr>
              <a:t>сегментация на предложения</a:t>
            </a:r>
          </a:p>
          <a:p>
            <a:pPr marL="514350" indent="-514350">
              <a:buFont typeface="+mj-lt"/>
              <a:buAutoNum type="arabicPeriod"/>
            </a:pPr>
            <a:r>
              <a:rPr lang="ru-RU" dirty="0">
                <a:solidFill>
                  <a:schemeClr val="bg2">
                    <a:lumMod val="90000"/>
                  </a:schemeClr>
                </a:solidFill>
              </a:rPr>
              <a:t>Дополнительная обработка</a:t>
            </a:r>
          </a:p>
          <a:p>
            <a:pPr lvl="1"/>
            <a:r>
              <a:rPr lang="ru-RU" dirty="0">
                <a:solidFill>
                  <a:schemeClr val="bg2">
                    <a:lumMod val="90000"/>
                  </a:schemeClr>
                </a:solidFill>
              </a:rPr>
              <a:t>индекс</a:t>
            </a:r>
          </a:p>
          <a:p>
            <a:pPr lvl="1"/>
            <a:r>
              <a:rPr lang="ru-RU" dirty="0" err="1">
                <a:solidFill>
                  <a:schemeClr val="bg2">
                    <a:lumMod val="90000"/>
                  </a:schemeClr>
                </a:solidFill>
              </a:rPr>
              <a:t>оффсеты</a:t>
            </a:r>
            <a:endParaRPr lang="ru-RU" dirty="0">
              <a:solidFill>
                <a:schemeClr val="bg2">
                  <a:lumMod val="90000"/>
                </a:schemeClr>
              </a:solidFill>
            </a:endParaRPr>
          </a:p>
          <a:p>
            <a:pPr lvl="1"/>
            <a:r>
              <a:rPr lang="ru-RU" dirty="0">
                <a:solidFill>
                  <a:schemeClr val="bg2">
                    <a:lumMod val="90000"/>
                  </a:schemeClr>
                </a:solidFill>
              </a:rPr>
              <a:t>классификация </a:t>
            </a:r>
            <a:r>
              <a:rPr lang="ru-RU" dirty="0" err="1">
                <a:solidFill>
                  <a:schemeClr val="bg2">
                    <a:lumMod val="90000"/>
                  </a:schemeClr>
                </a:solidFill>
              </a:rPr>
              <a:t>токенов</a:t>
            </a:r>
            <a:endParaRPr lang="ru-RU" dirty="0">
              <a:solidFill>
                <a:schemeClr val="bg2">
                  <a:lumMod val="90000"/>
                </a:schemeClr>
              </a:solidFill>
            </a:endParaRPr>
          </a:p>
          <a:p>
            <a:pPr marL="457200" indent="-457200">
              <a:buFont typeface="+mj-lt"/>
              <a:buAutoNum type="arabicPeriod"/>
            </a:pPr>
            <a:r>
              <a:rPr lang="ru-RU" dirty="0">
                <a:solidFill>
                  <a:schemeClr val="bg2">
                    <a:lumMod val="90000"/>
                  </a:schemeClr>
                </a:solidFill>
              </a:rPr>
              <a:t>(Исправление ошибок)</a:t>
            </a:r>
          </a:p>
          <a:p>
            <a:pPr lvl="1"/>
            <a:endParaRPr lang="ru-RU" dirty="0"/>
          </a:p>
          <a:p>
            <a:endParaRPr lang="ru-RU" dirty="0"/>
          </a:p>
          <a:p>
            <a:endParaRPr lang="ru-RU" dirty="0"/>
          </a:p>
          <a:p>
            <a:endParaRPr lang="en-US" dirty="0"/>
          </a:p>
        </p:txBody>
      </p:sp>
    </p:spTree>
    <p:extLst>
      <p:ext uri="{BB962C8B-B14F-4D97-AF65-F5344CB8AC3E}">
        <p14:creationId xmlns:p14="http://schemas.microsoft.com/office/powerpoint/2010/main" val="1718975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Группа 3"/>
          <p:cNvGrpSpPr/>
          <p:nvPr/>
        </p:nvGrpSpPr>
        <p:grpSpPr>
          <a:xfrm>
            <a:off x="-15954" y="-39508"/>
            <a:ext cx="12207954" cy="6870942"/>
            <a:chOff x="-15954" y="-39508"/>
            <a:chExt cx="12207954" cy="6870942"/>
          </a:xfrm>
        </p:grpSpPr>
        <p:grpSp>
          <p:nvGrpSpPr>
            <p:cNvPr id="5" name="Группа 4"/>
            <p:cNvGrpSpPr/>
            <p:nvPr/>
          </p:nvGrpSpPr>
          <p:grpSpPr>
            <a:xfrm>
              <a:off x="-15954" y="-39508"/>
              <a:ext cx="12207954" cy="6813184"/>
              <a:chOff x="-15954" y="-24994"/>
              <a:chExt cx="9204666" cy="6813184"/>
            </a:xfrm>
          </p:grpSpPr>
          <p:sp>
            <p:nvSpPr>
              <p:cNvPr id="12" name="Прямоугольник 11"/>
              <p:cNvSpPr/>
              <p:nvPr/>
            </p:nvSpPr>
            <p:spPr>
              <a:xfrm>
                <a:off x="91176" y="6327846"/>
                <a:ext cx="7332458" cy="460344"/>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8" name="Группа 7"/>
              <p:cNvGrpSpPr/>
              <p:nvPr/>
            </p:nvGrpSpPr>
            <p:grpSpPr>
              <a:xfrm>
                <a:off x="-15954" y="-24994"/>
                <a:ext cx="9204666" cy="1211236"/>
                <a:chOff x="-56236" y="-24994"/>
                <a:chExt cx="9204666" cy="1211236"/>
              </a:xfrm>
            </p:grpSpPr>
            <p:pic>
              <p:nvPicPr>
                <p:cNvPr id="9"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4430" y="-24994"/>
                  <a:ext cx="9152860" cy="117125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Прямая соединительная линия 9"/>
                <p:cNvCxnSpPr/>
                <p:nvPr/>
              </p:nvCxnSpPr>
              <p:spPr>
                <a:xfrm>
                  <a:off x="-56236" y="1172752"/>
                  <a:ext cx="9204666" cy="13490"/>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1" name="Рисунок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96" y="28548"/>
                  <a:ext cx="1627684" cy="1096196"/>
                </a:xfrm>
                <a:prstGeom prst="rect">
                  <a:avLst/>
                </a:prstGeom>
              </p:spPr>
            </p:pic>
          </p:grpSp>
        </p:grpSp>
        <p:pic>
          <p:nvPicPr>
            <p:cNvPr id="6" name="Picture 6" descr="http://www.hse.ru/data/2012/01/19/1263884310/logo_%D1%81_hse_black_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1013"/>
            <a:stretch/>
          </p:blipFill>
          <p:spPr bwMode="auto">
            <a:xfrm>
              <a:off x="10662875" y="6176963"/>
              <a:ext cx="642942" cy="65447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Заголовок 1"/>
          <p:cNvSpPr>
            <a:spLocks noGrp="1"/>
          </p:cNvSpPr>
          <p:nvPr>
            <p:ph type="title"/>
          </p:nvPr>
        </p:nvSpPr>
        <p:spPr>
          <a:xfrm>
            <a:off x="3741057" y="198452"/>
            <a:ext cx="6360886" cy="656744"/>
          </a:xfrm>
        </p:spPr>
        <p:txBody>
          <a:bodyPr>
            <a:normAutofit fontScale="90000"/>
          </a:bodyPr>
          <a:lstStyle/>
          <a:p>
            <a:r>
              <a:rPr lang="ru-RU" dirty="0"/>
              <a:t>Сегментация текста</a:t>
            </a:r>
            <a:endParaRPr lang="en-US" dirty="0"/>
          </a:p>
        </p:txBody>
      </p:sp>
      <p:sp>
        <p:nvSpPr>
          <p:cNvPr id="3" name="Объект 2"/>
          <p:cNvSpPr>
            <a:spLocks noGrp="1"/>
          </p:cNvSpPr>
          <p:nvPr>
            <p:ph idx="1"/>
          </p:nvPr>
        </p:nvSpPr>
        <p:spPr/>
        <p:txBody>
          <a:bodyPr/>
          <a:lstStyle/>
          <a:p>
            <a:r>
              <a:rPr lang="ru-RU" dirty="0" err="1">
                <a:latin typeface="Times New Roman" panose="02020603050405020304" pitchFamily="18" charset="0"/>
                <a:cs typeface="Times New Roman" panose="02020603050405020304" pitchFamily="18" charset="0"/>
              </a:rPr>
              <a:t>Графематический</a:t>
            </a:r>
            <a:r>
              <a:rPr lang="ru-RU" dirty="0">
                <a:latin typeface="Times New Roman" panose="02020603050405020304" pitchFamily="18" charset="0"/>
                <a:cs typeface="Times New Roman" panose="02020603050405020304" pitchFamily="18" charset="0"/>
              </a:rPr>
              <a:t> анализ – первый этап обработки текста</a:t>
            </a:r>
          </a:p>
          <a:p>
            <a:r>
              <a:rPr lang="ru-RU" dirty="0">
                <a:latin typeface="Times New Roman" panose="02020603050405020304" pitchFamily="18" charset="0"/>
                <a:cs typeface="Times New Roman" panose="02020603050405020304" pitchFamily="18" charset="0"/>
              </a:rPr>
              <a:t>Сегментация текста </a:t>
            </a:r>
          </a:p>
          <a:p>
            <a:pPr lvl="1"/>
            <a:r>
              <a:rPr lang="ru-RU" dirty="0" err="1">
                <a:latin typeface="Times New Roman" panose="02020603050405020304" pitchFamily="18" charset="0"/>
                <a:cs typeface="Times New Roman" panose="02020603050405020304" pitchFamily="18" charset="0"/>
              </a:rPr>
              <a:t>Токенизация</a:t>
            </a:r>
            <a:r>
              <a:rPr lang="en-US"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токенизатор</a:t>
            </a:r>
            <a:r>
              <a:rPr lang="ru-RU"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tokenizer</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lvl="1"/>
            <a:r>
              <a:rPr lang="ru-RU" dirty="0">
                <a:latin typeface="Times New Roman" panose="02020603050405020304" pitchFamily="18" charset="0"/>
                <a:cs typeface="Times New Roman" panose="02020603050405020304" pitchFamily="18" charset="0"/>
              </a:rPr>
              <a:t>Разбиение на предложения (сегментация; </a:t>
            </a:r>
            <a:r>
              <a:rPr lang="ru-RU" dirty="0" err="1">
                <a:latin typeface="Times New Roman" panose="02020603050405020304" pitchFamily="18" charset="0"/>
                <a:cs typeface="Times New Roman" panose="02020603050405020304" pitchFamily="18" charset="0"/>
              </a:rPr>
              <a:t>сплиттер</a:t>
            </a:r>
            <a:r>
              <a:rPr lang="ru-RU"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splitter</a:t>
            </a:r>
            <a:r>
              <a:rPr lang="ru-RU" dirty="0">
                <a:latin typeface="Times New Roman" panose="02020603050405020304" pitchFamily="18" charset="0"/>
                <a:cs typeface="Times New Roman" panose="02020603050405020304" pitchFamily="18" charset="0"/>
              </a:rPr>
              <a:t>)</a:t>
            </a:r>
          </a:p>
          <a:p>
            <a:r>
              <a:rPr lang="ru-RU" dirty="0" err="1">
                <a:latin typeface="Times New Roman" panose="02020603050405020304" pitchFamily="18" charset="0"/>
                <a:cs typeface="Times New Roman" panose="02020603050405020304" pitchFamily="18" charset="0"/>
              </a:rPr>
              <a:t>Графематический</a:t>
            </a:r>
            <a:r>
              <a:rPr lang="ru-RU" dirty="0">
                <a:latin typeface="Times New Roman" panose="02020603050405020304" pitchFamily="18" charset="0"/>
                <a:cs typeface="Times New Roman" panose="02020603050405020304" pitchFamily="18" charset="0"/>
              </a:rPr>
              <a:t> анализ и сегментация - два близких понятия: акценты на разных аспектах</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999686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1788</TotalTime>
  <Words>2880</Words>
  <Application>Microsoft Office PowerPoint</Application>
  <PresentationFormat>Widescreen</PresentationFormat>
  <Paragraphs>756</Paragraphs>
  <Slides>58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58</vt:i4>
      </vt:variant>
    </vt:vector>
  </HeadingPairs>
  <TitlesOfParts>
    <vt:vector size="66" baseType="lpstr">
      <vt:lpstr>Arial</vt:lpstr>
      <vt:lpstr>Calibri</vt:lpstr>
      <vt:lpstr>Calibri Light</vt:lpstr>
      <vt:lpstr>Helvetica Neue</vt:lpstr>
      <vt:lpstr>Symbol</vt:lpstr>
      <vt:lpstr>Times New Roman</vt:lpstr>
      <vt:lpstr>Wingdings</vt:lpstr>
      <vt:lpstr>Тема Office</vt:lpstr>
      <vt:lpstr>Подготовка корпуса Препроцессинг</vt:lpstr>
      <vt:lpstr>Первичная обработка текста</vt:lpstr>
      <vt:lpstr>Первичная обработка текста</vt:lpstr>
      <vt:lpstr>Графическая (и др. формальная)  нормализация текста</vt:lpstr>
      <vt:lpstr>Графическая (и др. формальная) нормализация текста</vt:lpstr>
      <vt:lpstr>Графическая (и др. формальная) нормализация текста</vt:lpstr>
      <vt:lpstr>Предварительная обработка текста</vt:lpstr>
      <vt:lpstr>Первичная обработка текста</vt:lpstr>
      <vt:lpstr>Сегментация текста</vt:lpstr>
      <vt:lpstr>ГРАФЕМАТИЧЕСКИЙ АНАЛИЗ</vt:lpstr>
      <vt:lpstr>TOKENIZATION</vt:lpstr>
      <vt:lpstr>Токенизация</vt:lpstr>
      <vt:lpstr>Токенизация</vt:lpstr>
      <vt:lpstr>Токенизация. Компоненты</vt:lpstr>
      <vt:lpstr>Токенизация</vt:lpstr>
      <vt:lpstr>Токенизация</vt:lpstr>
      <vt:lpstr>Токенизация</vt:lpstr>
      <vt:lpstr>Токенизация</vt:lpstr>
      <vt:lpstr>Токенизация</vt:lpstr>
      <vt:lpstr>Токенизация:  обработка буквенно-цифровых комплексов</vt:lpstr>
      <vt:lpstr>Токенизация</vt:lpstr>
      <vt:lpstr>Tokenization Example</vt:lpstr>
      <vt:lpstr>Токенизация: пунктуация внутри токенов</vt:lpstr>
      <vt:lpstr>Токенизация: задачи и архитектура системы</vt:lpstr>
      <vt:lpstr>Токенизация. «Клитики». Апострофы</vt:lpstr>
      <vt:lpstr>Токенизация: этапы</vt:lpstr>
      <vt:lpstr>Токенизация</vt:lpstr>
      <vt:lpstr>Токенизация</vt:lpstr>
      <vt:lpstr>Токенизация</vt:lpstr>
      <vt:lpstr>Типизация токенов. Пример Описание токена в среде OntosMiner</vt:lpstr>
      <vt:lpstr>Токенизация: адреса токенов</vt:lpstr>
      <vt:lpstr>Токенизация</vt:lpstr>
      <vt:lpstr>Токенизация</vt:lpstr>
      <vt:lpstr>Особые случаи Сегментация в текстах социальных сетей</vt:lpstr>
      <vt:lpstr>Особые случаи Сегментация в текстах социальных сетей</vt:lpstr>
      <vt:lpstr>Особые случаи Сегментация в текстах социальных сетей</vt:lpstr>
      <vt:lpstr>Сегментация текстов социальных сетей Whitespace tokenizer</vt:lpstr>
      <vt:lpstr>Особые случаи Сегментация в текстах социальных сетей</vt:lpstr>
      <vt:lpstr> Сегментация текстов социальных сетей Сегментация в соответствии со стандартом Penn Treebank</vt:lpstr>
      <vt:lpstr> Сегментация текстов социальных сетей Сегментация в соответствии со стандартом Penn Treebank</vt:lpstr>
      <vt:lpstr>Сегментация текстов социальных сетей Sentiment-aware tokenizer</vt:lpstr>
      <vt:lpstr>Сегментация текстов социальных сетей Twitter mark-up</vt:lpstr>
      <vt:lpstr>Сегментация текстов социальных сетей Informative HTML</vt:lpstr>
      <vt:lpstr>Сегментация текстов социальных сетей Mask curses</vt:lpstr>
      <vt:lpstr>Сегментация текстов социальных сетей Additional puctuation</vt:lpstr>
      <vt:lpstr>Сегментация текстов социальных сетей Additional punctuation</vt:lpstr>
      <vt:lpstr>Сегментация текстов социальных сетей Capitalization</vt:lpstr>
      <vt:lpstr>Сегментация текстов социальных сетей Lengthening</vt:lpstr>
      <vt:lpstr>Сегментация текстов социальных сетей Multi-word expressions</vt:lpstr>
      <vt:lpstr>Сегментация текстов социальных сетей Putting the pieces together</vt:lpstr>
      <vt:lpstr>Сегментация текстов социальных сетей Putting the pieces together</vt:lpstr>
      <vt:lpstr>СЕГМЕНТАЦИЯ НА ПРЕДЛОЖЕНИЯ</vt:lpstr>
      <vt:lpstr>СРЕДСТВА ГРАФЕМ. АНАЛИЗА</vt:lpstr>
      <vt:lpstr>ТЕХНОЛОГИИ РЕАЛИЗАЦИИ ГРАФЕМАТИЧЕСКОГО АНАЛИЗА</vt:lpstr>
      <vt:lpstr>РЕГУЛЯРНЫЕ ВЫРАЖЕНИЯ</vt:lpstr>
      <vt:lpstr>Сегментация на предложения: признаки для автоматической классификации</vt:lpstr>
      <vt:lpstr>Сегментация на предложения: признаки для автоматической классификации</vt:lpstr>
      <vt:lpstr>ЛИТЕРАТУРА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Svetlana Toldova</dc:creator>
  <cp:lastModifiedBy>Дмитрий Горшков</cp:lastModifiedBy>
  <cp:revision>57</cp:revision>
  <dcterms:created xsi:type="dcterms:W3CDTF">2015-09-23T15:48:43Z</dcterms:created>
  <dcterms:modified xsi:type="dcterms:W3CDTF">2019-11-27T01:59:24Z</dcterms:modified>
</cp:coreProperties>
</file>