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0"/>
  </p:notesMasterIdLst>
  <p:sldIdLst>
    <p:sldId id="256" r:id="rId3"/>
    <p:sldId id="308" r:id="rId4"/>
    <p:sldId id="309" r:id="rId5"/>
    <p:sldId id="310" r:id="rId6"/>
    <p:sldId id="279" r:id="rId7"/>
    <p:sldId id="280" r:id="rId8"/>
    <p:sldId id="312" r:id="rId9"/>
    <p:sldId id="313" r:id="rId10"/>
    <p:sldId id="311" r:id="rId11"/>
    <p:sldId id="258" r:id="rId12"/>
    <p:sldId id="259" r:id="rId13"/>
    <p:sldId id="315" r:id="rId14"/>
    <p:sldId id="314" r:id="rId15"/>
    <p:sldId id="260" r:id="rId16"/>
    <p:sldId id="283" r:id="rId17"/>
    <p:sldId id="284" r:id="rId18"/>
    <p:sldId id="282" r:id="rId19"/>
    <p:sldId id="294" r:id="rId20"/>
    <p:sldId id="281" r:id="rId21"/>
    <p:sldId id="287" r:id="rId22"/>
    <p:sldId id="285" r:id="rId23"/>
    <p:sldId id="289" r:id="rId24"/>
    <p:sldId id="290" r:id="rId25"/>
    <p:sldId id="295" r:id="rId26"/>
    <p:sldId id="288" r:id="rId27"/>
    <p:sldId id="292" r:id="rId28"/>
    <p:sldId id="262" r:id="rId29"/>
    <p:sldId id="291" r:id="rId30"/>
    <p:sldId id="293" r:id="rId31"/>
    <p:sldId id="298" r:id="rId32"/>
    <p:sldId id="299" r:id="rId33"/>
    <p:sldId id="300" r:id="rId34"/>
    <p:sldId id="301" r:id="rId35"/>
    <p:sldId id="265" r:id="rId36"/>
    <p:sldId id="316" r:id="rId37"/>
    <p:sldId id="317" r:id="rId38"/>
    <p:sldId id="318" r:id="rId39"/>
    <p:sldId id="321" r:id="rId40"/>
    <p:sldId id="323" r:id="rId41"/>
    <p:sldId id="325" r:id="rId42"/>
    <p:sldId id="326" r:id="rId43"/>
    <p:sldId id="324" r:id="rId44"/>
    <p:sldId id="327" r:id="rId45"/>
    <p:sldId id="328" r:id="rId46"/>
    <p:sldId id="329" r:id="rId47"/>
    <p:sldId id="330" r:id="rId48"/>
    <p:sldId id="331" r:id="rId49"/>
    <p:sldId id="332" r:id="rId50"/>
    <p:sldId id="266" r:id="rId51"/>
    <p:sldId id="319" r:id="rId52"/>
    <p:sldId id="320" r:id="rId53"/>
    <p:sldId id="333" r:id="rId54"/>
    <p:sldId id="334" r:id="rId55"/>
    <p:sldId id="335" r:id="rId56"/>
    <p:sldId id="336" r:id="rId57"/>
    <p:sldId id="306" r:id="rId58"/>
    <p:sldId id="272" r:id="rId59"/>
    <p:sldId id="273" r:id="rId60"/>
    <p:sldId id="307" r:id="rId61"/>
    <p:sldId id="337" r:id="rId62"/>
    <p:sldId id="274" r:id="rId63"/>
    <p:sldId id="304" r:id="rId64"/>
    <p:sldId id="305" r:id="rId65"/>
    <p:sldId id="275" r:id="rId66"/>
    <p:sldId id="277" r:id="rId67"/>
    <p:sldId id="338" r:id="rId68"/>
    <p:sldId id="339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9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4C1A8-1084-466C-B986-BF0993B6A11D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7DA2-0D5C-4FB5-9686-5D4320FCD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4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8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4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0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6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6cef4d3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6cef4d3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few words concerning motivation of our research, discourse representation we are based on, present the resource, the details of our experiments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4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0009"/>
            <a:ext cx="404496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121" y="1600009"/>
            <a:ext cx="404640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920" y="6248817"/>
            <a:ext cx="213264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248817"/>
            <a:ext cx="289440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41" y="6248817"/>
            <a:ext cx="2134080" cy="456527"/>
          </a:xfrm>
        </p:spPr>
        <p:txBody>
          <a:bodyPr/>
          <a:lstStyle>
            <a:lvl1pPr>
              <a:defRPr/>
            </a:lvl1pPr>
          </a:lstStyle>
          <a:p>
            <a:fld id="{238E7C3E-0068-450E-8597-D47BDA9A1D2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84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921" y="1600009"/>
            <a:ext cx="8229600" cy="453071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920" y="6248817"/>
            <a:ext cx="213264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248817"/>
            <a:ext cx="289440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41" y="6248817"/>
            <a:ext cx="2134080" cy="456527"/>
          </a:xfrm>
        </p:spPr>
        <p:txBody>
          <a:bodyPr/>
          <a:lstStyle>
            <a:lvl1pPr>
              <a:defRPr/>
            </a:lvl1pPr>
          </a:lstStyle>
          <a:p>
            <a:fld id="{F028E97F-8854-43D5-B422-F07B65D69D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3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93509" y="2"/>
            <a:ext cx="9259580" cy="6898709"/>
            <a:chOff x="12822" y="-87587"/>
            <a:chExt cx="9357337" cy="6921031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013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14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788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29" name="Прямоугольник 17"/>
          <p:cNvSpPr/>
          <p:nvPr userDrawn="1"/>
        </p:nvSpPr>
        <p:spPr>
          <a:xfrm>
            <a:off x="1744627" y="6364537"/>
            <a:ext cx="5265404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9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Высшая Школа Экономики, Москва, 2019. </a:t>
            </a:r>
          </a:p>
          <a:p>
            <a:pPr algn="ctr"/>
            <a:r>
              <a:rPr lang="ru-RU" sz="9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С.Ю. </a:t>
            </a:r>
            <a:r>
              <a:rPr lang="ru-RU" sz="9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Толдова</a:t>
            </a:r>
            <a:r>
              <a:rPr lang="ru-RU" sz="9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9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Е.Еникеева</a:t>
            </a:r>
            <a:r>
              <a:rPr lang="ru-RU" sz="9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9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И.Макарчук</a:t>
            </a:r>
            <a:r>
              <a:rPr lang="ru-RU" sz="9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Компьютерная лингвистика 2 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539751" y="1341438"/>
            <a:ext cx="7993063" cy="460851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47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SE">
  <p:cSld name="HS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90"/>
          <p:cNvGrpSpPr/>
          <p:nvPr/>
        </p:nvGrpSpPr>
        <p:grpSpPr>
          <a:xfrm>
            <a:off x="-107895" y="-40709"/>
            <a:ext cx="9259580" cy="6898709"/>
            <a:chOff x="12822" y="-87587"/>
            <a:chExt cx="9357337" cy="6921031"/>
          </a:xfrm>
        </p:grpSpPr>
        <p:grpSp>
          <p:nvGrpSpPr>
            <p:cNvPr id="12" name="Google Shape;12;p90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13" name="Google Shape;13;p90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" name="Google Shape;14;p90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" name="Google Shape;15;p90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16" name="Google Shape;16;p90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13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90"/>
                <p:cNvSpPr/>
                <p:nvPr/>
              </p:nvSpPr>
              <p:spPr>
                <a:xfrm>
                  <a:off x="12822" y="6279446"/>
                  <a:ext cx="5279258" cy="2142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788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sz="1050"/>
                </a:p>
              </p:txBody>
            </p:sp>
            <p:pic>
              <p:nvPicPr>
                <p:cNvPr id="18" name="Google Shape;18;p90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2"/>
                <a:stretch/>
              </p:blipFill>
              <p:spPr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" name="Google Shape;19;p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90"/>
          <p:cNvSpPr txBox="1"/>
          <p:nvPr/>
        </p:nvSpPr>
        <p:spPr>
          <a:xfrm>
            <a:off x="1835696" y="167790"/>
            <a:ext cx="6434472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02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0"/>
          <p:cNvSpPr txBox="1">
            <a:spLocks noGrp="1"/>
          </p:cNvSpPr>
          <p:nvPr>
            <p:ph type="title"/>
          </p:nvPr>
        </p:nvSpPr>
        <p:spPr>
          <a:xfrm>
            <a:off x="2051720" y="177316"/>
            <a:ext cx="6434472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 dirty="0"/>
          </a:p>
        </p:txBody>
      </p:sp>
      <p:sp>
        <p:nvSpPr>
          <p:cNvPr id="22" name="Google Shape;22;p90"/>
          <p:cNvSpPr txBox="1">
            <a:spLocks noGrp="1"/>
          </p:cNvSpPr>
          <p:nvPr>
            <p:ph type="body" idx="1"/>
          </p:nvPr>
        </p:nvSpPr>
        <p:spPr>
          <a:xfrm>
            <a:off x="468313" y="1557337"/>
            <a:ext cx="8018462" cy="428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816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401E-501F-482E-911F-6745FBD1214A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6CA0-C737-471F-ADDB-96049D93AF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rpus.leeds.ac.uk/protected/qu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internet.html" TargetMode="External"/><Relationship Id="rId2" Type="http://schemas.openxmlformats.org/officeDocument/2006/relationships/hyperlink" Target="http://corpus.leeds.ac.uk/li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rpus.leeds.ac.uk/ruscorpora.html" TargetMode="External"/><Relationship Id="rId4" Type="http://schemas.openxmlformats.org/officeDocument/2006/relationships/hyperlink" Target="http://corpus.leeds.ac.uk/protected/query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nesco.uniba.sk/guest/index.html" TargetMode="External"/><Relationship Id="rId2" Type="http://schemas.openxmlformats.org/officeDocument/2006/relationships/hyperlink" Target="http://unesco.uniba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rpustool.com/download.html" TargetMode="External"/><Relationship Id="rId4" Type="http://schemas.openxmlformats.org/officeDocument/2006/relationships/hyperlink" Target="http://giellatekno.uit.no/all-lang.en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mocky/msd-ru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orpus.leeds.ac.uk/cgi-bin/cqp.pl?contextsize=60c&amp;t=100&amp;q=MU(meet%20%5blemma='%D1%81%D0%BA%D0%B0%D0%B7%D0%B0%D1%82%D1%8C'%5d%20%5blemma='%D0%B1%D1%8D%D0%B4'%5d%20-0%201)&amp;cqpsyntaxonly=1&amp;corpuslist=I-RU" TargetMode="External"/><Relationship Id="rId3" Type="http://schemas.openxmlformats.org/officeDocument/2006/relationships/hyperlink" Target="http://corpus.leeds.ac.uk/cgi-bin/cqp.pl?contextsize=60c&amp;t=100&amp;q=MU(meet%20%5blemma='%D1%81%D0%BA%D0%B0%D0%B7%D0%B0%D1%82%D1%8C'%5d%20%5blemma='%D0%BF%D1%80%D0%B0%D0%B2%D0%B4%D0%B0'%5d%20-0%201)&amp;cqpsyntaxonly=1&amp;corpuslist=I-RU" TargetMode="External"/><Relationship Id="rId7" Type="http://schemas.openxmlformats.org/officeDocument/2006/relationships/hyperlink" Target="http://corpus.leeds.ac.uk/cgi-bin/cqp.pl?contextsize=60c&amp;t=100&amp;q=MU(meet%20%5blemma='%D1%81%D0%BA%D0%B0%D0%B7%D0%B0%D1%82%D1%8C'%5d%20%5blemma='%D0%B1%D1%80%D1%83%D1%82'%5d%20-0%201)&amp;cqpsyntaxonly=1&amp;corpuslist=I-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rpus.leeds.ac.uk/cgi-bin/cqp.pl?contextsize=60c&amp;t=100&amp;q=MU(meet%20%5blemma='%D1%81%D0%BA%D0%B0%D0%B7%D0%B0%D1%82%D1%8C'%5d%20%5blemma='-%D0%BA%D0%B0'%5d%20-0%201)&amp;cqpsyntaxonly=1&amp;corpuslist=I-RU" TargetMode="External"/><Relationship Id="rId5" Type="http://schemas.openxmlformats.org/officeDocument/2006/relationships/hyperlink" Target="http://corpus.leeds.ac.uk/cgi-bin/cqp.pl?contextsize=60c&amp;t=100&amp;q=MU(meet%20%5blemma='%D1%81%D0%BA%D0%B0%D0%B7%D0%B0%D1%82%D1%8C'%5d%20%5blemma='%D0%B4%D0%B8%D0%B4%D0%B0%D0%BA%D1%82%D0%B8%D0%BB%D0%BE%D1%81'%5d%20-0%201)&amp;cqpsyntaxonly=1&amp;corpuslist=I-RU" TargetMode="External"/><Relationship Id="rId4" Type="http://schemas.openxmlformats.org/officeDocument/2006/relationships/hyperlink" Target="http://corpus.leeds.ac.uk/cgi-bin/cqp.pl?contextsize=60c&amp;t=100&amp;q=MU(meet%20%5blemma='%D1%81%D0%BA%D0%B0%D0%B7%D0%B0%D1%82%D1%8C'%5d%20%5blemma='%D1%81%D0%BF%D0%B0%D1%81%D0%B8%D0%B1%D0%BE'%5d%20-0%201)&amp;cqpsyntaxonly=1&amp;corpuslist=I-RU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corpus.leeds.ac.uk/cgi-bin/cqp.pl?contextsize=60c&amp;t=100&amp;q=MU(meet%20%5blemma='%D1%81%D0%BA%D0%B0%D0%B7%D0%B0%D1%82%D1%8C'%5d%20%5blemma='%D1%8F'%5d%20-0%203)&amp;cqpsyntaxonly=1&amp;corpuslist=I-RU" TargetMode="External"/><Relationship Id="rId3" Type="http://schemas.openxmlformats.org/officeDocument/2006/relationships/hyperlink" Target="http://corpus.leeds.ac.uk/cgi-bin/cqp.pl?contextsize=60c&amp;t=100&amp;q=MU(meet%20%5blemma='%D1%81%D0%BA%D0%B0%D0%B7%D0%B0%D1%82%D1%8C'%5d%20%5blemma=','%5d%20-0%203)&amp;cqpsyntaxonly=1&amp;corpuslist=I-RU" TargetMode="External"/><Relationship Id="rId7" Type="http://schemas.openxmlformats.org/officeDocument/2006/relationships/hyperlink" Target="http://corpus.leeds.ac.uk/cgi-bin/cqp.pl?contextsize=60c&amp;t=100&amp;q=MU(meet%20%5blemma='%D1%81%D0%BA%D0%B0%D0%B7%D0%B0%D1%82%D1%8C'%5d%20%5blemma='.'%5d%20-0%203)&amp;cqpsyntaxonly=1&amp;corpuslist=I-R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rpus.leeds.ac.uk/cgi-bin/cqp.pl?contextsize=60c&amp;t=100&amp;q=MU(meet%20%5blemma='%D1%81%D0%BA%D0%B0%D0%B7%D0%B0%D1%82%D1%8C'%5d%20%5blemma='-'%5d%20-0%203)&amp;cqpsyntaxonly=1&amp;corpuslist=I-RU" TargetMode="External"/><Relationship Id="rId5" Type="http://schemas.openxmlformats.org/officeDocument/2006/relationships/hyperlink" Target="http://corpus.leeds.ac.uk/cgi-bin/cqp.pl?contextsize=60c&amp;t=100&amp;q=MU(meet%20%5blemma='%D1%81%D0%BA%D0%B0%D0%B7%D0%B0%D1%82%D1%8C'%5d%20%5blemma=':'%5d%20-0%203)&amp;cqpsyntaxonly=1&amp;corpuslist=I-RU" TargetMode="External"/><Relationship Id="rId10" Type="http://schemas.openxmlformats.org/officeDocument/2006/relationships/hyperlink" Target="http://corpus.leeds.ac.uk/cgi-bin/cqp.pl?contextsize=60c&amp;t=100&amp;q=MU(meet%20%5blemma='%D1%81%D0%BA%D0%B0%D0%B7%D0%B0%D1%82%D1%8C'%5d%20%5blemma='&amp;'%5d%20-0%203)&amp;cqpsyntaxonly=1&amp;corpuslist=I-RU" TargetMode="External"/><Relationship Id="rId4" Type="http://schemas.openxmlformats.org/officeDocument/2006/relationships/hyperlink" Target="http://corpus.leeds.ac.uk/cgi-bin/cqp.pl?contextsize=60c&amp;t=100&amp;q=MU(meet%20%5blemma='%D1%81%D0%BA%D0%B0%D0%B7%D0%B0%D1%82%D1%8C'%5d%20%5blemma='%D1%87%D1%82%D0%BE'%5d%20-0%203)&amp;cqpsyntaxonly=1&amp;corpuslist=I-RU" TargetMode="External"/><Relationship Id="rId9" Type="http://schemas.openxmlformats.org/officeDocument/2006/relationships/hyperlink" Target="http://corpus.leeds.ac.uk/cgi-bin/cqp.pl?contextsize=60c&amp;t=100&amp;q=MU(meet%20%5blemma='%D1%81%D0%BA%D0%B0%D0%B7%D0%B0%D1%82%D1%8C'%5d%20%5blemma='%D0%BE%D0%BD'%5d%20-0%203)&amp;cqpsyntaxonly=1&amp;corpuslist=I-R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orpus.leeds.ac.uk/cgi-bin/cqp.pl?contextsize=60c&amp;t=100&amp;q=MU(meet%20%5blemma='%D0%B1%D1%80%D0%BE%D1%81%D0%B0%D1%82%D1%8C'%5d%20%5blemma='%D0%B4%D1%80%D0%BE%D0%B6%D1%8C'%5d%20-0%202)&amp;cqpsyntaxonly=1&amp;corpuslist=I-R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992888" cy="360283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Поиск с использованием языка запросов </a:t>
            </a:r>
            <a:r>
              <a:rPr lang="en-US" sz="3600" dirty="0" smtClean="0"/>
              <a:t>CQL (corpus query language)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Использование </a:t>
            </a:r>
            <a:r>
              <a:rPr lang="ru-RU" sz="3600" dirty="0" err="1" smtClean="0"/>
              <a:t>коллкационных</a:t>
            </a:r>
            <a:r>
              <a:rPr lang="ru-RU" sz="3600" dirty="0" smtClean="0"/>
              <a:t> метрик в корпусах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Поиск в корпусе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06008" y="1757904"/>
            <a:ext cx="4896544" cy="50740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rot="2582591">
            <a:off x="5452160" y="1367411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2323" y="2011606"/>
            <a:ext cx="5203913" cy="85692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2582591">
            <a:off x="5776329" y="1726306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995936" y="2848279"/>
            <a:ext cx="2020486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2582591">
            <a:off x="5785801" y="2337097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2923"/>
            <a:ext cx="8568952" cy="287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9087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Выдача на запрос: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3709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Упрощенный поиск в корпусе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805264"/>
          </a:xfrm>
        </p:spPr>
        <p:txBody>
          <a:bodyPr/>
          <a:lstStyle/>
          <a:p>
            <a:r>
              <a:rPr lang="en-US" sz="2400" dirty="0" smtClean="0"/>
              <a:t>Lemma vs. word</a:t>
            </a:r>
          </a:p>
          <a:p>
            <a:r>
              <a:rPr lang="en-US" sz="2400" dirty="0" smtClean="0"/>
              <a:t>% - </a:t>
            </a:r>
            <a:r>
              <a:rPr lang="ru-RU" sz="2400" dirty="0" smtClean="0"/>
              <a:t>поиск леммы</a:t>
            </a:r>
          </a:p>
          <a:p>
            <a:r>
              <a:rPr lang="en-US" sz="2400" dirty="0" smtClean="0"/>
              <a:t>|</a:t>
            </a:r>
            <a:r>
              <a:rPr lang="ru-RU" sz="2400" dirty="0" smtClean="0"/>
              <a:t> - или</a:t>
            </a:r>
          </a:p>
          <a:p>
            <a:pPr marL="0" indent="0">
              <a:buNone/>
            </a:pPr>
            <a:r>
              <a:rPr lang="ru-RU" sz="2400" dirty="0" smtClean="0"/>
              <a:t>Найти: 1) все формы </a:t>
            </a:r>
            <a:r>
              <a:rPr lang="en-US" sz="2400" i="1" dirty="0" smtClean="0"/>
              <a:t>stand up</a:t>
            </a:r>
            <a:endParaRPr lang="en-GB" sz="2400" dirty="0" smtClean="0"/>
          </a:p>
          <a:p>
            <a:r>
              <a:rPr lang="en-GB" sz="2400" dirty="0" smtClean="0"/>
              <a:t>stand</a:t>
            </a:r>
            <a:r>
              <a:rPr lang="en-GB" sz="2400" dirty="0"/>
              <a:t>% </a:t>
            </a:r>
            <a:r>
              <a:rPr lang="en-GB" sz="2400" dirty="0" smtClean="0"/>
              <a:t>up</a:t>
            </a:r>
          </a:p>
          <a:p>
            <a:pPr marL="0" indent="0">
              <a:buNone/>
            </a:pPr>
            <a:r>
              <a:rPr lang="ru-RU" sz="2400" dirty="0" smtClean="0"/>
              <a:t>2) все </a:t>
            </a:r>
            <a:r>
              <a:rPr lang="ru-RU" sz="2400" dirty="0"/>
              <a:t>формы глаголов </a:t>
            </a:r>
            <a:r>
              <a:rPr lang="en-US" sz="2400" dirty="0"/>
              <a:t>stand</a:t>
            </a:r>
            <a:r>
              <a:rPr lang="ru-RU" sz="2400" dirty="0"/>
              <a:t> и </a:t>
            </a:r>
            <a:r>
              <a:rPr lang="en-US" sz="2400" dirty="0"/>
              <a:t>come</a:t>
            </a:r>
            <a:endParaRPr lang="ru-RU" sz="2400" dirty="0" smtClean="0"/>
          </a:p>
          <a:p>
            <a:r>
              <a:rPr lang="en-GB" sz="2400" dirty="0" err="1"/>
              <a:t>come|stand</a:t>
            </a:r>
            <a:r>
              <a:rPr lang="en-GB" sz="2400" dirty="0"/>
              <a:t>%</a:t>
            </a:r>
            <a:endParaRPr lang="ru-RU" sz="2400" dirty="0" smtClean="0"/>
          </a:p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712968" cy="211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5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</a:t>
            </a:r>
            <a:r>
              <a:rPr lang="en-US" dirty="0" smtClean="0"/>
              <a:t>CQL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7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с использованием </a:t>
            </a:r>
            <a:r>
              <a:rPr lang="en-US" sz="3600" dirty="0" smtClean="0"/>
              <a:t>CQP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200" dirty="0" smtClean="0"/>
              <a:t>Корпус </a:t>
            </a:r>
            <a:r>
              <a:rPr lang="en-US" sz="2200" dirty="0">
                <a:hlinkClick r:id="rId2"/>
              </a:rPr>
              <a:t>http://corpus.leeds.ac.uk/protected/query.html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56792"/>
            <a:ext cx="3842951" cy="1611560"/>
          </a:xfrm>
          <a:prstGeom prst="rect">
            <a:avLst/>
          </a:prstGeom>
        </p:spPr>
      </p:pic>
      <p:grpSp>
        <p:nvGrpSpPr>
          <p:cNvPr id="19" name="Группа 26"/>
          <p:cNvGrpSpPr/>
          <p:nvPr/>
        </p:nvGrpSpPr>
        <p:grpSpPr>
          <a:xfrm>
            <a:off x="2627784" y="1642492"/>
            <a:ext cx="5328592" cy="1872208"/>
            <a:chOff x="2485747" y="4149079"/>
            <a:chExt cx="6400169" cy="1872208"/>
          </a:xfrm>
        </p:grpSpPr>
        <p:grpSp>
          <p:nvGrpSpPr>
            <p:cNvPr id="20" name="Группа 30"/>
            <p:cNvGrpSpPr/>
            <p:nvPr/>
          </p:nvGrpSpPr>
          <p:grpSpPr>
            <a:xfrm>
              <a:off x="2485747" y="4149079"/>
              <a:ext cx="6400168" cy="1872208"/>
              <a:chOff x="2327695" y="-90067"/>
              <a:chExt cx="6343530" cy="1407785"/>
            </a:xfrm>
          </p:grpSpPr>
          <p:grpSp>
            <p:nvGrpSpPr>
              <p:cNvPr id="22" name="Группа 27"/>
              <p:cNvGrpSpPr/>
              <p:nvPr/>
            </p:nvGrpSpPr>
            <p:grpSpPr>
              <a:xfrm>
                <a:off x="2327695" y="-90067"/>
                <a:ext cx="6343530" cy="1407785"/>
                <a:chOff x="2327695" y="-90067"/>
                <a:chExt cx="6343530" cy="1407785"/>
              </a:xfrm>
            </p:grpSpPr>
            <p:sp>
              <p:nvSpPr>
                <p:cNvPr id="24" name="Rectangle 4"/>
                <p:cNvSpPr/>
                <p:nvPr/>
              </p:nvSpPr>
              <p:spPr>
                <a:xfrm>
                  <a:off x="2327695" y="613825"/>
                  <a:ext cx="1079078" cy="3248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Овал 35"/>
                <p:cNvSpPr/>
                <p:nvPr/>
              </p:nvSpPr>
              <p:spPr>
                <a:xfrm>
                  <a:off x="5894271" y="-90067"/>
                  <a:ext cx="2776954" cy="14077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" name="Down Arrow 3"/>
              <p:cNvSpPr/>
              <p:nvPr/>
            </p:nvSpPr>
            <p:spPr>
              <a:xfrm rot="5100000" flipH="1">
                <a:off x="4605292" y="-658724"/>
                <a:ext cx="163047" cy="267483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Прямоугольник 28"/>
            <p:cNvSpPr/>
            <p:nvPr/>
          </p:nvSpPr>
          <p:spPr>
            <a:xfrm>
              <a:off x="6077604" y="4509119"/>
              <a:ext cx="28083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Отметьте галочкой </a:t>
              </a:r>
              <a:r>
                <a:rPr lang="en-US" dirty="0" smtClean="0"/>
                <a:t>CQP</a:t>
              </a:r>
              <a:endParaRPr lang="ru-RU" dirty="0" smtClean="0"/>
            </a:p>
            <a:p>
              <a:pPr algn="ctr"/>
              <a:r>
                <a:rPr lang="ru-RU" dirty="0" smtClean="0"/>
                <a:t>(</a:t>
              </a:r>
              <a:r>
                <a:rPr lang="en-US" dirty="0" smtClean="0"/>
                <a:t>corpus query processor</a:t>
              </a:r>
              <a:r>
                <a:rPr lang="ru-RU" dirty="0" smtClean="0"/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2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087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3744416" cy="4525963"/>
          </a:xfrm>
        </p:spPr>
        <p:txBody>
          <a:bodyPr>
            <a:normAutofit/>
          </a:bodyPr>
          <a:lstStyle/>
          <a:p>
            <a:pPr>
              <a:buSzPct val="40000"/>
            </a:pP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5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символ</a:t>
            </a:r>
            <a:endParaRPr lang="en-US" sz="2400" dirty="0" smtClean="0"/>
          </a:p>
          <a:p>
            <a:r>
              <a:rPr lang="en-US" b="1" dirty="0">
                <a:solidFill>
                  <a:srgbClr val="002060"/>
                </a:solidFill>
              </a:rPr>
              <a:t>[</a:t>
            </a:r>
            <a:r>
              <a:rPr lang="en-US" b="1" dirty="0" err="1">
                <a:solidFill>
                  <a:srgbClr val="002060"/>
                </a:solidFill>
              </a:rPr>
              <a:t>aou</a:t>
            </a:r>
            <a:r>
              <a:rPr lang="en-US" b="1" dirty="0">
                <a:solidFill>
                  <a:srgbClr val="002060"/>
                </a:solidFill>
              </a:rPr>
              <a:t>] – </a:t>
            </a:r>
            <a:r>
              <a:rPr lang="ru-RU" dirty="0">
                <a:solidFill>
                  <a:srgbClr val="002060"/>
                </a:solidFill>
              </a:rPr>
              <a:t>символ из списка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[a-z] –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диапазон символов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[^</a:t>
            </a:r>
            <a:r>
              <a:rPr lang="ru-RU" b="1" dirty="0" smtClean="0">
                <a:solidFill>
                  <a:srgbClr val="002060"/>
                </a:solidFill>
              </a:rPr>
              <a:t>…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любой символ, кроме </a:t>
            </a:r>
            <a:r>
              <a:rPr lang="ru-RU" dirty="0" smtClean="0">
                <a:solidFill>
                  <a:srgbClr val="002060"/>
                </a:solidFill>
              </a:rPr>
              <a:t>символов </a:t>
            </a:r>
            <a:r>
              <a:rPr lang="ru-RU" dirty="0">
                <a:solidFill>
                  <a:srgbClr val="002060"/>
                </a:solidFill>
              </a:rPr>
              <a:t>в скобках</a:t>
            </a:r>
          </a:p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– основной (не служебный 	символ)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801580"/>
            <a:ext cx="803476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</a:rPr>
              <a:t>!!! </a:t>
            </a:r>
            <a:r>
              <a:rPr lang="ru-RU" sz="2200" dirty="0">
                <a:solidFill>
                  <a:srgbClr val="C00000"/>
                </a:solidFill>
              </a:rPr>
              <a:t>для русского языка – много что не работает (см. слайды ниже)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3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NB: </a:t>
            </a:r>
            <a:r>
              <a:rPr lang="ru-RU" sz="2400" dirty="0" smtClean="0">
                <a:solidFill>
                  <a:srgbClr val="C00000"/>
                </a:solidFill>
              </a:rPr>
              <a:t>поисковое выражение должно быть в кавычках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5076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1</a:t>
            </a:r>
          </a:p>
          <a:p>
            <a:pPr marL="457200" indent="-457200"/>
            <a:r>
              <a:rPr lang="ru-RU" sz="2400" dirty="0" smtClean="0"/>
              <a:t>Найти глагол </a:t>
            </a:r>
            <a:r>
              <a:rPr lang="en-US" sz="2400" b="1" i="1" dirty="0" smtClean="0">
                <a:solidFill>
                  <a:srgbClr val="C00000"/>
                </a:solidFill>
              </a:rPr>
              <a:t>sing</a:t>
            </a:r>
            <a:r>
              <a:rPr lang="en-US" sz="2400" i="1" dirty="0" smtClean="0"/>
              <a:t> </a:t>
            </a:r>
            <a:r>
              <a:rPr lang="ru-RU" sz="2400" dirty="0" smtClean="0"/>
              <a:t>и его неправильные формы – </a:t>
            </a:r>
            <a:r>
              <a:rPr lang="en-US" sz="2400" b="1" i="1" dirty="0">
                <a:solidFill>
                  <a:srgbClr val="C00000"/>
                </a:solidFill>
              </a:rPr>
              <a:t>sing, sang, sung</a:t>
            </a:r>
            <a:endParaRPr lang="ru-RU" sz="2400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ru-RU" sz="2400" dirty="0" smtClean="0"/>
              <a:t>Если воспользоваться строкой </a:t>
            </a:r>
            <a:r>
              <a:rPr lang="en-US" sz="2400" dirty="0" smtClean="0"/>
              <a:t>“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s.ng”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ru-RU" sz="2400" dirty="0" smtClean="0"/>
              <a:t>Получим </a:t>
            </a:r>
            <a:r>
              <a:rPr lang="en-US" sz="2400" b="1" i="1" dirty="0">
                <a:solidFill>
                  <a:srgbClr val="C00000"/>
                </a:solidFill>
              </a:rPr>
              <a:t>sing, sang, song, sung</a:t>
            </a:r>
            <a:endParaRPr lang="ru-RU" sz="2400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ru-RU" sz="2400" dirty="0" smtClean="0"/>
              <a:t>Вариант 1. </a:t>
            </a:r>
            <a:endParaRPr lang="ru-RU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“s[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iau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/>
              <a:t>Вариант 2.</a:t>
            </a: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“s[^o]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139952" y="3212976"/>
            <a:ext cx="4536504" cy="1080120"/>
            <a:chOff x="4139952" y="3140968"/>
            <a:chExt cx="4536504" cy="108012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212976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139952" y="3140968"/>
              <a:ext cx="4392488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4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3960440" cy="4525963"/>
          </a:xfrm>
        </p:spPr>
        <p:txBody>
          <a:bodyPr>
            <a:normAutofit/>
          </a:bodyPr>
          <a:lstStyle/>
          <a:p>
            <a:pPr>
              <a:buSzPct val="40000"/>
            </a:pP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5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любой символ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</a:rPr>
              <a:t>[</a:t>
            </a:r>
            <a:r>
              <a:rPr lang="en-US" b="1" dirty="0" err="1">
                <a:solidFill>
                  <a:srgbClr val="002060"/>
                </a:solidFill>
              </a:rPr>
              <a:t>aou</a:t>
            </a:r>
            <a:r>
              <a:rPr lang="en-US" b="1" dirty="0">
                <a:solidFill>
                  <a:srgbClr val="002060"/>
                </a:solidFill>
              </a:rPr>
              <a:t>] – </a:t>
            </a:r>
            <a:r>
              <a:rPr lang="ru-RU" dirty="0">
                <a:solidFill>
                  <a:srgbClr val="002060"/>
                </a:solidFill>
              </a:rPr>
              <a:t>символ из списка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[a-z]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диапазон символов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[^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любой символ, кроме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скобках</a:t>
            </a: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основной (не служебный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символ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970856"/>
            <a:ext cx="777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250" y="5877272"/>
            <a:ext cx="73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NB1: </a:t>
            </a:r>
            <a:r>
              <a:rPr lang="ru-RU" sz="2400" dirty="0" smtClean="0">
                <a:solidFill>
                  <a:srgbClr val="C00000"/>
                </a:solidFill>
              </a:rPr>
              <a:t>поисковое выражение должно быть в кавычках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50760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2</a:t>
            </a:r>
          </a:p>
          <a:p>
            <a:pPr marL="457200" indent="-457200"/>
            <a:r>
              <a:rPr lang="ru-RU" sz="2400" dirty="0" smtClean="0"/>
              <a:t>Найти </a:t>
            </a:r>
            <a:r>
              <a:rPr lang="en-US" sz="2400" b="1" i="1" dirty="0" smtClean="0">
                <a:solidFill>
                  <a:srgbClr val="C00000"/>
                </a:solidFill>
              </a:rPr>
              <a:t>song </a:t>
            </a:r>
            <a:r>
              <a:rPr lang="ru-RU" sz="2400" dirty="0"/>
              <a:t>в любом месте предложения, в том числе в самом начале</a:t>
            </a:r>
          </a:p>
          <a:p>
            <a:pPr marL="457200" indent="-457200"/>
            <a:r>
              <a:rPr lang="ru-RU" sz="2400" dirty="0" smtClean="0"/>
              <a:t>Если воспользоваться строкой </a:t>
            </a:r>
            <a:r>
              <a:rPr lang="en-US" sz="2400" dirty="0" smtClean="0"/>
              <a:t>“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ng”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ru-RU" sz="2400" dirty="0" smtClean="0"/>
              <a:t>Получим </a:t>
            </a:r>
            <a:r>
              <a:rPr lang="en-US" sz="2400" b="1" i="1" dirty="0" smtClean="0">
                <a:solidFill>
                  <a:srgbClr val="C00000"/>
                </a:solidFill>
              </a:rPr>
              <a:t>song</a:t>
            </a:r>
            <a:r>
              <a:rPr lang="ru-RU" sz="2400" dirty="0"/>
              <a:t>, но не </a:t>
            </a:r>
            <a:r>
              <a:rPr lang="en-US" sz="2400" b="1" i="1" dirty="0">
                <a:solidFill>
                  <a:srgbClr val="C00000"/>
                </a:solidFill>
              </a:rPr>
              <a:t>Song</a:t>
            </a:r>
          </a:p>
          <a:p>
            <a:pPr marL="457200" indent="-457200"/>
            <a:endParaRPr lang="ru-RU" sz="24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“[Ss]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ong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8" name="Группа 14"/>
          <p:cNvGrpSpPr/>
          <p:nvPr/>
        </p:nvGrpSpPr>
        <p:grpSpPr>
          <a:xfrm>
            <a:off x="4139952" y="3212976"/>
            <a:ext cx="4608512" cy="1008112"/>
            <a:chOff x="4139952" y="3068960"/>
            <a:chExt cx="4608512" cy="100811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068960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211960" y="3140968"/>
              <a:ext cx="4536504" cy="864096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15616" y="6209729"/>
            <a:ext cx="732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NB2: </a:t>
            </a:r>
            <a:r>
              <a:rPr lang="ru-RU" sz="2400" dirty="0" smtClean="0">
                <a:solidFill>
                  <a:srgbClr val="C00000"/>
                </a:solidFill>
              </a:rPr>
              <a:t>поиск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производится в пределах </a:t>
            </a:r>
            <a:r>
              <a:rPr lang="ru-RU" sz="2800" b="1" dirty="0" smtClean="0">
                <a:solidFill>
                  <a:srgbClr val="C00000"/>
                </a:solidFill>
              </a:rPr>
              <a:t>одного</a:t>
            </a:r>
            <a:r>
              <a:rPr lang="ru-RU" sz="2400" dirty="0" smtClean="0">
                <a:solidFill>
                  <a:srgbClr val="C00000"/>
                </a:solidFill>
              </a:rPr>
              <a:t> слова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28801"/>
            <a:ext cx="3744416" cy="4104456"/>
          </a:xfrm>
        </p:spPr>
        <p:txBody>
          <a:bodyPr>
            <a:normAutofit fontScale="92500"/>
          </a:bodyPr>
          <a:lstStyle/>
          <a:p>
            <a:pPr>
              <a:buSzPct val="40000"/>
            </a:pP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5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символ</a:t>
            </a:r>
            <a:endParaRPr lang="en-US" sz="2400" dirty="0" smtClean="0"/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aou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400" dirty="0" smtClean="0"/>
              <a:t>– </a:t>
            </a:r>
            <a:r>
              <a:rPr lang="ru-RU" sz="2400" dirty="0" smtClean="0"/>
              <a:t>символ из списка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[a-z] </a:t>
            </a:r>
            <a:r>
              <a:rPr lang="en-US" sz="2400" dirty="0" smtClean="0"/>
              <a:t>– </a:t>
            </a:r>
            <a:r>
              <a:rPr lang="ru-RU" sz="2400" dirty="0" smtClean="0"/>
              <a:t>диапазон символов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[^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ru-RU" sz="2400" dirty="0"/>
              <a:t>любой символ, кроме </a:t>
            </a:r>
            <a:r>
              <a:rPr lang="ru-RU" sz="2400" dirty="0" smtClean="0"/>
              <a:t>символов </a:t>
            </a:r>
            <a:r>
              <a:rPr lang="ru-RU" sz="2400" dirty="0"/>
              <a:t>в скобках</a:t>
            </a:r>
          </a:p>
          <a:p>
            <a:pPr>
              <a:buSzPct val="60000"/>
            </a:pPr>
            <a:r>
              <a:rPr lang="ru-RU" sz="3500" b="1" dirty="0" smtClean="0">
                <a:solidFill>
                  <a:srgbClr val="C00000"/>
                </a:solidFill>
              </a:rPr>
              <a:t>\</a:t>
            </a:r>
            <a:r>
              <a:rPr lang="en-US" sz="3500" b="1" dirty="0" smtClean="0">
                <a:solidFill>
                  <a:srgbClr val="C00000"/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основной (не служебный </a:t>
            </a:r>
            <a:r>
              <a:rPr lang="ru-RU" dirty="0" smtClean="0"/>
              <a:t>	символ)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 fontScale="92500"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970856"/>
            <a:ext cx="777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877272"/>
            <a:ext cx="73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NB: </a:t>
            </a:r>
            <a:r>
              <a:rPr lang="ru-RU" sz="2400" dirty="0" smtClean="0">
                <a:solidFill>
                  <a:srgbClr val="C00000"/>
                </a:solidFill>
              </a:rPr>
              <a:t>поисковое выражение должно быть в кавычках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3</a:t>
            </a:r>
          </a:p>
          <a:p>
            <a:pPr marL="457200" indent="-457200"/>
            <a:r>
              <a:rPr lang="ru-RU" sz="2400" dirty="0" smtClean="0"/>
              <a:t>Найти числа, разделенные точкой: два разряда до точки, два разряда после точки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457200" indent="-457200"/>
            <a:r>
              <a:rPr lang="ru-RU" sz="2400" dirty="0"/>
              <a:t>	</a:t>
            </a:r>
            <a:r>
              <a:rPr lang="en-US" sz="2400" dirty="0" smtClean="0"/>
              <a:t>(</a:t>
            </a:r>
            <a:r>
              <a:rPr lang="ru-RU" sz="2400" dirty="0" smtClean="0"/>
              <a:t>например, </a:t>
            </a:r>
            <a:r>
              <a:rPr lang="ru-RU" sz="2400" b="1" i="1" dirty="0">
                <a:solidFill>
                  <a:srgbClr val="C00000"/>
                </a:solidFill>
              </a:rPr>
              <a:t>14.51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457200" indent="-457200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0-9][0-9].[0-9][0-9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]”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Нашлось в том числе и 37413</a:t>
            </a:r>
          </a:p>
          <a:p>
            <a:pPr marL="457200" indent="-457200"/>
            <a:endParaRPr lang="ru-RU" sz="2400" dirty="0" smtClean="0"/>
          </a:p>
          <a:p>
            <a:pPr marL="457200" indent="-457200"/>
            <a:r>
              <a:rPr lang="ru-RU" sz="2400" dirty="0" smtClean="0"/>
              <a:t>Ответ:</a:t>
            </a: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“[0-9][0-9]</a:t>
            </a:r>
            <a:r>
              <a:rPr lang="ru-RU" sz="3600" b="1" dirty="0" smtClean="0">
                <a:solidFill>
                  <a:srgbClr val="C00000"/>
                </a:solidFill>
              </a:rPr>
              <a:t>\</a:t>
            </a:r>
            <a:r>
              <a:rPr lang="en-US" sz="3600" b="1" dirty="0" smtClean="0">
                <a:solidFill>
                  <a:srgbClr val="C00000"/>
                </a:solidFill>
              </a:rPr>
              <a:t>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[0-9][0-9]”</a:t>
            </a:r>
            <a:endParaRPr lang="ru-RU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8" name="Группа 14"/>
          <p:cNvGrpSpPr/>
          <p:nvPr/>
        </p:nvGrpSpPr>
        <p:grpSpPr>
          <a:xfrm>
            <a:off x="4067944" y="3645024"/>
            <a:ext cx="4680520" cy="648072"/>
            <a:chOff x="4139952" y="3068960"/>
            <a:chExt cx="4608512" cy="100811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068960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211960" y="3140968"/>
              <a:ext cx="4536504" cy="864096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55576" y="6334780"/>
            <a:ext cx="732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NB2: </a:t>
            </a:r>
            <a:r>
              <a:rPr lang="ru-RU" sz="2400" dirty="0" smtClean="0">
                <a:solidFill>
                  <a:srgbClr val="C00000"/>
                </a:solidFill>
              </a:rPr>
              <a:t>поиск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производится в пределах </a:t>
            </a:r>
            <a:r>
              <a:rPr lang="ru-RU" sz="2800" b="1" dirty="0" smtClean="0">
                <a:solidFill>
                  <a:srgbClr val="C00000"/>
                </a:solidFill>
              </a:rPr>
              <a:t>одного</a:t>
            </a:r>
            <a:r>
              <a:rPr lang="ru-RU" sz="2400" dirty="0" smtClean="0">
                <a:solidFill>
                  <a:srgbClr val="C00000"/>
                </a:solidFill>
              </a:rPr>
              <a:t> слова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Квантификация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75800"/>
            <a:ext cx="375476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Справка: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более раз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+ - 1 или более 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0 или 1 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менее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не более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или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() – группа символов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124744"/>
            <a:ext cx="7108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CQP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notation of regular expressions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165304"/>
            <a:ext cx="782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1412777"/>
            <a:ext cx="51125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4. Найти числа все междометия типа </a:t>
            </a:r>
            <a:r>
              <a:rPr lang="en-US" sz="2400" b="1" i="1" dirty="0" err="1">
                <a:solidFill>
                  <a:srgbClr val="C00000"/>
                </a:solidFill>
              </a:rPr>
              <a:t>hm</a:t>
            </a:r>
            <a:r>
              <a:rPr lang="ru-RU" sz="2400" dirty="0" smtClean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hmm</a:t>
            </a:r>
            <a:r>
              <a:rPr lang="en-US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т.п.:</a:t>
            </a:r>
          </a:p>
          <a:p>
            <a:pPr marL="457200" indent="-457200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“[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Hh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]mm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*”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“[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Hh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]m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+”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5. Найти прилагательное </a:t>
            </a:r>
            <a:r>
              <a:rPr lang="en-US" sz="2400" b="1" i="1" dirty="0" err="1">
                <a:solidFill>
                  <a:srgbClr val="C00000"/>
                </a:solidFill>
              </a:rPr>
              <a:t>colour</a:t>
            </a:r>
            <a:r>
              <a:rPr lang="en-US" sz="2400" dirty="0" smtClean="0"/>
              <a:t> </a:t>
            </a:r>
            <a:r>
              <a:rPr lang="ru-RU" sz="2400" dirty="0" smtClean="0"/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британский и американский вариант написания</a:t>
            </a:r>
          </a:p>
          <a:p>
            <a:pPr marL="457200" indent="-457200"/>
            <a:r>
              <a:rPr lang="ru-RU" sz="2400" dirty="0"/>
              <a:t>	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colou?r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 6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Найти все формы глагола </a:t>
            </a:r>
            <a:r>
              <a:rPr lang="en-US" sz="2400" b="1" i="1" dirty="0" smtClean="0">
                <a:solidFill>
                  <a:srgbClr val="C00000"/>
                </a:solidFill>
              </a:rPr>
              <a:t>sing</a:t>
            </a:r>
          </a:p>
          <a:p>
            <a:pPr marL="457200" indent="-457200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“s[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iau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s|ing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)?”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0337" y="980728"/>
            <a:ext cx="3754760" cy="358139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Квантификаторы:</a:t>
            </a: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 более раз</a:t>
            </a: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 или более раз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 или 1 раз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n,m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менее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не более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{m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}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5" y="6488668"/>
            <a:ext cx="782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6185" y="980728"/>
            <a:ext cx="4294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любой символ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aou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400" dirty="0"/>
              <a:t>– </a:t>
            </a:r>
            <a:r>
              <a:rPr lang="ru-RU" sz="2000" dirty="0"/>
              <a:t>символ из списка</a:t>
            </a:r>
            <a:endParaRPr lang="en-US" sz="20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[a-z] </a:t>
            </a:r>
            <a:r>
              <a:rPr lang="en-US" sz="2400" dirty="0"/>
              <a:t>– </a:t>
            </a:r>
            <a:r>
              <a:rPr lang="ru-RU" sz="2000" dirty="0"/>
              <a:t>диапазон</a:t>
            </a:r>
            <a:r>
              <a:rPr lang="ru-RU" sz="2400" dirty="0"/>
              <a:t> </a:t>
            </a:r>
            <a:r>
              <a:rPr lang="ru-RU" sz="2000" dirty="0"/>
              <a:t>символов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[^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000" dirty="0"/>
              <a:t> </a:t>
            </a:r>
            <a:r>
              <a:rPr lang="ru-RU" sz="2000" dirty="0"/>
              <a:t> любой символ, кроме символов в скобках</a:t>
            </a:r>
          </a:p>
          <a:p>
            <a:pPr>
              <a:buSzPct val="60000"/>
            </a:pP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sz="2400" dirty="0"/>
              <a:t>– </a:t>
            </a:r>
            <a:r>
              <a:rPr lang="ru-RU" sz="2000" dirty="0"/>
              <a:t>основной (не служебный 	символ</a:t>
            </a:r>
            <a:r>
              <a:rPr lang="ru-RU" sz="2000" dirty="0" smtClean="0"/>
              <a:t>)</a:t>
            </a:r>
          </a:p>
          <a:p>
            <a:pPr>
              <a:buSzPct val="60000"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431336"/>
            <a:ext cx="842493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квантификаторы применяются к символу или к группе символов в (), за которыми следует</a:t>
            </a:r>
          </a:p>
          <a:p>
            <a:pPr marL="457200" indent="-4572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6. Найти все формы глагола </a:t>
            </a:r>
            <a:r>
              <a:rPr lang="en-US" b="1" i="1" dirty="0">
                <a:solidFill>
                  <a:srgbClr val="C00000"/>
                </a:solidFill>
              </a:rPr>
              <a:t>sing</a:t>
            </a:r>
          </a:p>
          <a:p>
            <a:pPr marL="457200" indent="-457200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"s[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iau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]ng(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s|ing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)?"</a:t>
            </a:r>
            <a:endParaRPr lang="ru-RU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Найти названия, состоящие из 2-х частей типа </a:t>
            </a:r>
            <a:r>
              <a:rPr lang="en-US" b="1" i="1" dirty="0" err="1">
                <a:solidFill>
                  <a:srgbClr val="C00000"/>
                </a:solidFill>
              </a:rPr>
              <a:t>BioMed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rgbClr val="C00000"/>
                </a:solidFill>
              </a:rPr>
              <a:t>Auto</a:t>
            </a:r>
            <a:r>
              <a:rPr lang="en-US" b="1" i="1" dirty="0" err="1" smtClean="0">
                <a:solidFill>
                  <a:srgbClr val="C00000"/>
                </a:solidFill>
              </a:rPr>
              <a:t>Stream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где первая часть из списка: </a:t>
            </a:r>
            <a:r>
              <a:rPr lang="en-US" b="1" i="1" dirty="0">
                <a:solidFill>
                  <a:srgbClr val="C00000"/>
                </a:solidFill>
              </a:rPr>
              <a:t>Med, Bio, Auto, Tele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endParaRPr lang="en-US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"(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Auto|Med|Bio|Tele|Med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)[A-Z][a-z]+"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093296"/>
            <a:ext cx="732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ru-RU" dirty="0" smtClean="0"/>
              <a:t>Упражнение:</a:t>
            </a:r>
          </a:p>
          <a:p>
            <a:r>
              <a:rPr lang="ru-RU" dirty="0" smtClean="0"/>
              <a:t>1) найти существительные, оканчивающиеся на -</a:t>
            </a:r>
            <a:r>
              <a:rPr lang="en-US" dirty="0" err="1" smtClean="0"/>
              <a:t>ization</a:t>
            </a:r>
            <a:r>
              <a:rPr lang="en-US" dirty="0" smtClean="0"/>
              <a:t> – </a:t>
            </a:r>
            <a:r>
              <a:rPr lang="ru-RU" dirty="0" smtClean="0"/>
              <a:t>британский и американский вариант написания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ru-RU" dirty="0" smtClean="0"/>
              <a:t>найти все фамилии, начинающиеся на </a:t>
            </a:r>
            <a:r>
              <a:rPr lang="en-US" dirty="0" smtClean="0"/>
              <a:t>Mac </a:t>
            </a:r>
            <a:r>
              <a:rPr lang="ru-RU" dirty="0" smtClean="0"/>
              <a:t>или </a:t>
            </a:r>
            <a:r>
              <a:rPr lang="en-US" dirty="0" smtClean="0"/>
              <a:t>Mc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запросов к корпусам </a:t>
            </a:r>
            <a:r>
              <a:rPr lang="en-US" dirty="0" smtClean="0"/>
              <a:t>CQL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ru-RU" dirty="0" smtClean="0"/>
              <a:t>Язык запросов </a:t>
            </a:r>
            <a:r>
              <a:rPr lang="en-US" dirty="0" smtClean="0"/>
              <a:t>CQL</a:t>
            </a:r>
            <a:r>
              <a:rPr lang="ru-RU" dirty="0" smtClean="0"/>
              <a:t> используется во многих корпусах</a:t>
            </a:r>
          </a:p>
          <a:p>
            <a:r>
              <a:rPr lang="ru-RU" dirty="0" smtClean="0"/>
              <a:t>Корпуса университета Лидса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corpus.leeds.ac.uk/list.html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corpus.leeds.ac.uk/internet.html</a:t>
            </a:r>
            <a:endParaRPr lang="ru-RU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corpus.leeds.ac.uk/protected/query.html</a:t>
            </a:r>
            <a:endParaRPr lang="ru-RU" dirty="0" smtClean="0"/>
          </a:p>
          <a:p>
            <a:r>
              <a:rPr lang="en-US" dirty="0">
                <a:hlinkClick r:id="rId5"/>
              </a:rPr>
              <a:t>http://corpus.leeds.ac.uk/ruscorpora.html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94" y="1397880"/>
            <a:ext cx="4608512" cy="5112568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!!!!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 поискового выражения:</a:t>
            </a:r>
          </a:p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lemma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“sing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47436" y="3501009"/>
            <a:ext cx="3124581" cy="2899431"/>
            <a:chOff x="347436" y="3501009"/>
            <a:chExt cx="3124581" cy="2899431"/>
          </a:xfrm>
        </p:grpSpPr>
        <p:sp>
          <p:nvSpPr>
            <p:cNvPr id="17" name="TextBox 16"/>
            <p:cNvSpPr txBox="1"/>
            <p:nvPr/>
          </p:nvSpPr>
          <p:spPr>
            <a:xfrm>
              <a:off x="347436" y="5232589"/>
              <a:ext cx="31245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lemma</a:t>
              </a:r>
              <a:r>
                <a:rPr lang="en-US" sz="2000" dirty="0" smtClean="0"/>
                <a:t> –</a:t>
              </a:r>
              <a:r>
                <a:rPr lang="ru-RU" sz="2000" dirty="0" smtClean="0"/>
                <a:t> признак (тип элемента), по 	которому производится поиск  </a:t>
              </a:r>
              <a:endParaRPr lang="en-GB" sz="20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64164" y="3501009"/>
              <a:ext cx="3107853" cy="2899431"/>
              <a:chOff x="395536" y="3090208"/>
              <a:chExt cx="4320480" cy="238065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5536" y="4534757"/>
                <a:ext cx="4320480" cy="936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827584" y="3090208"/>
                <a:ext cx="565901" cy="163493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 flipV="1">
            <a:off x="2051721" y="3356994"/>
            <a:ext cx="1420296" cy="1181944"/>
            <a:chOff x="1691683" y="1942643"/>
            <a:chExt cx="4152549" cy="694271"/>
          </a:xfrm>
        </p:grpSpPr>
        <p:grpSp>
          <p:nvGrpSpPr>
            <p:cNvPr id="24" name="Group 23"/>
            <p:cNvGrpSpPr/>
            <p:nvPr/>
          </p:nvGrpSpPr>
          <p:grpSpPr>
            <a:xfrm>
              <a:off x="1691683" y="2009433"/>
              <a:ext cx="4152549" cy="627481"/>
              <a:chOff x="-21147509" y="2981219"/>
              <a:chExt cx="25252341" cy="6274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-5976547" y="2981219"/>
                <a:ext cx="10081379" cy="2654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-21147509" y="3185710"/>
                <a:ext cx="18057915" cy="42293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808996" y="1942643"/>
              <a:ext cx="1720561" cy="34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GB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59547" y="2580241"/>
            <a:ext cx="6406106" cy="1433899"/>
            <a:chOff x="-26982178" y="2888629"/>
            <a:chExt cx="32559628" cy="1433775"/>
          </a:xfrm>
        </p:grpSpPr>
        <p:sp>
          <p:nvSpPr>
            <p:cNvPr id="41" name="Rectangle 40"/>
            <p:cNvSpPr/>
            <p:nvPr/>
          </p:nvSpPr>
          <p:spPr>
            <a:xfrm>
              <a:off x="-14551849" y="2888629"/>
              <a:ext cx="20129299" cy="1433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-26982178" y="3032635"/>
              <a:ext cx="15064190" cy="4166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004047" y="2640744"/>
            <a:ext cx="39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“sing”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условие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поиска – в кавычках с использованием регулярных выражений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221039" y="3441246"/>
            <a:ext cx="5645325" cy="2076346"/>
            <a:chOff x="3498675" y="3521224"/>
            <a:chExt cx="5645325" cy="2076346"/>
          </a:xfrm>
        </p:grpSpPr>
        <p:cxnSp>
          <p:nvCxnSpPr>
            <p:cNvPr id="11" name="Curved Connector 10"/>
            <p:cNvCxnSpPr/>
            <p:nvPr/>
          </p:nvCxnSpPr>
          <p:spPr>
            <a:xfrm rot="10800000">
              <a:off x="3498675" y="3521224"/>
              <a:ext cx="4168359" cy="959371"/>
            </a:xfrm>
            <a:prstGeom prst="curvedConnector3">
              <a:avLst/>
            </a:prstGeom>
            <a:ln w="25400"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Группа 6"/>
            <p:cNvGrpSpPr/>
            <p:nvPr/>
          </p:nvGrpSpPr>
          <p:grpSpPr>
            <a:xfrm>
              <a:off x="4040184" y="4387584"/>
              <a:ext cx="5103816" cy="1209986"/>
              <a:chOff x="4040184" y="4387584"/>
              <a:chExt cx="5103816" cy="120998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040184" y="4410782"/>
                <a:ext cx="5076056" cy="1186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355976" y="4387584"/>
                <a:ext cx="4788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[]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– все условия для  поиска одного слова должно быть заключены в квадратные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скобки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263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960" y="1412776"/>
            <a:ext cx="4536504" cy="439248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[…]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– все условия для  поиска одного слова должно быть заключены в квадратные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скобки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 -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каких-то символов)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[lemma=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– грамматическая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характеристика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других корпусах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еще бывает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[tag=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NB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любое слово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1520" y="1412777"/>
            <a:ext cx="4038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!!! Должен быть указан признак, по которому производится поиск:</a:t>
            </a:r>
          </a:p>
          <a:p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lemma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~</a:t>
            </a:r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 исходная форма слова</a:t>
            </a:r>
          </a:p>
          <a:p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словоформа (</a:t>
            </a:r>
            <a:r>
              <a:rPr lang="ru-RU" sz="9600" dirty="0" err="1" smtClean="0">
                <a:latin typeface="Times New Roman" pitchFamily="18" charset="0"/>
                <a:cs typeface="Times New Roman" pitchFamily="18" charset="0"/>
              </a:rPr>
              <a:t>токен</a:t>
            </a:r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96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– грамматическая характеристика </a:t>
            </a:r>
          </a:p>
          <a:p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(часть речи и т.д.)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9600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[lemma=</a:t>
            </a:r>
            <a:r>
              <a:rPr lang="en-GB" sz="9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sing</a:t>
            </a:r>
            <a:r>
              <a:rPr lang="en-GB" sz="9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ru-RU" sz="96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8219256" cy="74868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en-US" sz="4100" b="1" dirty="0">
                <a:solidFill>
                  <a:schemeClr val="tx2">
                    <a:lumMod val="75000"/>
                  </a:schemeClr>
                </a:solidFill>
              </a:rPr>
              <a:t>[lemma</a:t>
            </a:r>
            <a:r>
              <a:rPr lang="en-US" sz="41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4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4100" b="1" dirty="0" smtClean="0">
                <a:solidFill>
                  <a:schemeClr val="tx2">
                    <a:lumMod val="75000"/>
                  </a:schemeClr>
                </a:solidFill>
              </a:rPr>
              <a:t>sing</a:t>
            </a:r>
            <a:r>
              <a:rPr lang="en-GB" sz="4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41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ru-RU" sz="41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41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Фрагмент выдачи: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49694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Поиск по аннотированному корпусу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Поиск последовательности слов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506916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Примеры:</a:t>
            </a:r>
          </a:p>
          <a:p>
            <a:r>
              <a:rPr lang="ru-RU" sz="2400" dirty="0"/>
              <a:t>Найти примеры с </a:t>
            </a:r>
            <a:r>
              <a:rPr lang="ru-RU" sz="2400" dirty="0" smtClean="0"/>
              <a:t>выражением </a:t>
            </a:r>
            <a:r>
              <a:rPr lang="ru-RU" sz="2400" b="1" i="1" dirty="0">
                <a:solidFill>
                  <a:srgbClr val="C00000"/>
                </a:solidFill>
              </a:rPr>
              <a:t>«</a:t>
            </a:r>
            <a:r>
              <a:rPr lang="en-US" sz="2400" b="1" i="1" dirty="0">
                <a:solidFill>
                  <a:srgbClr val="C00000"/>
                </a:solidFill>
              </a:rPr>
              <a:t>sing a song</a:t>
            </a:r>
            <a:r>
              <a:rPr lang="ru-RU" sz="2400" b="1" i="1" dirty="0">
                <a:solidFill>
                  <a:srgbClr val="C00000"/>
                </a:solidFill>
              </a:rPr>
              <a:t>»</a:t>
            </a:r>
            <a:endParaRPr lang="en-US" sz="2400" b="1" i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sing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][lemma=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"a"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][lemma=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song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ru-RU" sz="2400" dirty="0" smtClean="0"/>
              <a:t>Какие песни обычно поют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ru-RU" sz="2400" dirty="0" smtClean="0"/>
              <a:t> – найти прилагательные, сочетающиеся с существительным </a:t>
            </a:r>
            <a:r>
              <a:rPr lang="en-US" sz="2400" b="1" i="1" dirty="0">
                <a:solidFill>
                  <a:srgbClr val="C00000"/>
                </a:solidFill>
              </a:rPr>
              <a:t>song</a:t>
            </a:r>
            <a:r>
              <a:rPr lang="ru-RU" sz="2400" i="1" dirty="0" smtClean="0"/>
              <a:t> </a:t>
            </a:r>
            <a:r>
              <a:rPr lang="ru-RU" sz="2400" dirty="0" smtClean="0"/>
              <a:t>в конструкции </a:t>
            </a:r>
            <a:r>
              <a:rPr lang="ru-RU" sz="2400" b="1" i="1" dirty="0">
                <a:solidFill>
                  <a:srgbClr val="C00000"/>
                </a:solidFill>
              </a:rPr>
              <a:t>«</a:t>
            </a:r>
            <a:r>
              <a:rPr lang="en-US" sz="2400" b="1" i="1" dirty="0" smtClean="0">
                <a:solidFill>
                  <a:srgbClr val="C00000"/>
                </a:solidFill>
              </a:rPr>
              <a:t>sing </a:t>
            </a:r>
            <a:r>
              <a:rPr lang="en-US" sz="2400" b="1" i="1" dirty="0">
                <a:solidFill>
                  <a:srgbClr val="C00000"/>
                </a:solidFill>
              </a:rPr>
              <a:t>a … </a:t>
            </a:r>
            <a:r>
              <a:rPr lang="en-US" sz="2400" b="1" i="1" dirty="0" smtClean="0">
                <a:solidFill>
                  <a:srgbClr val="C00000"/>
                </a:solidFill>
              </a:rPr>
              <a:t>song</a:t>
            </a:r>
            <a:r>
              <a:rPr lang="ru-RU" sz="2400" b="1" i="1" dirty="0" smtClean="0">
                <a:solidFill>
                  <a:srgbClr val="C00000"/>
                </a:solidFill>
              </a:rPr>
              <a:t>»</a:t>
            </a:r>
          </a:p>
          <a:p>
            <a:endParaRPr lang="ru-RU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sing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][lemma=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"a"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][]{1,3}[lemma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song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[] – </a:t>
            </a:r>
            <a:r>
              <a:rPr lang="ru-RU" sz="2400" dirty="0"/>
              <a:t>любое слово, </a:t>
            </a:r>
            <a:r>
              <a:rPr lang="en-US" sz="2400" dirty="0"/>
              <a:t>{1,3} – </a:t>
            </a:r>
            <a:r>
              <a:rPr lang="ru-RU" sz="2400" dirty="0"/>
              <a:t>от одного до 3-х слов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2600" b="1" i="1" dirty="0"/>
              <a:t>sing a traditional </a:t>
            </a:r>
            <a:r>
              <a:rPr lang="en-GB" sz="2600" b="1" i="1" dirty="0" smtClean="0"/>
              <a:t>song</a:t>
            </a:r>
            <a:endParaRPr lang="ru-RU" sz="2600" b="1" i="1" dirty="0" smtClean="0"/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2600" b="1" i="1" dirty="0"/>
              <a:t>singing a sweet romantic </a:t>
            </a:r>
            <a:r>
              <a:rPr lang="en-GB" sz="2600" b="1" i="1" dirty="0" smtClean="0"/>
              <a:t>song</a:t>
            </a:r>
            <a:endParaRPr lang="ru-RU" sz="2600" b="1" i="1" dirty="0" smtClean="0"/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2600" b="1" i="1" dirty="0"/>
              <a:t>sing a very crude chaffinch song</a:t>
            </a:r>
            <a:endParaRPr lang="en-US" sz="2600" i="1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2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2314437" y="3068960"/>
            <a:ext cx="504056" cy="22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2351064" y="4293096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Грамматические характеристики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sz="2400" dirty="0"/>
              <a:t>Морфологическая аннотация:</a:t>
            </a:r>
          </a:p>
          <a:p>
            <a:r>
              <a:rPr lang="ru-RU" sz="2400" dirty="0"/>
              <a:t>м</a:t>
            </a:r>
            <a:r>
              <a:rPr lang="ru-RU" sz="2400" dirty="0" smtClean="0"/>
              <a:t>орфологический </a:t>
            </a:r>
            <a:r>
              <a:rPr lang="ru-RU" sz="2400" dirty="0"/>
              <a:t>тег – строка-ярлык, обозначающая некоторую комбинацию значений</a:t>
            </a:r>
            <a:endParaRPr lang="en-GB" sz="2400" dirty="0"/>
          </a:p>
          <a:p>
            <a:r>
              <a:rPr lang="ru-RU" sz="2400" b="1" u="sng" dirty="0" smtClean="0"/>
              <a:t>Пример 1 Английский</a:t>
            </a:r>
          </a:p>
          <a:p>
            <a:pPr lvl="1"/>
            <a:r>
              <a:rPr lang="en-US" sz="2400" dirty="0" smtClean="0"/>
              <a:t>JJ</a:t>
            </a:r>
            <a:r>
              <a:rPr lang="ru-RU" sz="2400" dirty="0" smtClean="0"/>
              <a:t> – прилагательное</a:t>
            </a:r>
          </a:p>
          <a:p>
            <a:pPr lvl="1"/>
            <a:r>
              <a:rPr lang="en-GB" sz="2400" dirty="0"/>
              <a:t>JJR</a:t>
            </a:r>
            <a:r>
              <a:rPr lang="ru-RU" sz="2400" dirty="0"/>
              <a:t> – прилагательное сравнительной </a:t>
            </a:r>
            <a:r>
              <a:rPr lang="ru-RU" sz="2400" dirty="0" smtClean="0"/>
              <a:t>степени</a:t>
            </a:r>
          </a:p>
          <a:p>
            <a:pPr lvl="1"/>
            <a:r>
              <a:rPr lang="en-US" sz="2400" dirty="0" smtClean="0"/>
              <a:t>JJS</a:t>
            </a:r>
            <a:r>
              <a:rPr lang="ru-RU" sz="2400" dirty="0" smtClean="0"/>
              <a:t> – прилагательное превосходной степени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51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63" y="44531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по аннотированному корпусу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Грамматические характеристики</a:t>
            </a:r>
            <a:endParaRPr lang="en-GB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3" y="1412776"/>
            <a:ext cx="6192687" cy="3960439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251520" y="2204864"/>
            <a:ext cx="3672408" cy="4536504"/>
            <a:chOff x="251520" y="2204864"/>
            <a:chExt cx="3672408" cy="4536504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577564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Чтобы узнать, как обозначаются части речи в английских корпусах, воспользуйтесь подсказкой</a:t>
              </a:r>
              <a:endParaRPr lang="en-GB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1520" y="2204864"/>
              <a:ext cx="3528392" cy="4536504"/>
              <a:chOff x="251520" y="2204864"/>
              <a:chExt cx="3528392" cy="45365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51520" y="5733256"/>
                <a:ext cx="3528392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1155210" y="2204864"/>
                <a:ext cx="576064" cy="367240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6732240" y="1556793"/>
            <a:ext cx="2239915" cy="3934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951366" y="5591341"/>
            <a:ext cx="5085129" cy="1152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N.*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условие для поиска любых существительных</a:t>
            </a:r>
          </a:p>
          <a:p>
            <a:r>
              <a:rPr lang="ru-RU" dirty="0">
                <a:solidFill>
                  <a:schemeClr val="tx1"/>
                </a:solidFill>
              </a:rPr>
              <a:t>(любое «слово», в зоне </a:t>
            </a:r>
            <a:r>
              <a:rPr lang="en-US" dirty="0">
                <a:solidFill>
                  <a:schemeClr val="tx1"/>
                </a:solidFill>
              </a:rPr>
              <a:t>POS</a:t>
            </a:r>
            <a:r>
              <a:rPr lang="ru-RU" dirty="0">
                <a:solidFill>
                  <a:schemeClr val="tx1"/>
                </a:solidFill>
              </a:rPr>
              <a:t>, начинающееся на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, а далее любой </a:t>
            </a:r>
            <a:r>
              <a:rPr lang="ru-RU" dirty="0" smtClean="0">
                <a:solidFill>
                  <a:schemeClr val="tx1"/>
                </a:solidFill>
              </a:rPr>
              <a:t>символ - </a:t>
            </a:r>
            <a:r>
              <a:rPr lang="ru-RU" dirty="0">
                <a:solidFill>
                  <a:schemeClr val="tx1"/>
                </a:solidFill>
              </a:rPr>
              <a:t>0 или сколько угодно раз)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2379089" y="1511684"/>
            <a:ext cx="6568406" cy="3970318"/>
            <a:chOff x="2379089" y="1511684"/>
            <a:chExt cx="6568406" cy="3970318"/>
          </a:xfrm>
        </p:grpSpPr>
        <p:grpSp>
          <p:nvGrpSpPr>
            <p:cNvPr id="25" name="Group 24"/>
            <p:cNvGrpSpPr/>
            <p:nvPr/>
          </p:nvGrpSpPr>
          <p:grpSpPr>
            <a:xfrm>
              <a:off x="2379089" y="1511684"/>
              <a:ext cx="6568406" cy="3970318"/>
              <a:chOff x="2379089" y="1511684"/>
              <a:chExt cx="6568406" cy="397031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379089" y="4041068"/>
                <a:ext cx="4176464" cy="864096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192180" y="1772816"/>
                <a:ext cx="756084" cy="2614649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715248" y="1511684"/>
                <a:ext cx="223224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 indent="-1440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Теги соответствуют частям речи + грамматическим категориям внутри части речи</a:t>
                </a:r>
              </a:p>
              <a:p>
                <a:pPr marL="108000" indent="-1440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один тег – одно «слово» для поиска</a:t>
                </a:r>
              </a:p>
              <a:p>
                <a:pPr marL="108000" indent="-1440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нет такого слова в </a:t>
                </a:r>
                <a:r>
                  <a:rPr lang="en-US" dirty="0" smtClean="0"/>
                  <a:t>POS</a:t>
                </a:r>
                <a:endParaRPr lang="ru-RU" dirty="0" smtClean="0"/>
              </a:p>
              <a:p>
                <a:pPr marL="108000" indent="-1440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нет такого слова в </a:t>
                </a:r>
                <a:r>
                  <a:rPr lang="en-US" dirty="0" smtClean="0"/>
                  <a:t>POS</a:t>
                </a:r>
              </a:p>
              <a:p>
                <a:pPr marL="108000" indent="-1440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N.* </a:t>
                </a:r>
                <a:r>
                  <a:rPr lang="ru-RU" dirty="0" smtClean="0"/>
                  <a:t>- любое существительное</a:t>
                </a:r>
                <a:endParaRPr lang="en-GB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804248" y="3495398"/>
              <a:ext cx="521048" cy="365650"/>
              <a:chOff x="3747241" y="2326519"/>
              <a:chExt cx="752751" cy="28803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747241" y="2326519"/>
                <a:ext cx="720080" cy="288032"/>
              </a:xfrm>
              <a:prstGeom prst="line">
                <a:avLst/>
              </a:prstGeom>
              <a:ln w="38100">
                <a:solidFill>
                  <a:srgbClr val="FF0000">
                    <a:alpha val="6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779912" y="2326519"/>
                <a:ext cx="720080" cy="288032"/>
              </a:xfrm>
              <a:prstGeom prst="line">
                <a:avLst/>
              </a:prstGeom>
              <a:ln w="38100">
                <a:solidFill>
                  <a:srgbClr val="FF0000">
                    <a:alpha val="7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750718" y="4204640"/>
              <a:ext cx="521048" cy="365650"/>
              <a:chOff x="3747241" y="2326519"/>
              <a:chExt cx="752751" cy="28803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47241" y="2326519"/>
                <a:ext cx="720080" cy="288032"/>
              </a:xfrm>
              <a:prstGeom prst="line">
                <a:avLst/>
              </a:prstGeom>
              <a:ln w="38100">
                <a:solidFill>
                  <a:srgbClr val="FF0000">
                    <a:alpha val="6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779912" y="2326519"/>
                <a:ext cx="720080" cy="288032"/>
              </a:xfrm>
              <a:prstGeom prst="line">
                <a:avLst/>
              </a:prstGeom>
              <a:ln w="38100">
                <a:solidFill>
                  <a:srgbClr val="FF0000">
                    <a:alpha val="6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02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Поиск по аннотированному корпусу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Грамматические характеристики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506916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Примеры: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NP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имена собственные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P.*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dirty="0" smtClean="0"/>
              <a:t>–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en-US" dirty="0" smtClean="0"/>
          </a:p>
          <a:p>
            <a:r>
              <a:rPr lang="ru-RU" sz="2400" dirty="0" smtClean="0"/>
              <a:t>Комбинированные условия для поиска слова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н</a:t>
            </a:r>
            <a:r>
              <a:rPr lang="ru-RU" sz="2400" dirty="0" smtClean="0"/>
              <a:t>апример, слово + ограничение на часть речи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[lemma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400" dirty="0"/>
              <a:t>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clean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&amp;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J.*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– </a:t>
            </a:r>
            <a:r>
              <a:rPr lang="en-US" sz="2400" dirty="0" smtClean="0"/>
              <a:t>“clean”</a:t>
            </a:r>
            <a:r>
              <a:rPr lang="ru-RU" sz="2400" dirty="0" smtClean="0"/>
              <a:t> как прилагательное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400" dirty="0"/>
              <a:t>Отрицание </a:t>
            </a:r>
            <a:r>
              <a:rPr lang="ru-RU" sz="3000" b="1" dirty="0">
                <a:solidFill>
                  <a:srgbClr val="C00000"/>
                </a:solidFill>
              </a:rPr>
              <a:t>!=</a:t>
            </a:r>
            <a:endParaRPr lang="en-US" sz="3000" b="1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например, </a:t>
            </a:r>
            <a:r>
              <a:rPr lang="ru-RU" sz="2400" dirty="0" smtClean="0"/>
              <a:t>местоимения (не </a:t>
            </a:r>
            <a:r>
              <a:rPr lang="en-US" sz="2400" dirty="0" err="1" smtClean="0"/>
              <a:t>wh</a:t>
            </a:r>
            <a:r>
              <a:rPr lang="en-US" sz="2400" dirty="0" smtClean="0"/>
              <a:t>-</a:t>
            </a:r>
            <a:r>
              <a:rPr lang="ru-RU" sz="2400" dirty="0" smtClean="0"/>
              <a:t>местоимения), </a:t>
            </a:r>
            <a:endParaRPr lang="en-US" sz="2400" dirty="0" smtClean="0"/>
          </a:p>
          <a:p>
            <a:pPr marL="457200" lvl="1" indent="0">
              <a:buNone/>
            </a:pPr>
            <a:r>
              <a:rPr lang="ru-RU" sz="2400" dirty="0" smtClean="0"/>
              <a:t>а не </a:t>
            </a:r>
            <a:r>
              <a:rPr lang="ru-RU" sz="2400" dirty="0" err="1" smtClean="0"/>
              <a:t>посессивные</a:t>
            </a:r>
            <a:r>
              <a:rPr lang="ru-RU" sz="2400" dirty="0" smtClean="0"/>
              <a:t> маркеры или артикли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P.*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&amp;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!=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PDT|POS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ru-RU" sz="2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4057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Поиск по аннотированному корпусу</a:t>
            </a:r>
            <a:br>
              <a:rPr lang="ru-RU" sz="3200" dirty="0" smtClean="0"/>
            </a:br>
            <a:r>
              <a:rPr lang="en-US" sz="3200" dirty="0" smtClean="0"/>
              <a:t>Summary 2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640960" cy="5400600"/>
          </a:xfrm>
        </p:spPr>
        <p:txBody>
          <a:bodyPr>
            <a:normAutofit fontScale="25000" lnSpcReduction="20000"/>
          </a:bodyPr>
          <a:lstStyle/>
          <a:p>
            <a:endParaRPr lang="ru-RU" dirty="0" smtClean="0"/>
          </a:p>
          <a:p>
            <a:r>
              <a:rPr lang="en-US" sz="8800" dirty="0" smtClean="0"/>
              <a:t>[…]</a:t>
            </a:r>
            <a:r>
              <a:rPr lang="ru-RU" sz="8800" dirty="0" smtClean="0"/>
              <a:t> – все условия для  поиска одного слова должно быть заключены в квадратные скобки</a:t>
            </a:r>
          </a:p>
          <a:p>
            <a:r>
              <a:rPr lang="en-US" sz="8800" dirty="0" smtClean="0"/>
              <a:t>[lemma="…</a:t>
            </a:r>
            <a:r>
              <a:rPr lang="en-US" sz="8800" dirty="0"/>
              <a:t>"]</a:t>
            </a:r>
            <a:r>
              <a:rPr lang="ru-RU" sz="8800" dirty="0" smtClean="0"/>
              <a:t> – поиск по лемме; условия поиска – подстрока в кавычках</a:t>
            </a:r>
          </a:p>
          <a:p>
            <a:pPr marL="1257300" lvl="3" indent="0">
              <a:buNone/>
            </a:pPr>
            <a:r>
              <a:rPr lang="ru-RU" sz="7600" dirty="0" smtClean="0"/>
              <a:t>Пример: </a:t>
            </a:r>
            <a:r>
              <a:rPr lang="en-US" sz="7600" b="1" dirty="0">
                <a:solidFill>
                  <a:srgbClr val="002060"/>
                </a:solidFill>
              </a:rPr>
              <a:t>[lemma="sing"]</a:t>
            </a:r>
            <a:r>
              <a:rPr lang="ru-RU" sz="7600" b="1" dirty="0">
                <a:solidFill>
                  <a:srgbClr val="002060"/>
                </a:solidFill>
              </a:rPr>
              <a:t> </a:t>
            </a:r>
            <a:r>
              <a:rPr lang="ru-RU" sz="7600" dirty="0" smtClean="0"/>
              <a:t>– </a:t>
            </a:r>
          </a:p>
          <a:p>
            <a:r>
              <a:rPr lang="en-US" sz="8800" dirty="0" smtClean="0"/>
              <a:t>[word="…</a:t>
            </a:r>
            <a:r>
              <a:rPr lang="en-US" sz="8800" dirty="0"/>
              <a:t>"</a:t>
            </a:r>
            <a:r>
              <a:rPr lang="en-US" sz="8800" dirty="0" smtClean="0"/>
              <a:t>]</a:t>
            </a:r>
            <a:r>
              <a:rPr lang="ru-RU" sz="8800" dirty="0" smtClean="0"/>
              <a:t> – словоформа (</a:t>
            </a:r>
            <a:r>
              <a:rPr lang="ru-RU" sz="8800" dirty="0" err="1" smtClean="0"/>
              <a:t>токен</a:t>
            </a:r>
            <a:r>
              <a:rPr lang="ru-RU" sz="8800" dirty="0" smtClean="0"/>
              <a:t>)</a:t>
            </a:r>
          </a:p>
          <a:p>
            <a:r>
              <a:rPr lang="en-US" sz="8800" dirty="0" smtClean="0"/>
              <a:t>[</a:t>
            </a:r>
            <a:r>
              <a:rPr lang="en-US" sz="8800" dirty="0" err="1" smtClean="0"/>
              <a:t>pos</a:t>
            </a:r>
            <a:r>
              <a:rPr lang="en-US" sz="8800" dirty="0" smtClean="0"/>
              <a:t>=</a:t>
            </a:r>
            <a:r>
              <a:rPr lang="en-US" sz="8800" dirty="0"/>
              <a:t>"</a:t>
            </a:r>
            <a:r>
              <a:rPr lang="ru-RU" sz="8800" dirty="0" smtClean="0"/>
              <a:t>…</a:t>
            </a:r>
            <a:r>
              <a:rPr lang="en-US" sz="8800" dirty="0"/>
              <a:t>"</a:t>
            </a:r>
            <a:r>
              <a:rPr lang="en-US" sz="8800" dirty="0" smtClean="0"/>
              <a:t>]</a:t>
            </a:r>
            <a:r>
              <a:rPr lang="ru-RU" sz="8800" dirty="0" smtClean="0"/>
              <a:t> – грамматическая характеристика</a:t>
            </a:r>
            <a:endParaRPr lang="en-US" sz="8800" dirty="0" smtClean="0"/>
          </a:p>
          <a:p>
            <a:r>
              <a:rPr lang="en-US" sz="8800" dirty="0" smtClean="0"/>
              <a:t>NB</a:t>
            </a:r>
            <a:r>
              <a:rPr lang="ru-RU" sz="8800" dirty="0" smtClean="0"/>
              <a:t> – знаки препинания – отдельные слова</a:t>
            </a:r>
          </a:p>
          <a:p>
            <a:pPr marL="1257300" lvl="3" indent="0">
              <a:buNone/>
            </a:pPr>
            <a:r>
              <a:rPr lang="ru-RU" sz="7600" dirty="0" smtClean="0"/>
              <a:t>Пример: </a:t>
            </a:r>
            <a:r>
              <a:rPr lang="en-US" sz="7600" b="1" dirty="0">
                <a:solidFill>
                  <a:srgbClr val="002060"/>
                </a:solidFill>
              </a:rPr>
              <a:t>[lemma="\?"] </a:t>
            </a:r>
            <a:r>
              <a:rPr lang="ru-RU" sz="7600" dirty="0" smtClean="0"/>
              <a:t>– найти контексты с вопросительным знаком</a:t>
            </a:r>
            <a:endParaRPr lang="en-US" sz="7600" dirty="0" smtClean="0"/>
          </a:p>
          <a:p>
            <a:r>
              <a:rPr lang="en-US" sz="8800" dirty="0" smtClean="0"/>
              <a:t>[…!="…"]</a:t>
            </a:r>
            <a:r>
              <a:rPr lang="ru-RU" sz="8800" dirty="0" smtClean="0"/>
              <a:t> – слово</a:t>
            </a:r>
            <a:r>
              <a:rPr lang="en-US" sz="8800" dirty="0" smtClean="0"/>
              <a:t>/</a:t>
            </a:r>
            <a:r>
              <a:rPr lang="ru-RU" sz="8800" dirty="0" smtClean="0"/>
              <a:t>лемма</a:t>
            </a:r>
            <a:r>
              <a:rPr lang="en-US" sz="8800" dirty="0" smtClean="0"/>
              <a:t>/</a:t>
            </a:r>
            <a:r>
              <a:rPr lang="ru-RU" sz="8800" dirty="0" smtClean="0"/>
              <a:t>часть речи, не совпадающие с … </a:t>
            </a:r>
          </a:p>
          <a:p>
            <a:pPr marL="1257300" lvl="3" indent="0">
              <a:buNone/>
            </a:pPr>
            <a:r>
              <a:rPr lang="ru-RU" sz="7600" dirty="0" smtClean="0"/>
              <a:t>Пример: </a:t>
            </a:r>
            <a:r>
              <a:rPr lang="en-US" sz="7600" b="1" dirty="0">
                <a:solidFill>
                  <a:srgbClr val="002060"/>
                </a:solidFill>
              </a:rPr>
              <a:t>[lemma!="\. "] </a:t>
            </a:r>
            <a:r>
              <a:rPr lang="ru-RU" sz="7600" dirty="0" smtClean="0"/>
              <a:t>– любая лемма, не точка </a:t>
            </a:r>
          </a:p>
          <a:p>
            <a:r>
              <a:rPr lang="en-US" sz="7600" b="1" dirty="0">
                <a:solidFill>
                  <a:srgbClr val="002060"/>
                </a:solidFill>
              </a:rPr>
              <a:t>[]</a:t>
            </a:r>
            <a:r>
              <a:rPr lang="en-US" sz="8800" dirty="0" smtClean="0"/>
              <a:t> – </a:t>
            </a:r>
            <a:r>
              <a:rPr lang="ru-RU" sz="8800" dirty="0" smtClean="0"/>
              <a:t>любое слово</a:t>
            </a:r>
            <a:endParaRPr lang="en-US" sz="8800" dirty="0" smtClean="0"/>
          </a:p>
          <a:p>
            <a:r>
              <a:rPr lang="en-US" sz="8800" dirty="0" smtClean="0"/>
              <a:t>[lemma="…</a:t>
            </a:r>
            <a:r>
              <a:rPr lang="en-US" sz="8800" dirty="0"/>
              <a:t>"&amp;</a:t>
            </a:r>
            <a:r>
              <a:rPr lang="en-US" sz="8800" dirty="0" err="1" smtClean="0"/>
              <a:t>pos</a:t>
            </a:r>
            <a:r>
              <a:rPr lang="en-US" sz="8800" dirty="0" smtClean="0"/>
              <a:t>="…</a:t>
            </a:r>
            <a:r>
              <a:rPr lang="en-US" sz="8800" dirty="0"/>
              <a:t>"</a:t>
            </a:r>
            <a:r>
              <a:rPr lang="en-US" sz="8800" dirty="0" smtClean="0"/>
              <a:t>]</a:t>
            </a:r>
            <a:r>
              <a:rPr lang="ru-RU" sz="8800" dirty="0" smtClean="0"/>
              <a:t> –</a:t>
            </a:r>
            <a:r>
              <a:rPr lang="en-US" sz="8800" dirty="0" smtClean="0"/>
              <a:t> </a:t>
            </a:r>
            <a:r>
              <a:rPr lang="ru-RU" sz="8800" dirty="0" smtClean="0"/>
              <a:t>лемма, заданная в кавычках только в функции заданной части речи </a:t>
            </a:r>
          </a:p>
          <a:p>
            <a:pPr marL="1371600" lvl="6" indent="0">
              <a:buNone/>
            </a:pPr>
            <a:r>
              <a:rPr lang="ru-RU" sz="7600" dirty="0"/>
              <a:t>Пример: </a:t>
            </a:r>
            <a:r>
              <a:rPr lang="en-US" sz="7600" b="1" dirty="0">
                <a:solidFill>
                  <a:srgbClr val="002060"/>
                </a:solidFill>
              </a:rPr>
              <a:t>[lemma</a:t>
            </a:r>
            <a:r>
              <a:rPr lang="en-US" sz="7600" b="1" dirty="0" smtClean="0">
                <a:solidFill>
                  <a:srgbClr val="002060"/>
                </a:solidFill>
              </a:rPr>
              <a:t>=</a:t>
            </a:r>
            <a:r>
              <a:rPr lang="en-US" sz="7600" b="1" dirty="0">
                <a:solidFill>
                  <a:srgbClr val="002060"/>
                </a:solidFill>
              </a:rPr>
              <a:t>"</a:t>
            </a:r>
            <a:r>
              <a:rPr lang="en-US" sz="7600" b="1" dirty="0" smtClean="0">
                <a:solidFill>
                  <a:srgbClr val="002060"/>
                </a:solidFill>
              </a:rPr>
              <a:t>sing</a:t>
            </a:r>
            <a:r>
              <a:rPr lang="en-US" sz="7600" b="1" dirty="0">
                <a:solidFill>
                  <a:srgbClr val="002060"/>
                </a:solidFill>
              </a:rPr>
              <a:t>"</a:t>
            </a:r>
            <a:r>
              <a:rPr lang="en-US" sz="7600" b="1" dirty="0" smtClean="0">
                <a:solidFill>
                  <a:srgbClr val="002060"/>
                </a:solidFill>
              </a:rPr>
              <a:t>&amp;</a:t>
            </a:r>
            <a:r>
              <a:rPr lang="en-US" sz="7600" b="1" dirty="0" err="1" smtClean="0">
                <a:solidFill>
                  <a:srgbClr val="002060"/>
                </a:solidFill>
              </a:rPr>
              <a:t>pos</a:t>
            </a:r>
            <a:r>
              <a:rPr lang="en-US" sz="7600" b="1" dirty="0" smtClean="0">
                <a:solidFill>
                  <a:srgbClr val="002060"/>
                </a:solidFill>
              </a:rPr>
              <a:t>=“VVD"]</a:t>
            </a:r>
            <a:r>
              <a:rPr lang="en-US" sz="7600" dirty="0" smtClean="0"/>
              <a:t> </a:t>
            </a:r>
            <a:r>
              <a:rPr lang="ru-RU" sz="7600" dirty="0"/>
              <a:t>– найти контексты с </a:t>
            </a:r>
            <a:r>
              <a:rPr lang="ru-RU" sz="7600" dirty="0" smtClean="0"/>
              <a:t>глаголом </a:t>
            </a:r>
            <a:r>
              <a:rPr lang="en-US" sz="7600" dirty="0" smtClean="0"/>
              <a:t>sing</a:t>
            </a:r>
            <a:r>
              <a:rPr lang="ru-RU" sz="7600" dirty="0" smtClean="0"/>
              <a:t> в прошедшем времени</a:t>
            </a:r>
          </a:p>
          <a:p>
            <a:pPr marL="342900" lvl="6" indent="-342900"/>
            <a:r>
              <a:rPr lang="en-US" sz="7600" b="1" dirty="0">
                <a:solidFill>
                  <a:srgbClr val="002060"/>
                </a:solidFill>
              </a:rPr>
              <a:t>&lt;s&gt;</a:t>
            </a:r>
            <a:r>
              <a:rPr lang="en-US" sz="8800" dirty="0"/>
              <a:t> </a:t>
            </a:r>
            <a:r>
              <a:rPr lang="ru-RU" sz="8800" dirty="0"/>
              <a:t>- искать в пределах предложения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1962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Поиск по аннотированному корпусу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Границы предложения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Примеры: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&lt;s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&gt;[lemma=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400" dirty="0" smtClean="0"/>
              <a:t>– </a:t>
            </a:r>
            <a:r>
              <a:rPr lang="ru-RU" sz="2400" dirty="0" smtClean="0"/>
              <a:t>предложение, начинающееся с </a:t>
            </a:r>
            <a:r>
              <a:rPr lang="en-US" sz="2400" i="1" dirty="0" smtClean="0"/>
              <a:t>Let</a:t>
            </a:r>
            <a:endParaRPr lang="ru-RU" sz="2400" i="1" dirty="0" smtClean="0"/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 &lt;s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&gt;[lemma="[A-z]+"]&lt;/s&gt;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i="1" dirty="0" smtClean="0"/>
              <a:t>- </a:t>
            </a:r>
            <a:r>
              <a:rPr lang="ru-RU" sz="2400" dirty="0" smtClean="0"/>
              <a:t>предложение, состоящее из одного слова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&lt;s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&gt;[lemma="[A-z]+"]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[lemma=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&lt;/s&gt;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предложение из одного слова, заканчивающееся восклицательным знаком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</a:rPr>
              <a:t>&lt;s&gt;[pos!="V.*"]{1,3}[lemma="be"][lemma="a"][]{1,4}[lemma="\.|\!"]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Конструкция </a:t>
            </a:r>
            <a:r>
              <a:rPr lang="en-US" sz="2400" dirty="0" smtClean="0"/>
              <a:t>‘</a:t>
            </a:r>
            <a:r>
              <a:rPr lang="ru-RU" sz="2400" dirty="0" smtClean="0"/>
              <a:t>до трех слов в самом начале предложения + глагол </a:t>
            </a:r>
            <a:r>
              <a:rPr lang="en-US" sz="2400" dirty="0" smtClean="0"/>
              <a:t>to be</a:t>
            </a:r>
            <a:r>
              <a:rPr lang="ru-RU" sz="2400" dirty="0" smtClean="0"/>
              <a:t> +</a:t>
            </a:r>
            <a:r>
              <a:rPr lang="en-US" sz="2400" dirty="0" smtClean="0"/>
              <a:t> </a:t>
            </a:r>
            <a:r>
              <a:rPr lang="ru-RU" sz="2400" dirty="0" smtClean="0"/>
              <a:t>именная группа</a:t>
            </a:r>
            <a:r>
              <a:rPr lang="en-US" sz="2400" dirty="0" smtClean="0"/>
              <a:t>’</a:t>
            </a:r>
            <a:endParaRPr lang="ru-RU" sz="2400" dirty="0" smtClean="0"/>
          </a:p>
          <a:p>
            <a:pPr marL="400050" lvl="1" indent="0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He is a teacher</a:t>
            </a:r>
          </a:p>
          <a:p>
            <a:pPr marL="400050" lvl="1" indent="0">
              <a:buNone/>
            </a:pPr>
            <a:r>
              <a:rPr lang="en-GB" sz="2000" i="1" dirty="0">
                <a:solidFill>
                  <a:srgbClr val="C00000"/>
                </a:solidFill>
              </a:rPr>
              <a:t>The annuity is a tax-deferred retirement savings plan.</a:t>
            </a:r>
          </a:p>
          <a:p>
            <a:pPr marL="400050" lvl="1" indent="0">
              <a:buNone/>
            </a:pPr>
            <a:r>
              <a:rPr lang="en-GB" sz="2000" i="1" dirty="0">
                <a:solidFill>
                  <a:srgbClr val="C00000"/>
                </a:solidFill>
              </a:rPr>
              <a:t>The three injured were a Slovenian and two Slovakians.</a:t>
            </a:r>
          </a:p>
          <a:p>
            <a:pPr marL="400050" lvl="1" indent="0">
              <a:buNone/>
            </a:pPr>
            <a:r>
              <a:rPr lang="en-GB" sz="2000" i="1" dirty="0">
                <a:solidFill>
                  <a:srgbClr val="C00000"/>
                </a:solidFill>
              </a:rPr>
              <a:t>The profit figure was a shade above market expectations.</a:t>
            </a:r>
          </a:p>
          <a:p>
            <a:pPr marL="400050" lvl="1" indent="0">
              <a:buNone/>
            </a:pPr>
            <a:r>
              <a:rPr lang="en-GB" sz="2000" i="1" dirty="0">
                <a:solidFill>
                  <a:srgbClr val="C00000"/>
                </a:solidFill>
              </a:rPr>
              <a:t>That will be a slow and difficult process.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6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Поиск по аннотированному корпусу</a:t>
            </a:r>
            <a:br>
              <a:rPr lang="ru-RU" sz="3200" dirty="0" smtClean="0"/>
            </a:br>
            <a:r>
              <a:rPr lang="en-US" sz="3200" dirty="0" smtClean="0"/>
              <a:t>Summary 2</a:t>
            </a:r>
            <a:endParaRPr lang="en-GB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412776"/>
            <a:ext cx="8507288" cy="5141168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 smtClean="0"/>
              <a:t>Пример </a:t>
            </a:r>
            <a:r>
              <a:rPr lang="en-US" sz="4200" dirty="0" smtClean="0"/>
              <a:t>5</a:t>
            </a:r>
            <a:r>
              <a:rPr lang="ru-RU" sz="4200" dirty="0" smtClean="0"/>
              <a:t>:</a:t>
            </a:r>
          </a:p>
          <a:p>
            <a:pPr marL="0" indent="0">
              <a:buNone/>
            </a:pPr>
            <a:r>
              <a:rPr lang="ru-RU" sz="4200" dirty="0" smtClean="0"/>
              <a:t>Найти контексты, </a:t>
            </a:r>
          </a:p>
          <a:p>
            <a:pPr marL="0" indent="0">
              <a:buNone/>
            </a:pPr>
            <a:r>
              <a:rPr lang="ru-RU" sz="4200" dirty="0" smtClean="0"/>
              <a:t>где при глаголе </a:t>
            </a:r>
            <a:r>
              <a:rPr lang="ru-RU" sz="4200" i="1" dirty="0" smtClean="0"/>
              <a:t>сказать</a:t>
            </a:r>
            <a:r>
              <a:rPr lang="ru-RU" sz="4200" dirty="0" smtClean="0"/>
              <a:t> </a:t>
            </a:r>
          </a:p>
          <a:p>
            <a:pPr marL="108000" indent="-144000"/>
            <a:r>
              <a:rPr lang="ru-RU" sz="4200" dirty="0" smtClean="0"/>
              <a:t>(а) актант выражен придаточным с союзом </a:t>
            </a:r>
            <a:r>
              <a:rPr lang="ru-RU" sz="4200" i="1" dirty="0" smtClean="0"/>
              <a:t>что</a:t>
            </a:r>
          </a:p>
          <a:p>
            <a:pPr marL="108000" indent="-144000"/>
            <a:r>
              <a:rPr lang="ru-RU" sz="4200" dirty="0" smtClean="0"/>
              <a:t>(б) прямой речью, после глагола – двоеточие</a:t>
            </a:r>
          </a:p>
          <a:p>
            <a:pPr marL="108000" indent="-144000"/>
            <a:endParaRPr lang="en-US" sz="4200" dirty="0" smtClean="0"/>
          </a:p>
          <a:p>
            <a:pPr marL="108000" indent="-144000"/>
            <a:r>
              <a:rPr lang="en-US" sz="4200" dirty="0" smtClean="0"/>
              <a:t>[lemma=“</a:t>
            </a:r>
            <a:r>
              <a:rPr lang="ru-RU" sz="4200" dirty="0" smtClean="0"/>
              <a:t>сказать</a:t>
            </a:r>
            <a:r>
              <a:rPr lang="en-US" sz="4200" dirty="0" smtClean="0"/>
              <a:t>”][]{0,5}[lemma=“</a:t>
            </a:r>
            <a:r>
              <a:rPr lang="ru-RU" sz="4200" dirty="0" smtClean="0"/>
              <a:t>что</a:t>
            </a:r>
            <a:r>
              <a:rPr lang="en-US" sz="4200" dirty="0" smtClean="0"/>
              <a:t>”]</a:t>
            </a:r>
            <a:endParaRPr lang="ru-RU" sz="4200" dirty="0"/>
          </a:p>
          <a:p>
            <a:pPr marL="108000" indent="-144000"/>
            <a:r>
              <a:rPr lang="en-GB" sz="4200" dirty="0"/>
              <a:t>[lemma="</a:t>
            </a:r>
            <a:r>
              <a:rPr lang="ru-RU" sz="4200" dirty="0"/>
              <a:t>сказать"][</a:t>
            </a:r>
            <a:r>
              <a:rPr lang="en-GB" sz="4200" dirty="0"/>
              <a:t>lemma</a:t>
            </a:r>
            <a:r>
              <a:rPr lang="en-GB" sz="4200" dirty="0" smtClean="0"/>
              <a:t>=":"]</a:t>
            </a:r>
            <a:endParaRPr lang="ru-RU" sz="4200" dirty="0" smtClean="0"/>
          </a:p>
          <a:p>
            <a:pPr marL="108000" indent="-144000"/>
            <a:endParaRPr lang="ru-RU" sz="4200" dirty="0"/>
          </a:p>
          <a:p>
            <a:pPr marL="108000" indent="-144000"/>
            <a:r>
              <a:rPr lang="ru-RU" sz="4200" dirty="0" smtClean="0"/>
              <a:t>Пример </a:t>
            </a:r>
            <a:r>
              <a:rPr lang="en-US" sz="4200" dirty="0" smtClean="0"/>
              <a:t>6</a:t>
            </a:r>
            <a:r>
              <a:rPr lang="ru-RU" sz="4200" dirty="0" smtClean="0"/>
              <a:t>:</a:t>
            </a:r>
          </a:p>
          <a:p>
            <a:pPr marL="0" indent="0">
              <a:buNone/>
            </a:pPr>
            <a:r>
              <a:rPr lang="ru-RU" sz="4200" dirty="0" smtClean="0"/>
              <a:t>Что поют</a:t>
            </a:r>
            <a:r>
              <a:rPr lang="en-US" sz="4200" dirty="0" smtClean="0"/>
              <a:t>? </a:t>
            </a:r>
            <a:r>
              <a:rPr lang="ru-RU" sz="4200" dirty="0" smtClean="0"/>
              <a:t>Как можно характеризовать то, что поют</a:t>
            </a:r>
            <a:r>
              <a:rPr lang="en-US" sz="4200" dirty="0" smtClean="0"/>
              <a:t>?</a:t>
            </a:r>
            <a:endParaRPr lang="ru-RU" sz="4200" dirty="0" smtClean="0"/>
          </a:p>
          <a:p>
            <a:pPr marL="0" indent="0">
              <a:buNone/>
            </a:pPr>
            <a:r>
              <a:rPr lang="ru-RU" sz="4200" dirty="0" smtClean="0"/>
              <a:t>Найти (а) лемму </a:t>
            </a:r>
            <a:r>
              <a:rPr lang="en-US" sz="4200" dirty="0" smtClean="0"/>
              <a:t>sing</a:t>
            </a:r>
            <a:r>
              <a:rPr lang="ru-RU" sz="4200" dirty="0" smtClean="0"/>
              <a:t>, но не причастие на </a:t>
            </a:r>
            <a:r>
              <a:rPr lang="en-US" sz="4200" dirty="0" err="1" smtClean="0"/>
              <a:t>ing</a:t>
            </a:r>
            <a:r>
              <a:rPr lang="ru-RU" sz="4200" dirty="0" smtClean="0"/>
              <a:t>, (б) затем от 1 до 4-х групп прилагательного – наречие (если есть) + прилагательное, (в) затем существительное: </a:t>
            </a:r>
          </a:p>
          <a:p>
            <a:pPr marL="0" indent="0">
              <a:buNone/>
            </a:pPr>
            <a:r>
              <a:rPr lang="en-GB" sz="4400" b="1" dirty="0">
                <a:solidFill>
                  <a:schemeClr val="tx2">
                    <a:lumMod val="75000"/>
                  </a:schemeClr>
                </a:solidFill>
              </a:rPr>
              <a:t>[lemma="sing"&amp;</a:t>
            </a:r>
            <a:r>
              <a:rPr lang="en-GB" sz="44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GB" sz="4400" b="1" dirty="0">
                <a:solidFill>
                  <a:schemeClr val="tx2">
                    <a:lumMod val="75000"/>
                  </a:schemeClr>
                </a:solidFill>
              </a:rPr>
              <a:t>!="VVG"][lemma="an?|the"]([</a:t>
            </a:r>
            <a:r>
              <a:rPr lang="en-GB" sz="44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GB" sz="4400" b="1" dirty="0">
                <a:solidFill>
                  <a:schemeClr val="tx2">
                    <a:lumMod val="75000"/>
                  </a:schemeClr>
                </a:solidFill>
              </a:rPr>
              <a:t>="R.*"]?[</a:t>
            </a:r>
            <a:r>
              <a:rPr lang="en-GB" sz="44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GB" sz="4400" b="1" dirty="0">
                <a:solidFill>
                  <a:schemeClr val="tx2">
                    <a:lumMod val="75000"/>
                  </a:schemeClr>
                </a:solidFill>
              </a:rPr>
              <a:t>="J.*"]){1,4}[</a:t>
            </a:r>
            <a:r>
              <a:rPr lang="en-GB" sz="4400" b="1" dirty="0" err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GB" sz="4400" b="1" dirty="0">
                <a:solidFill>
                  <a:schemeClr val="tx2">
                    <a:lumMod val="75000"/>
                  </a:schemeClr>
                </a:solidFill>
              </a:rPr>
              <a:t>="N.*"]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  <a:p>
            <a:pPr marL="108000" indent="-144000"/>
            <a:r>
              <a:rPr lang="en-GB" sz="5100" b="1" i="1" dirty="0">
                <a:solidFill>
                  <a:srgbClr val="C00000"/>
                </a:solidFill>
              </a:rPr>
              <a:t>sing a very crude chaffinch</a:t>
            </a:r>
            <a:endParaRPr lang="ru-RU" sz="5100" i="1" dirty="0">
              <a:solidFill>
                <a:srgbClr val="C00000"/>
              </a:solidFill>
            </a:endParaRPr>
          </a:p>
          <a:p>
            <a:pPr marL="108000" indent="-1440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9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запросов к корпусам </a:t>
            </a:r>
            <a:r>
              <a:rPr lang="en-US" dirty="0" smtClean="0"/>
              <a:t>CQL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Язык запросов 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CQL</a:t>
            </a:r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используется во многих корпусах</a:t>
            </a:r>
          </a:p>
          <a:p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Корпуса </a:t>
            </a:r>
            <a:r>
              <a:rPr lang="en-US" sz="2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Arranea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http://unesco.uniba.sk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/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http://unesco.uniba.sk/guest/index.html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Владимира </a:t>
            </a:r>
            <a:r>
              <a:rPr lang="ru-RU" sz="2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Бенко</a:t>
            </a:r>
            <a:endParaRPr lang="en-US" sz="2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Корпуса </a:t>
            </a:r>
            <a:r>
              <a:rPr lang="en-US" sz="2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SketchEngine</a:t>
            </a:r>
            <a:endParaRPr lang="en-US" sz="2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серия корпусов проекта 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http://giellatekno.uit.no/all-lang.eng.html</a:t>
            </a: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UAM </a:t>
            </a:r>
            <a:r>
              <a:rPr lang="en-US" sz="2400" dirty="0" err="1" smtClean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CorpusTool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достаточно сырой инструмент для разметки собственных корпусов (включает автоматическую разметку грамматических характеристик, в том числе для русского, автоматическую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полуавтоматическую разметку примеров с использованием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CQL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запросов, статистику и т.п., не очень стабилен, но с такой функциональностью, пожалуй, единственный)</a:t>
            </a: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поиска по корпусам русского языка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ru-RU" dirty="0" smtClean="0"/>
              <a:t>!!!</a:t>
            </a:r>
          </a:p>
          <a:p>
            <a:pPr marL="457200" indent="-457200"/>
            <a:r>
              <a:rPr lang="ru-RU" dirty="0" smtClean="0"/>
              <a:t>Не действует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аоу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/>
              <a:t>Не действует: </a:t>
            </a:r>
          </a:p>
          <a:p>
            <a:pPr marL="800100" lvl="2" indent="0">
              <a:buNone/>
            </a:pPr>
            <a:r>
              <a:rPr lang="ru-RU" sz="2800" dirty="0"/>
              <a:t>с</a:t>
            </a:r>
            <a:r>
              <a:rPr lang="ru-RU" sz="2800" dirty="0" smtClean="0"/>
              <a:t>имвол + квантификатор –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а+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/>
              <a:t>Надо: </a:t>
            </a:r>
            <a:r>
              <a:rPr lang="ru-RU" b="1" dirty="0" smtClean="0">
                <a:solidFill>
                  <a:srgbClr val="C00000"/>
                </a:solidFill>
              </a:rPr>
              <a:t>(а)+</a:t>
            </a:r>
          </a:p>
          <a:p>
            <a:r>
              <a:rPr lang="ru-RU" dirty="0" smtClean="0"/>
              <a:t>Например: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ru-RU" sz="3200" b="1" dirty="0" smtClean="0">
                <a:solidFill>
                  <a:srgbClr val="002060"/>
                </a:solidFill>
              </a:rPr>
              <a:t>х(а</a:t>
            </a:r>
            <a:r>
              <a:rPr lang="en-US" sz="3200" b="1" dirty="0" smtClean="0">
                <a:solidFill>
                  <a:srgbClr val="002060"/>
                </a:solidFill>
              </a:rPr>
              <a:t>|</a:t>
            </a:r>
            <a:r>
              <a:rPr lang="ru-RU" sz="3200" b="1" dirty="0" smtClean="0">
                <a:solidFill>
                  <a:srgbClr val="002060"/>
                </a:solidFill>
              </a:rPr>
              <a:t>о</a:t>
            </a:r>
            <a:r>
              <a:rPr lang="en-US" sz="3200" b="1" dirty="0" smtClean="0">
                <a:solidFill>
                  <a:srgbClr val="002060"/>
                </a:solidFill>
              </a:rPr>
              <a:t>|</a:t>
            </a:r>
            <a:r>
              <a:rPr lang="ru-RU" sz="3200" b="1" dirty="0">
                <a:solidFill>
                  <a:srgbClr val="002060"/>
                </a:solidFill>
              </a:rPr>
              <a:t>е</a:t>
            </a:r>
            <a:r>
              <a:rPr lang="en-US" sz="3200" b="1" dirty="0" smtClean="0">
                <a:solidFill>
                  <a:srgbClr val="002060"/>
                </a:solidFill>
              </a:rPr>
              <a:t>|</a:t>
            </a:r>
            <a:r>
              <a:rPr lang="ru-RU" sz="3200" b="1" dirty="0" smtClean="0">
                <a:solidFill>
                  <a:srgbClr val="002060"/>
                </a:solidFill>
              </a:rPr>
              <a:t>и)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en-GB" sz="3200" b="1" dirty="0">
              <a:solidFill>
                <a:srgbClr val="00206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72623" y="2786938"/>
            <a:ext cx="752751" cy="288032"/>
            <a:chOff x="3747241" y="2326519"/>
            <a:chExt cx="752751" cy="2880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47241" y="2326519"/>
              <a:ext cx="72008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779912" y="2326519"/>
              <a:ext cx="72008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92080" y="3861048"/>
            <a:ext cx="752751" cy="288032"/>
            <a:chOff x="3747241" y="2326519"/>
            <a:chExt cx="752751" cy="2880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747241" y="2326519"/>
              <a:ext cx="72008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779912" y="2326519"/>
              <a:ext cx="72008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 корпусам русского языка</a:t>
            </a:r>
            <a:br>
              <a:rPr lang="ru-RU" dirty="0" smtClean="0"/>
            </a:br>
            <a:r>
              <a:rPr lang="ru-RU" dirty="0" smtClean="0"/>
              <a:t>Морфологическая аннотация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!!!! </a:t>
            </a:r>
            <a:r>
              <a:rPr lang="ru-RU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морфологические </a:t>
            </a:r>
            <a:r>
              <a:rPr lang="ru-RU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ярлыки из подсказки в корпусах русского языка не работают !!!</a:t>
            </a:r>
          </a:p>
          <a:p>
            <a:r>
              <a:rPr lang="ru-RU" sz="2400" dirty="0" smtClean="0"/>
              <a:t>Устройство тегов и их примеры есть на сайте: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corpus.leeds.ac.uk/mocky/msd-ru.html</a:t>
            </a:r>
            <a:r>
              <a:rPr lang="ru-RU" sz="2400" dirty="0" smtClean="0"/>
              <a:t> </a:t>
            </a:r>
            <a:endParaRPr lang="ru-RU" sz="2400" dirty="0"/>
          </a:p>
          <a:p>
            <a:r>
              <a:rPr lang="ru-RU" sz="2400" dirty="0" smtClean="0"/>
              <a:t>Морфологический тег – последовательность символов – «слово»</a:t>
            </a:r>
          </a:p>
          <a:p>
            <a:r>
              <a:rPr lang="ru-RU" sz="2400" dirty="0" smtClean="0"/>
              <a:t>Каждая позиция отвечает за свою грамматическую категорию</a:t>
            </a:r>
          </a:p>
          <a:p>
            <a:r>
              <a:rPr lang="ru-RU" sz="2400" dirty="0" smtClean="0"/>
              <a:t>Буква на соответствующей позиции обозначает соответствующее значение этой категории</a:t>
            </a:r>
            <a:endParaRPr lang="en-US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293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 корпусам русского языка</a:t>
            </a:r>
            <a:br>
              <a:rPr lang="ru-RU" dirty="0" smtClean="0"/>
            </a:br>
            <a:r>
              <a:rPr lang="ru-RU" dirty="0" smtClean="0"/>
              <a:t>Морфологическая аннотация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75645"/>
              </p:ext>
            </p:extLst>
          </p:nvPr>
        </p:nvGraphicFramePr>
        <p:xfrm>
          <a:off x="107504" y="1412776"/>
          <a:ext cx="4392488" cy="458911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26">
                <a:tc gridSpan="4">
                  <a:txBody>
                    <a:bodyPr/>
                    <a:lstStyle/>
                    <a:p>
                      <a:r>
                        <a:rPr lang="en-GB" sz="2400" dirty="0" smtClean="0"/>
                        <a:t>Table 1. Specification for Noun</a:t>
                      </a:r>
                      <a:endParaRPr lang="en-GB" sz="2400" dirty="0"/>
                    </a:p>
                  </a:txBody>
                  <a:tcPr marL="51431" marR="51431" marT="25716" marB="25716" anchor="ctr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 dirty="0"/>
                        <a:t>P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Attribute 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Code</a:t>
                      </a:r>
                      <a:endParaRPr lang="en-GB" sz="2400" dirty="0"/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 dirty="0"/>
                        <a:t>0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Noun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Type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common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proper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/>
                        <a:t>2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Gender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masculine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feminine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</a:t>
                      </a:r>
                      <a:endParaRPr lang="en-GB" sz="2400" dirty="0"/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neuter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common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 dirty="0"/>
                        <a:t>3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Number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singular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plural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</a:t>
                      </a:r>
                    </a:p>
                  </a:txBody>
                  <a:tcPr marL="51431" marR="51431" marT="25716" marB="25716">
                    <a:lnR w="571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65274"/>
              </p:ext>
            </p:extLst>
          </p:nvPr>
        </p:nvGraphicFramePr>
        <p:xfrm>
          <a:off x="4499992" y="1412776"/>
          <a:ext cx="4464496" cy="500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 dirty="0"/>
                        <a:t>P</a:t>
                      </a:r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Attribute 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Code</a:t>
                      </a:r>
                      <a:endParaRPr lang="en-GB" sz="2400" dirty="0"/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genitive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dative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dirty="0"/>
                        <a:t>d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accusative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vocative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locative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instrumental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i</a:t>
                      </a:r>
                      <a:endParaRPr lang="en-GB" sz="2400" dirty="0"/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/>
                        <a:t>5</a:t>
                      </a:r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Animate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no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yes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r>
                        <a:rPr lang="en-GB" sz="2400"/>
                        <a:t>6</a:t>
                      </a:r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Case2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partitive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2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51431" marR="51431" marT="25716" marB="2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locative</a:t>
                      </a:r>
                    </a:p>
                  </a:txBody>
                  <a:tcPr marL="51431" marR="51431" marT="25716" marB="25716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</a:t>
                      </a:r>
                    </a:p>
                  </a:txBody>
                  <a:tcPr marL="51431" marR="51431" marT="25716" marB="2571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br>
              <a:rPr lang="ru-RU" dirty="0" smtClean="0"/>
            </a:br>
            <a:r>
              <a:rPr lang="ru-RU" dirty="0" smtClean="0"/>
              <a:t>Морфологическая аннотация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ru-RU" sz="2400" u="sng" dirty="0" smtClean="0"/>
              <a:t>Пример </a:t>
            </a:r>
            <a:r>
              <a:rPr lang="en-US" sz="2400" u="sng" dirty="0" smtClean="0"/>
              <a:t>1.</a:t>
            </a:r>
            <a:endParaRPr lang="ru-RU" sz="2400" u="sng" dirty="0" smtClean="0"/>
          </a:p>
          <a:p>
            <a:r>
              <a:rPr lang="en-GB" sz="2400" b="1" dirty="0" err="1" smtClean="0">
                <a:solidFill>
                  <a:srgbClr val="002060"/>
                </a:solidFill>
              </a:rPr>
              <a:t>Ncmsdn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GB" sz="2400" dirty="0" smtClean="0"/>
          </a:p>
          <a:p>
            <a:endParaRPr lang="ru-RU" sz="2000" dirty="0" smtClean="0"/>
          </a:p>
          <a:p>
            <a:r>
              <a:rPr lang="ru-RU" sz="2000" dirty="0" smtClean="0"/>
              <a:t>Имя </a:t>
            </a:r>
            <a:r>
              <a:rPr lang="ru-RU" sz="2000" dirty="0"/>
              <a:t>нарицательное, неодушевленное, мужского рода, единственного числа дательного </a:t>
            </a:r>
            <a:r>
              <a:rPr lang="ru-RU" sz="2000" dirty="0" smtClean="0"/>
              <a:t>падежа</a:t>
            </a:r>
          </a:p>
          <a:p>
            <a:r>
              <a:rPr lang="ru-RU" sz="2400" u="sng" dirty="0" smtClean="0"/>
              <a:t>Пример 2.</a:t>
            </a:r>
          </a:p>
          <a:p>
            <a:r>
              <a:rPr lang="en-GB" sz="2400" b="1" dirty="0" err="1" smtClean="0">
                <a:solidFill>
                  <a:srgbClr val="002060"/>
                </a:solidFill>
              </a:rPr>
              <a:t>Nc</a:t>
            </a:r>
            <a:r>
              <a:rPr lang="en-US" sz="2400" b="1" dirty="0" smtClean="0">
                <a:solidFill>
                  <a:srgbClr val="002060"/>
                </a:solidFill>
              </a:rPr>
              <a:t>..</a:t>
            </a:r>
            <a:r>
              <a:rPr lang="en-GB" sz="2400" b="1" dirty="0" smtClean="0">
                <a:solidFill>
                  <a:srgbClr val="002060"/>
                </a:solidFill>
              </a:rPr>
              <a:t>d.*</a:t>
            </a:r>
            <a:endParaRPr lang="ru-RU" sz="2400" b="1" dirty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000" dirty="0" smtClean="0"/>
          </a:p>
          <a:p>
            <a:r>
              <a:rPr lang="ru-RU" sz="2000" dirty="0" smtClean="0"/>
              <a:t>Имя нарицательное в дательном падеже</a:t>
            </a:r>
            <a:endParaRPr lang="ru-RU" sz="2000" dirty="0"/>
          </a:p>
          <a:p>
            <a:endParaRPr lang="en-GB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3982"/>
              </p:ext>
            </p:extLst>
          </p:nvPr>
        </p:nvGraphicFramePr>
        <p:xfrm>
          <a:off x="827584" y="2132856"/>
          <a:ext cx="69127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Noun Type = common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Gender=masculine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Number=singular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Case=</a:t>
                      </a:r>
                    </a:p>
                    <a:p>
                      <a:r>
                        <a:rPr lang="en-GB" dirty="0" smtClean="0"/>
                        <a:t>dative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Animate=no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7133"/>
              </p:ext>
            </p:extLst>
          </p:nvPr>
        </p:nvGraphicFramePr>
        <p:xfrm>
          <a:off x="683568" y="4725144"/>
          <a:ext cx="792087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с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Noun Type = common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=</a:t>
                      </a:r>
                    </a:p>
                    <a:p>
                      <a:r>
                        <a:rPr lang="ru-RU" dirty="0" smtClean="0"/>
                        <a:t>любой</a:t>
                      </a:r>
                      <a:r>
                        <a:rPr lang="ru-RU" baseline="0" dirty="0" smtClean="0"/>
                        <a:t> символ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Number=</a:t>
                      </a:r>
                    </a:p>
                    <a:p>
                      <a:r>
                        <a:rPr lang="ru-RU" dirty="0" smtClean="0"/>
                        <a:t>любой</a:t>
                      </a:r>
                      <a:r>
                        <a:rPr lang="ru-RU" baseline="0" dirty="0" smtClean="0"/>
                        <a:t> символ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Case=</a:t>
                      </a:r>
                    </a:p>
                    <a:p>
                      <a:r>
                        <a:rPr lang="en-GB" dirty="0" smtClean="0"/>
                        <a:t>dative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Animate=</a:t>
                      </a:r>
                      <a:r>
                        <a:rPr lang="ru-RU" dirty="0" smtClean="0"/>
                        <a:t>любой</a:t>
                      </a:r>
                      <a:r>
                        <a:rPr lang="ru-RU" baseline="0" dirty="0" smtClean="0"/>
                        <a:t> символ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ru-RU" baseline="0" dirty="0" smtClean="0"/>
                        <a:t> или более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Найти возможные прямые дополнения для глагола </a:t>
            </a:r>
            <a:r>
              <a:rPr lang="ru-RU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бросить</a:t>
            </a:r>
            <a:endParaRPr lang="ru-RU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Найти предложение, состоящее не более, чем из 4-х слов, содержащее инфинитив, не содержащее финитную форму глагола  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Построить запрос для того, чтобы найти именную группу структуры: 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местоимение)*(прилагательное)*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существительное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(существительное в родительном падеже)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*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Найти возможные прямые дополнения для глагола </a:t>
            </a:r>
            <a:r>
              <a:rPr lang="ru-RU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бросить</a:t>
            </a:r>
            <a:endParaRPr lang="ru-RU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Подсказка1. Прямое дополнение может быть не рядом с глаголом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Не очень точный ответ:</a:t>
            </a:r>
          </a:p>
          <a:p>
            <a:pPr marL="857250" lvl="2" indent="0">
              <a:buNone/>
            </a:pPr>
            <a:r>
              <a:rPr lang="en-US" sz="3300" b="1" dirty="0"/>
              <a:t>[lemma="</a:t>
            </a:r>
            <a:r>
              <a:rPr lang="ru-RU" sz="3300" b="1" dirty="0"/>
              <a:t>бросить"][]{0,5}[</a:t>
            </a:r>
            <a:r>
              <a:rPr lang="en-US" sz="3300" b="1" dirty="0" err="1"/>
              <a:t>pos</a:t>
            </a:r>
            <a:r>
              <a:rPr lang="en-US" sz="3300" b="1" dirty="0"/>
              <a:t>="N...a</a:t>
            </a:r>
            <a:r>
              <a:rPr lang="en-US" sz="3300" b="1" dirty="0" smtClean="0"/>
              <a:t>.*"]</a:t>
            </a:r>
            <a:endParaRPr lang="ru-RU" sz="3300" b="1" dirty="0"/>
          </a:p>
          <a:p>
            <a:pPr marL="857250" lvl="2" indent="0">
              <a:buNone/>
            </a:pPr>
            <a:endParaRPr lang="ru-RU" b="1" dirty="0"/>
          </a:p>
          <a:p>
            <a:pPr marL="457200" lvl="1" indent="0">
              <a:buNone/>
            </a:pP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ответ попадают предложные группы:</a:t>
            </a:r>
          </a:p>
          <a:p>
            <a:pPr marL="457200" lvl="1" indent="0">
              <a:buNone/>
            </a:pPr>
            <a:r>
              <a:rPr lang="ru-RU" i="1" dirty="0"/>
              <a:t>бросив на </a:t>
            </a:r>
            <a:r>
              <a:rPr lang="ru-RU" i="1" dirty="0" smtClean="0"/>
              <a:t>пол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ru-RU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Или глагол и существительное в винительном падеже</a:t>
            </a:r>
          </a:p>
          <a:p>
            <a:pPr marL="457200" lvl="1" indent="0">
              <a:buNone/>
            </a:pP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находятся в разных предложениях</a:t>
            </a:r>
          </a:p>
          <a:p>
            <a:pPr marL="457200" lvl="1" indent="0">
              <a:buNone/>
            </a:pPr>
            <a:r>
              <a:rPr lang="ru-RU" i="1" dirty="0"/>
              <a:t>бросить. Не действует на световые </a:t>
            </a:r>
            <a:r>
              <a:rPr lang="ru-RU" i="1" dirty="0" smtClean="0"/>
              <a:t>мечи</a:t>
            </a:r>
          </a:p>
          <a:p>
            <a:pPr marL="457200" lvl="1" indent="0">
              <a:buNone/>
            </a:pPr>
            <a:endParaRPr lang="ru-RU" sz="2800" i="1" dirty="0" smtClean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89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по аннотированному корпусу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ru-RU" sz="31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ответ попадают предложные группы:</a:t>
            </a:r>
          </a:p>
          <a:p>
            <a:pPr marL="457200" lvl="1" indent="0">
              <a:buNone/>
            </a:pPr>
            <a:r>
              <a:rPr lang="ru-RU" sz="3100" i="1" dirty="0"/>
              <a:t>бросив на </a:t>
            </a:r>
            <a:r>
              <a:rPr lang="ru-RU" sz="3100" i="1" dirty="0" smtClean="0"/>
              <a:t>пол</a:t>
            </a:r>
            <a:endParaRPr lang="ru-RU" sz="31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Или глагол и существительное в винительном падеже</a:t>
            </a:r>
          </a:p>
          <a:p>
            <a:pPr marL="457200" lvl="1" indent="0">
              <a:buNone/>
            </a:pP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находятся в разных предложениях</a:t>
            </a:r>
          </a:p>
          <a:p>
            <a:pPr marL="457200" lvl="1" indent="0">
              <a:buNone/>
            </a:pPr>
            <a:r>
              <a:rPr lang="ru-RU" sz="3100" i="1" dirty="0"/>
              <a:t>бросить. Не действует на световые </a:t>
            </a:r>
            <a:r>
              <a:rPr lang="ru-RU" sz="3100" i="1" dirty="0" smtClean="0"/>
              <a:t>мечи</a:t>
            </a:r>
          </a:p>
          <a:p>
            <a:pPr marL="457200" lvl="1" indent="0">
              <a:buNone/>
            </a:pP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Уточненный запрос:</a:t>
            </a:r>
          </a:p>
          <a:p>
            <a:pPr marL="857250" lvl="2" indent="0">
              <a:buNone/>
            </a:pP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[lemma="</a:t>
            </a:r>
            <a:r>
              <a:rPr lang="ru-RU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бросить"][</a:t>
            </a:r>
            <a:r>
              <a:rPr lang="en-US" sz="3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!="Sp.*|"&amp;lemma</a:t>
            </a:r>
            <a:r>
              <a:rPr lang="en-US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!="\.|\,|\!|\?"]{</a:t>
            </a: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0,5}[</a:t>
            </a:r>
            <a:r>
              <a:rPr lang="en-US" sz="3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="N...a.*"]</a:t>
            </a:r>
            <a:endParaRPr lang="ru-RU" sz="31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ru-RU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sz="3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!="Sp.*|"&amp;lemma!="\.|\,|\!|\?"]{0,5</a:t>
            </a:r>
            <a:r>
              <a:rPr lang="en-US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означает, что между </a:t>
            </a:r>
            <a:r>
              <a:rPr lang="ru-RU" sz="31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бросить 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 существительным может стоять от 0 до 5 «</a:t>
            </a:r>
            <a:r>
              <a:rPr lang="ru-RU" sz="31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токенов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» (слов, числе и т.п.), но не должно стоять предлогов (</a:t>
            </a:r>
            <a:r>
              <a:rPr lang="en-US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Sp.*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и не должно стоять знаков препинания (</a:t>
            </a:r>
            <a:r>
              <a:rPr lang="en-US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lemma!="\.|\,|\!|\?"</a:t>
            </a: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457200" lvl="1" indent="0">
              <a:buNone/>
            </a:pP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!= означает, что соответствующий признак не равен…</a:t>
            </a:r>
          </a:p>
          <a:p>
            <a:pPr marL="457200" lvl="1" indent="0">
              <a:buNone/>
            </a:pPr>
            <a:r>
              <a:rPr lang="ru-RU" sz="31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(возможно, можно и проще)</a:t>
            </a:r>
            <a:endParaRPr lang="en-US" sz="3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03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err="1" smtClean="0"/>
              <a:t>Коллокации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9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Коллокации</a:t>
            </a:r>
            <a:r>
              <a:rPr lang="ru-RU" dirty="0" smtClean="0"/>
              <a:t> и др.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Некоторые языковые выражения встречаются рядом в корпусе чаще, чем случайно</a:t>
            </a:r>
          </a:p>
          <a:p>
            <a:pPr lvl="1"/>
            <a:r>
              <a:rPr lang="ru-RU" sz="2400" dirty="0" smtClean="0"/>
              <a:t>фразеологизмы </a:t>
            </a:r>
            <a:r>
              <a:rPr lang="ru-RU" sz="2400" i="1" dirty="0" smtClean="0"/>
              <a:t>бить баклуши</a:t>
            </a:r>
          </a:p>
          <a:p>
            <a:pPr lvl="1"/>
            <a:r>
              <a:rPr lang="ru-RU" sz="2400" dirty="0" smtClean="0"/>
              <a:t>части имен собственных </a:t>
            </a:r>
            <a:r>
              <a:rPr lang="ru-RU" sz="2400" i="1" dirty="0" smtClean="0"/>
              <a:t>Шерлок Холмс</a:t>
            </a:r>
          </a:p>
          <a:p>
            <a:pPr lvl="1"/>
            <a:r>
              <a:rPr lang="ru-RU" sz="2400" dirty="0" smtClean="0"/>
              <a:t>термины </a:t>
            </a:r>
            <a:r>
              <a:rPr lang="ru-RU" sz="2400" i="1" dirty="0" smtClean="0"/>
              <a:t>естественный язык</a:t>
            </a:r>
          </a:p>
          <a:p>
            <a:pPr lvl="1"/>
            <a:r>
              <a:rPr lang="ru-RU" sz="2400" dirty="0" smtClean="0"/>
              <a:t>лексические функции </a:t>
            </a:r>
            <a:r>
              <a:rPr lang="ru-RU" sz="2400" i="1" dirty="0" smtClean="0"/>
              <a:t>принять решение, абсолютно белый</a:t>
            </a:r>
          </a:p>
          <a:p>
            <a:pPr lvl="1"/>
            <a:r>
              <a:rPr lang="ru-RU" sz="2400" dirty="0" smtClean="0"/>
              <a:t>некоторые слова в конструкциях: </a:t>
            </a:r>
            <a:r>
              <a:rPr lang="ru-RU" sz="2400" i="1" dirty="0" smtClean="0"/>
              <a:t>А мне по Х-у</a:t>
            </a:r>
          </a:p>
          <a:p>
            <a:pPr lvl="1"/>
            <a:r>
              <a:rPr lang="en-US" sz="2400" dirty="0" smtClean="0"/>
              <a:t>X </a:t>
            </a:r>
            <a:r>
              <a:rPr lang="ru-RU" sz="2400" dirty="0" smtClean="0"/>
              <a:t>и другие У </a:t>
            </a:r>
            <a:r>
              <a:rPr lang="en-US" sz="2400" dirty="0" smtClean="0"/>
              <a:t>(</a:t>
            </a:r>
            <a:r>
              <a:rPr lang="ru-RU" sz="2400" dirty="0" smtClean="0"/>
              <a:t>с помощью такой конструкции можно вытаскивать </a:t>
            </a:r>
            <a:r>
              <a:rPr lang="ru-RU" sz="2400" dirty="0" err="1" smtClean="0"/>
              <a:t>гиперонимические</a:t>
            </a:r>
            <a:r>
              <a:rPr lang="ru-RU" sz="2400" dirty="0" smtClean="0"/>
              <a:t> отношения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ru-RU" sz="2400" dirty="0" smtClean="0"/>
              <a:t>и т.п.</a:t>
            </a:r>
          </a:p>
          <a:p>
            <a:r>
              <a:rPr lang="ru-RU" sz="2800" dirty="0" smtClean="0"/>
              <a:t>Для исследования такой сочетаемости используются статистические методы оценки ассоциативной связи</a:t>
            </a:r>
          </a:p>
          <a:p>
            <a:endParaRPr lang="ru-RU" sz="2400" i="1" dirty="0" smtClean="0"/>
          </a:p>
          <a:p>
            <a:endParaRPr lang="ru-RU" sz="2400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4020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457200" indent="-457200" algn="ctr">
              <a:lnSpc>
                <a:spcPct val="150000"/>
              </a:lnSpc>
              <a:buNone/>
              <a:defRPr/>
            </a:pPr>
            <a:r>
              <a:rPr lang="ru-RU" altLang="en-US" sz="27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Два слова встречаются в тексте рядом</a:t>
            </a:r>
            <a:r>
              <a:rPr lang="ru-RU" altLang="en-US" sz="27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чаще, чем случайно</a:t>
            </a:r>
            <a:r>
              <a:rPr lang="ru-RU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en-US" altLang="en-US" sz="27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 algn="ctr">
              <a:lnSpc>
                <a:spcPct val="150000"/>
              </a:lnSpc>
              <a:buNone/>
              <a:defRPr/>
            </a:pPr>
            <a:r>
              <a:rPr lang="ru-RU" altLang="en-US" sz="27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Наблюдаемая совместная</a:t>
            </a:r>
            <a:r>
              <a:rPr lang="en-US" altLang="en-US" sz="27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27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частота</a:t>
            </a:r>
            <a:r>
              <a:rPr lang="ru-RU" altLang="en-US" sz="27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в тексте, </a:t>
            </a:r>
            <a:r>
              <a:rPr lang="ru-RU" altLang="en-US" sz="27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больше</a:t>
            </a:r>
            <a:r>
              <a:rPr lang="ru-RU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, </a:t>
            </a:r>
            <a:r>
              <a:rPr lang="ru-RU" altLang="en-US" sz="27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чем </a:t>
            </a:r>
            <a:r>
              <a:rPr lang="ru-RU" altLang="en-US" sz="27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ожидаемая</a:t>
            </a:r>
            <a:endParaRPr lang="en-US" altLang="en-US" sz="27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 algn="ctr">
              <a:lnSpc>
                <a:spcPct val="150000"/>
              </a:lnSpc>
              <a:buNone/>
              <a:defRPr/>
            </a:pPr>
            <a:r>
              <a:rPr lang="en-US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P(W</a:t>
            </a:r>
            <a:r>
              <a:rPr lang="en-US" altLang="en-US" sz="27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altLang="en-US" sz="27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&gt;&gt; P(W</a:t>
            </a:r>
            <a:r>
              <a:rPr lang="en-US" altLang="en-US" sz="27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P(W</a:t>
            </a:r>
            <a:r>
              <a:rPr lang="en-US" altLang="en-US" sz="27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27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</a:t>
            </a:r>
            <a:endParaRPr lang="ru-RU" altLang="en-US" sz="27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 algn="ctr">
              <a:lnSpc>
                <a:spcPct val="150000"/>
              </a:lnSpc>
              <a:buNone/>
              <a:defRPr/>
            </a:pPr>
            <a:endParaRPr lang="ru-RU" altLang="en-US" sz="27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 algn="ctr">
              <a:lnSpc>
                <a:spcPct val="150000"/>
              </a:lnSpc>
              <a:buNone/>
              <a:defRPr/>
            </a:pPr>
            <a:endParaRPr lang="ru-RU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5DB075F1-C882-4A98-A61B-EA4A8E3C0E23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143000" y="5626895"/>
            <a:ext cx="3654029" cy="322660"/>
          </a:xfrm>
        </p:spPr>
        <p:txBody>
          <a:bodyPr/>
          <a:lstStyle/>
          <a:p>
            <a:pPr>
              <a:defRPr/>
            </a:pPr>
            <a:r>
              <a:rPr lang="ru-RU" altLang="en-US" sz="750" dirty="0"/>
              <a:t>ВШЭ. Компьютерная лингвистика-2.  </a:t>
            </a:r>
            <a:r>
              <a:rPr lang="ru-RU" altLang="en-US" sz="750" dirty="0" err="1"/>
              <a:t>Толдова</a:t>
            </a:r>
            <a:r>
              <a:rPr lang="ru-RU" altLang="en-US" sz="750" dirty="0"/>
              <a:t> С.Ю</a:t>
            </a:r>
            <a:endParaRPr lang="en-US" altLang="en-US" sz="75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23728" y="811607"/>
            <a:ext cx="567094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ru-RU" alt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based </a:t>
            </a:r>
            <a:r>
              <a:rPr lang="ru-RU" altLang="en-US" dirty="0">
                <a:solidFill>
                  <a:schemeClr val="bg1">
                    <a:lumMod val="50000"/>
                  </a:schemeClr>
                </a:solidFill>
              </a:rPr>
              <a:t>» или «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statistically</a:t>
            </a:r>
            <a:r>
              <a:rPr lang="ru-RU" alt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ru-RU" alt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077718" y="109529"/>
            <a:ext cx="6426714" cy="7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685800" eaLnBrk="1" hangingPunct="1"/>
            <a:r>
              <a:rPr lang="ru-RU" altLang="en-US" sz="27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2700" dirty="0">
                <a:latin typeface="Times New Roman" panose="02020603050405020304" pitchFamily="18" charset="0"/>
              </a:rPr>
            </a:br>
            <a:r>
              <a:rPr lang="ru-RU" altLang="en-US" sz="27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7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811018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Простой поиск в корпусе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Группа 28"/>
          <p:cNvGrpSpPr/>
          <p:nvPr/>
        </p:nvGrpSpPr>
        <p:grpSpPr>
          <a:xfrm>
            <a:off x="755576" y="836712"/>
            <a:ext cx="7986324" cy="2304255"/>
            <a:chOff x="755576" y="403548"/>
            <a:chExt cx="7915649" cy="1732656"/>
          </a:xfrm>
        </p:grpSpPr>
        <p:grpSp>
          <p:nvGrpSpPr>
            <p:cNvPr id="7" name="Группа 27"/>
            <p:cNvGrpSpPr/>
            <p:nvPr/>
          </p:nvGrpSpPr>
          <p:grpSpPr>
            <a:xfrm>
              <a:off x="755576" y="403548"/>
              <a:ext cx="7915649" cy="1732656"/>
              <a:chOff x="755576" y="403548"/>
              <a:chExt cx="7915649" cy="17326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55576" y="1486458"/>
                <a:ext cx="6066515" cy="64974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894271" y="403548"/>
                <a:ext cx="2776954" cy="629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Выберите корпус</a:t>
                </a:r>
                <a:endParaRPr lang="ru-RU" dirty="0"/>
              </a:p>
            </p:txBody>
          </p:sp>
        </p:grpSp>
        <p:sp>
          <p:nvSpPr>
            <p:cNvPr id="4" name="Down Arrow 3"/>
            <p:cNvSpPr/>
            <p:nvPr/>
          </p:nvSpPr>
          <p:spPr>
            <a:xfrm rot="4860000" flipH="1">
              <a:off x="3980535" y="-1270033"/>
              <a:ext cx="116192" cy="503397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0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13538" y="1863329"/>
            <a:ext cx="8370930" cy="3456384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100" dirty="0">
                <a:latin typeface="Times New Roman" panose="02020603050405020304" pitchFamily="18" charset="0"/>
              </a:rPr>
              <a:t>NB</a:t>
            </a:r>
            <a:r>
              <a:rPr lang="ru-RU" altLang="en-US" sz="21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100" dirty="0">
                <a:latin typeface="Times New Roman" panose="02020603050405020304" pitchFamily="18" charset="0"/>
              </a:rPr>
              <a:t>, </a:t>
            </a:r>
            <a:r>
              <a:rPr lang="ru-RU" altLang="en-US" sz="21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100" dirty="0">
                <a:latin typeface="Times New Roman" panose="02020603050405020304" pitchFamily="18" charset="0"/>
              </a:rPr>
              <a:t>не </a:t>
            </a:r>
            <a:r>
              <a:rPr lang="ru-RU" altLang="en-US" sz="21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1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Char char="-"/>
            </a:pPr>
            <a:r>
              <a:rPr lang="ru-RU" altLang="en-US" sz="2100" dirty="0">
                <a:latin typeface="Times New Roman" panose="02020603050405020304" pitchFamily="18" charset="0"/>
              </a:rPr>
              <a:t>но они устойчиво встречаются в одном контексте</a:t>
            </a:r>
          </a:p>
          <a:p>
            <a:pPr eaLnBrk="1" hangingPunct="1">
              <a:buFontTx/>
              <a:buChar char="-"/>
            </a:pPr>
            <a:r>
              <a:rPr lang="ru-RU" altLang="en-US" sz="2100" dirty="0" smtClean="0">
                <a:latin typeface="Times New Roman" panose="02020603050405020304" pitchFamily="18" charset="0"/>
              </a:rPr>
              <a:t>их вероятность </a:t>
            </a:r>
            <a:r>
              <a:rPr lang="ru-RU" altLang="en-US" sz="2100" dirty="0">
                <a:latin typeface="Times New Roman" panose="02020603050405020304" pitchFamily="18" charset="0"/>
              </a:rPr>
              <a:t>совместной встречаемости значительно выше ожидаемой вероятности совместной встречаемости, если бы они были </a:t>
            </a:r>
            <a:r>
              <a:rPr lang="ru-RU" altLang="en-US" sz="2100" dirty="0" smtClean="0">
                <a:latin typeface="Times New Roman" panose="02020603050405020304" pitchFamily="18" charset="0"/>
              </a:rPr>
              <a:t>независимы</a:t>
            </a:r>
            <a:endParaRPr lang="ru-RU" altLang="en-US" sz="21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ru-RU" altLang="en-US" sz="2100" dirty="0">
                <a:latin typeface="Times New Roman" panose="02020603050405020304" pitchFamily="18" charset="0"/>
              </a:rPr>
              <a:t>их полезно выделять для некоторых задач </a:t>
            </a:r>
            <a:r>
              <a:rPr lang="en-US" altLang="en-US" sz="2100" dirty="0">
                <a:latin typeface="Times New Roman" panose="02020603050405020304" pitchFamily="18" charset="0"/>
              </a:rPr>
              <a:t>NLP</a:t>
            </a:r>
            <a:endParaRPr lang="ru-RU" altLang="en-US" sz="21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ru-RU" altLang="en-US" sz="2100" dirty="0">
                <a:latin typeface="Times New Roman" panose="02020603050405020304" pitchFamily="18" charset="0"/>
              </a:rPr>
              <a:t>для выделения </a:t>
            </a:r>
            <a:r>
              <a:rPr lang="ru-RU" altLang="en-US" sz="21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100" dirty="0">
                <a:latin typeface="Times New Roman" panose="02020603050405020304" pitchFamily="18" charset="0"/>
              </a:rPr>
              <a:t> и др. типов ассоциативных связей применяют специальные меры ассоциативной связи</a:t>
            </a:r>
          </a:p>
          <a:p>
            <a:pPr marL="457200" indent="-457200">
              <a:buNone/>
            </a:pPr>
            <a:endParaRPr lang="ru-RU" altLang="en-US" sz="21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43100" y="188640"/>
            <a:ext cx="6426714" cy="7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685800" eaLnBrk="1" hangingPunct="1"/>
            <a:r>
              <a:rPr lang="ru-RU" altLang="en-US" sz="27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2700" dirty="0">
                <a:latin typeface="Times New Roman" panose="02020603050405020304" pitchFamily="18" charset="0"/>
              </a:rPr>
            </a:br>
            <a:r>
              <a:rPr lang="ru-RU" altLang="en-US" sz="2700" dirty="0" err="1" smtClean="0">
                <a:latin typeface="Times New Roman" panose="02020603050405020304" pitchFamily="18" charset="0"/>
              </a:rPr>
              <a:t>Коллокации</a:t>
            </a:r>
            <a:endParaRPr lang="ru-RU" altLang="en-US" sz="27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21667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51520" y="1795577"/>
            <a:ext cx="8748972" cy="3671906"/>
          </a:xfrm>
        </p:spPr>
        <p:txBody>
          <a:bodyPr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225"/>
              </a:spcBef>
              <a:buNone/>
              <a:defRPr/>
            </a:pPr>
            <a:r>
              <a:rPr lang="en-US" altLang="en-US" sz="1650" dirty="0">
                <a:latin typeface="Times New Roman" panose="02020603050405020304" pitchFamily="18" charset="0"/>
              </a:rPr>
              <a:t>NB. </a:t>
            </a:r>
            <a:r>
              <a:rPr lang="ru-RU" altLang="en-US" sz="1650" dirty="0">
                <a:latin typeface="Times New Roman" panose="02020603050405020304" pitchFamily="18" charset="0"/>
              </a:rPr>
              <a:t>При статистическом подходе выделяются очень разные вещи: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Идиомы </a:t>
            </a:r>
            <a:r>
              <a:rPr lang="ru-RU" altLang="en-US" sz="1650" i="1" dirty="0">
                <a:latin typeface="Times New Roman" panose="02020603050405020304" pitchFamily="18" charset="0"/>
              </a:rPr>
              <a:t>(бить баклуши, </a:t>
            </a:r>
            <a:r>
              <a:rPr lang="en-US" altLang="en-US" sz="1650" i="1" dirty="0">
                <a:latin typeface="Times New Roman" panose="02020603050405020304" pitchFamily="18" charset="0"/>
              </a:rPr>
              <a:t>kill your speed, </a:t>
            </a:r>
            <a:r>
              <a:rPr lang="ru-RU" altLang="en-US" sz="1650" i="1" dirty="0">
                <a:latin typeface="Times New Roman" panose="02020603050405020304" pitchFamily="18" charset="0"/>
              </a:rPr>
              <a:t>до белого каления, бить ключом, зайти в тупик)</a:t>
            </a:r>
            <a:r>
              <a:rPr lang="en-US" altLang="en-US" sz="1650" i="1" dirty="0">
                <a:latin typeface="Times New Roman" panose="02020603050405020304" pitchFamily="18" charset="0"/>
              </a:rPr>
              <a:t> </a:t>
            </a:r>
            <a:endParaRPr lang="ru-RU" altLang="en-US" sz="1650" dirty="0">
              <a:latin typeface="Times New Roman" panose="02020603050405020304" pitchFamily="18" charset="0"/>
            </a:endParaRP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Имена собственные </a:t>
            </a:r>
            <a:r>
              <a:rPr lang="ru-RU" altLang="en-US" sz="1650" i="1" dirty="0">
                <a:latin typeface="Times New Roman" panose="02020603050405020304" pitchFamily="18" charset="0"/>
              </a:rPr>
              <a:t>(Шерлок Холмс, </a:t>
            </a:r>
            <a:r>
              <a:rPr lang="en-US" altLang="en-US" sz="1650" i="1" dirty="0">
                <a:latin typeface="Times New Roman" panose="02020603050405020304" pitchFamily="18" charset="0"/>
              </a:rPr>
              <a:t>New York</a:t>
            </a:r>
            <a:r>
              <a:rPr lang="ru-RU" altLang="en-US" sz="1650" i="1" dirty="0">
                <a:latin typeface="Times New Roman" panose="02020603050405020304" pitchFamily="18" charset="0"/>
              </a:rPr>
              <a:t>, Российская Федерация, НИУ ВШЭ)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Термины </a:t>
            </a:r>
            <a:r>
              <a:rPr lang="ru-RU" altLang="en-US" sz="1650" i="1" dirty="0">
                <a:latin typeface="Times New Roman" panose="02020603050405020304" pitchFamily="18" charset="0"/>
              </a:rPr>
              <a:t>(естественный язык, линейная зависимость, фразеологическое сращение, железная дорога)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Фразовые глаголы</a:t>
            </a:r>
            <a:r>
              <a:rPr lang="ru-RU" altLang="en-US" sz="1650" i="1" dirty="0">
                <a:latin typeface="Times New Roman" panose="02020603050405020304" pitchFamily="18" charset="0"/>
              </a:rPr>
              <a:t>, </a:t>
            </a:r>
            <a:r>
              <a:rPr lang="ru-RU" altLang="en-US" sz="1650" dirty="0">
                <a:latin typeface="Times New Roman" panose="02020603050405020304" pitchFamily="18" charset="0"/>
              </a:rPr>
              <a:t>устойчивые паттерны с предлогами </a:t>
            </a:r>
            <a:r>
              <a:rPr lang="ru-RU" altLang="en-US" sz="1650" i="1" dirty="0">
                <a:latin typeface="Times New Roman" panose="02020603050405020304" pitchFamily="18" charset="0"/>
              </a:rPr>
              <a:t>(</a:t>
            </a:r>
            <a:r>
              <a:rPr lang="en-US" altLang="en-US" sz="1650" i="1" dirty="0">
                <a:latin typeface="Times New Roman" panose="02020603050405020304" pitchFamily="18" charset="0"/>
              </a:rPr>
              <a:t>look after, </a:t>
            </a:r>
            <a:r>
              <a:rPr lang="ru-RU" altLang="en-US" sz="1650" i="1" dirty="0">
                <a:latin typeface="Times New Roman" panose="02020603050405020304" pitchFamily="18" charset="0"/>
              </a:rPr>
              <a:t>рассказать о, директор по, выйти из)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Лексические функции, сочетания с легкими глаголами </a:t>
            </a:r>
            <a:r>
              <a:rPr lang="ru-RU" altLang="en-US" sz="1650" i="1" dirty="0">
                <a:latin typeface="Times New Roman" panose="02020603050405020304" pitchFamily="18" charset="0"/>
              </a:rPr>
              <a:t>(принимать решение, беспробудно пьяный, абсолютно безвредный)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i="1" dirty="0">
                <a:latin typeface="Times New Roman" panose="02020603050405020304" pitchFamily="18" charset="0"/>
              </a:rPr>
              <a:t> </a:t>
            </a:r>
            <a:r>
              <a:rPr lang="ru-RU" altLang="en-US" sz="1650" dirty="0">
                <a:latin typeface="Times New Roman" panose="02020603050405020304" pitchFamily="18" charset="0"/>
              </a:rPr>
              <a:t>«Типичный» аргументы предиката </a:t>
            </a:r>
            <a:r>
              <a:rPr lang="ru-RU" altLang="en-US" sz="1650" i="1" dirty="0">
                <a:latin typeface="Times New Roman" panose="02020603050405020304" pitchFamily="18" charset="0"/>
              </a:rPr>
              <a:t>(рубить дрова, ловить рыбу)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Контекстно ассоциированные лексемы </a:t>
            </a:r>
            <a:r>
              <a:rPr lang="ru-RU" altLang="en-US" sz="1650" i="1" dirty="0">
                <a:latin typeface="Times New Roman" panose="02020603050405020304" pitchFamily="18" charset="0"/>
              </a:rPr>
              <a:t>(месяц</a:t>
            </a:r>
            <a:r>
              <a:rPr lang="en-US" altLang="en-US" sz="1650" i="1" dirty="0">
                <a:latin typeface="Times New Roman" panose="02020603050405020304" pitchFamily="18" charset="0"/>
              </a:rPr>
              <a:t> </a:t>
            </a:r>
            <a:r>
              <a:rPr lang="ru-RU" altLang="en-US" sz="1650" i="1" dirty="0">
                <a:latin typeface="Times New Roman" panose="02020603050405020304" pitchFamily="18" charset="0"/>
              </a:rPr>
              <a:t>год, врач больной, </a:t>
            </a:r>
            <a:r>
              <a:rPr lang="ru-RU" altLang="en-US" sz="1650" dirty="0">
                <a:latin typeface="Times New Roman" panose="02020603050405020304" pitchFamily="18" charset="0"/>
              </a:rPr>
              <a:t>часто актанты одного фрейма</a:t>
            </a:r>
            <a:r>
              <a:rPr lang="ru-RU" altLang="en-US" sz="1650" i="1" dirty="0">
                <a:latin typeface="Times New Roman" panose="02020603050405020304" pitchFamily="18" charset="0"/>
              </a:rPr>
              <a:t>)</a:t>
            </a:r>
            <a:r>
              <a:rPr lang="ru-RU" altLang="en-US" sz="1650" dirty="0">
                <a:latin typeface="Times New Roman" panose="02020603050405020304" pitchFamily="18" charset="0"/>
              </a:rPr>
              <a:t> </a:t>
            </a:r>
          </a:p>
          <a:p>
            <a:pPr marL="471488" indent="-385763">
              <a:lnSpc>
                <a:spcPct val="90000"/>
              </a:lnSpc>
              <a:spcBef>
                <a:spcPts val="225"/>
              </a:spcBef>
              <a:buFont typeface="+mj-lt"/>
              <a:buAutoNum type="arabicPeriod"/>
              <a:defRPr/>
            </a:pPr>
            <a:r>
              <a:rPr lang="ru-RU" altLang="en-US" sz="1650" dirty="0">
                <a:latin typeface="Times New Roman" panose="02020603050405020304" pitchFamily="18" charset="0"/>
              </a:rPr>
              <a:t>Конструкции </a:t>
            </a:r>
            <a:r>
              <a:rPr lang="ru-RU" altLang="en-US" sz="1650" i="1" dirty="0">
                <a:latin typeface="Times New Roman" panose="02020603050405020304" pitchFamily="18" charset="0"/>
              </a:rPr>
              <a:t>(</a:t>
            </a:r>
            <a:r>
              <a:rPr lang="en-US" altLang="en-US" sz="1650" i="1" dirty="0">
                <a:latin typeface="Times New Roman" panose="02020603050405020304" pitchFamily="18" charset="0"/>
              </a:rPr>
              <a:t>X – </a:t>
            </a:r>
            <a:r>
              <a:rPr lang="ru-RU" altLang="en-US" sz="1650" i="1" dirty="0">
                <a:latin typeface="Times New Roman" panose="02020603050405020304" pitchFamily="18" charset="0"/>
              </a:rPr>
              <a:t>типичный представитель семейства У. Произрастает в районах У…)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3688" y="188640"/>
            <a:ext cx="6426714" cy="7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685800" eaLnBrk="1" hangingPunct="1"/>
            <a:r>
              <a:rPr lang="ru-RU" altLang="en-US" sz="27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2700" dirty="0">
                <a:latin typeface="Times New Roman" panose="02020603050405020304" pitchFamily="18" charset="0"/>
              </a:rPr>
            </a:br>
            <a:r>
              <a:rPr lang="ru-RU" altLang="en-US" sz="27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7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828085386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Из определения следует, что надо:</a:t>
            </a:r>
          </a:p>
          <a:p>
            <a:pPr>
              <a:spcBef>
                <a:spcPts val="450"/>
              </a:spcBef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 искать «попутчика» - кандидата на </a:t>
            </a:r>
            <a:r>
              <a:rPr lang="ru-RU" altLang="en-US" b="1" u="sng" dirty="0" err="1">
                <a:latin typeface="Times New Roman" pitchFamily="18" charset="0"/>
              </a:rPr>
              <a:t>коллокат</a:t>
            </a:r>
            <a:endParaRPr lang="ru-RU" altLang="en-US" b="1" u="sng" dirty="0">
              <a:latin typeface="Times New Roman" pitchFamily="18" charset="0"/>
            </a:endParaRPr>
          </a:p>
          <a:p>
            <a:pPr>
              <a:spcBef>
                <a:spcPts val="450"/>
              </a:spcBef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определить, что значит – «чаще, чем случайно»</a:t>
            </a:r>
          </a:p>
          <a:p>
            <a:pPr>
              <a:spcBef>
                <a:spcPts val="450"/>
              </a:spcBef>
              <a:buFont typeface="Wingdings" pitchFamily="2" charset="2"/>
              <a:buChar char="Ø"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371600" lvl="4" indent="0">
              <a:spcBef>
                <a:spcPts val="450"/>
              </a:spcBef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028700" lvl="3" indent="0">
              <a:spcBef>
                <a:spcPts val="450"/>
              </a:spcBef>
              <a:buNone/>
              <a:defRPr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Кто кандидат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?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  <a:p>
            <a:pPr marL="1028700" lvl="3" indent="0">
              <a:spcBef>
                <a:spcPts val="450"/>
              </a:spcBef>
              <a:buNone/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Как измерить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ru-RU" altLang="en-US" sz="2100" dirty="0">
                <a:latin typeface="Times New Roman" pitchFamily="18" charset="0"/>
              </a:rPr>
              <a:t>«чаще, чем случайно»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</a:t>
            </a:r>
            <a:endParaRPr lang="ru-RU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1028700" lvl="3" indent="0">
              <a:spcBef>
                <a:spcPts val="450"/>
              </a:spcBef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371600" lvl="4" indent="0">
              <a:spcBef>
                <a:spcPts val="450"/>
              </a:spcBef>
              <a:buNone/>
              <a:defRPr/>
            </a:pPr>
            <a:endParaRPr lang="ru-RU" altLang="en-US" sz="900" dirty="0">
              <a:latin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055AE07A-90AC-4795-9189-8BBDF11D503E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2" name="Notched Right Arrow 1"/>
          <p:cNvSpPr>
            <a:spLocks noChangeArrowheads="1"/>
          </p:cNvSpPr>
          <p:nvPr/>
        </p:nvSpPr>
        <p:spPr bwMode="auto">
          <a:xfrm>
            <a:off x="3203848" y="2636912"/>
            <a:ext cx="1565672" cy="432197"/>
          </a:xfrm>
          <a:prstGeom prst="notchedRigh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63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35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43100" y="261535"/>
            <a:ext cx="6426714" cy="7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685800" eaLnBrk="1" hangingPunct="1"/>
            <a:r>
              <a:rPr lang="ru-RU" altLang="en-US" sz="27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2700" dirty="0">
                <a:latin typeface="Times New Roman" panose="02020603050405020304" pitchFamily="18" charset="0"/>
              </a:rPr>
            </a:br>
            <a:r>
              <a:rPr lang="ru-RU" altLang="en-US" sz="27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7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969833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100" b="1" spc="-75" dirty="0">
                <a:ea typeface="+mj-ea"/>
                <a:cs typeface="+mj-cs"/>
              </a:rPr>
              <a:t>1. </a:t>
            </a:r>
            <a:r>
              <a:rPr lang="ru-RU" sz="2100" b="1" spc="-7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Выделение кандидатов</a:t>
            </a:r>
            <a:endParaRPr lang="en-US" sz="2100" b="1" spc="-7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(linear)</a:t>
            </a:r>
          </a:p>
          <a:p>
            <a:pPr marL="411480" lvl="2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grammatical templates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</a:t>
            </a:r>
          </a:p>
          <a:p>
            <a:pPr marL="0" indent="0">
              <a:buNone/>
              <a:defRPr/>
            </a:pPr>
            <a:r>
              <a:rPr lang="en-US" sz="2100" b="1" spc="-7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ru-RU" sz="2100" b="1" spc="-7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Ранжирование по весу</a:t>
            </a:r>
            <a:endParaRPr lang="en-US" sz="2100" b="1" spc="-7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3" indent="0">
              <a:buNone/>
              <a:defRPr/>
            </a:pPr>
            <a:r>
              <a:rPr lang="ru-RU" b="1" spc="-7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Дополнительные признаки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часть речи (морфологические характеристики)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ограничения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3" indent="0">
              <a:buNone/>
              <a:defRPr/>
            </a:pPr>
            <a:endParaRPr lang="ru-RU" b="1" spc="-7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688" y="116632"/>
            <a:ext cx="6831806" cy="7893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6A46494C-82F5-4322-AD3B-B6EDD68FCEEB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964178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altLang="en-US" sz="2700" dirty="0">
                <a:latin typeface="Times New Roman" panose="02020603050405020304" pitchFamily="18" charset="0"/>
              </a:rPr>
              <a:t>Пример: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лекарство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100" i="1" dirty="0">
                <a:latin typeface="Times New Roman" panose="02020603050405020304" pitchFamily="18" charset="0"/>
              </a:rPr>
              <a:t> лекарство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ru-RU" altLang="en-US" sz="2100" i="1" dirty="0">
                <a:latin typeface="Times New Roman" panose="02020603050405020304" pitchFamily="18" charset="0"/>
              </a:rPr>
              <a:t> лекарство</a:t>
            </a:r>
            <a:r>
              <a:rPr lang="ru-RU" altLang="en-US" sz="2100" dirty="0"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buNone/>
            </a:pPr>
            <a:endParaRPr lang="ru-RU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9D18C86B-E5A3-4E55-88EB-CD30A1C0A194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1945475" y="116632"/>
            <a:ext cx="6481094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7628" bIns="67628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ru-RU" altLang="en-US" sz="27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3185495238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altLang="en-US" sz="2700" dirty="0">
                <a:latin typeface="Times New Roman" panose="02020603050405020304" pitchFamily="18" charset="0"/>
              </a:rPr>
              <a:t>Пример: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100" i="1" dirty="0">
                <a:latin typeface="Times New Roman" panose="02020603050405020304" pitchFamily="18" charset="0"/>
              </a:rPr>
              <a:t>   </a:t>
            </a:r>
            <a:r>
              <a:rPr lang="en-US" altLang="en-US" sz="21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100" b="1" i="1" dirty="0">
                <a:latin typeface="Times New Roman" panose="02020603050405020304" pitchFamily="18" charset="0"/>
              </a:rPr>
              <a:t>1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1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100" i="1" dirty="0">
                <a:latin typeface="Times New Roman" panose="02020603050405020304" pitchFamily="18" charset="0"/>
              </a:rPr>
              <a:t> </a:t>
            </a:r>
            <a:r>
              <a:rPr lang="en-US" altLang="en-US" sz="21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100" b="1" i="1" dirty="0">
                <a:latin typeface="Times New Roman" panose="02020603050405020304" pitchFamily="18" charset="0"/>
              </a:rPr>
              <a:t>2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100" i="1" dirty="0">
                <a:latin typeface="Times New Roman" panose="02020603050405020304" pitchFamily="18" charset="0"/>
              </a:rPr>
              <a:t> </a:t>
            </a:r>
            <a:r>
              <a:rPr lang="ru-RU" altLang="en-US" sz="21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100" dirty="0">
                <a:latin typeface="Times New Roman" panose="02020603050405020304" pitchFamily="18" charset="0"/>
              </a:rPr>
              <a:t> </a:t>
            </a:r>
            <a:r>
              <a:rPr lang="en-US" altLang="en-US" sz="2100" dirty="0">
                <a:latin typeface="Times New Roman" panose="02020603050405020304" pitchFamily="18" charset="0"/>
              </a:rPr>
              <a:t> </a:t>
            </a:r>
            <a:r>
              <a:rPr lang="en-US" altLang="en-US" sz="21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100" b="1" i="1" dirty="0">
                <a:latin typeface="Times New Roman" panose="02020603050405020304" pitchFamily="18" charset="0"/>
              </a:rPr>
              <a:t>3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1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100" i="1" dirty="0">
                <a:latin typeface="Times New Roman" panose="02020603050405020304" pitchFamily="18" charset="0"/>
              </a:rPr>
              <a:t>принимаешь	</a:t>
            </a:r>
            <a:r>
              <a:rPr lang="en-US" altLang="en-US" sz="2100" b="1" i="1" dirty="0">
                <a:latin typeface="Times New Roman" panose="02020603050405020304" pitchFamily="18" charset="0"/>
              </a:rPr>
              <a:t>d= -</a:t>
            </a:r>
            <a:r>
              <a:rPr lang="ru-RU" altLang="en-US" sz="2100" b="1" i="1" dirty="0">
                <a:latin typeface="Times New Roman" panose="02020603050405020304" pitchFamily="18" charset="0"/>
              </a:rPr>
              <a:t>3</a:t>
            </a:r>
            <a:endParaRPr lang="en-US" altLang="en-US" sz="2100" b="1" i="1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3326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Окно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155104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лекарство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1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100" i="1" dirty="0">
                <a:latin typeface="Times New Roman" panose="02020603050405020304" pitchFamily="18" charset="0"/>
              </a:rPr>
              <a:t> 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100" i="1" dirty="0">
                <a:latin typeface="Times New Roman" panose="02020603050405020304" pitchFamily="18" charset="0"/>
              </a:rPr>
              <a:t> </a:t>
            </a:r>
            <a:r>
              <a:rPr lang="ru-RU" altLang="en-US" sz="21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100" dirty="0">
                <a:latin typeface="Times New Roman" panose="02020603050405020304" pitchFamily="18" charset="0"/>
              </a:rPr>
              <a:t> </a:t>
            </a:r>
            <a:r>
              <a:rPr lang="en-US" altLang="en-US" sz="2100" dirty="0">
                <a:latin typeface="Times New Roman" panose="02020603050405020304" pitchFamily="18" charset="0"/>
              </a:rPr>
              <a:t> 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1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100" i="1" dirty="0">
                <a:latin typeface="Times New Roman" panose="02020603050405020304" pitchFamily="18" charset="0"/>
              </a:rPr>
              <a:t>принимаешь</a:t>
            </a:r>
            <a:endParaRPr lang="en-US" altLang="en-US" sz="21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627784" y="188640"/>
            <a:ext cx="4482498" cy="60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7628" bIns="67628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ru-RU" altLang="en-US" sz="27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1723930461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100" i="1" dirty="0">
                <a:latin typeface="Times New Roman" panose="02020603050405020304" pitchFamily="18" charset="0"/>
              </a:rPr>
              <a:t> - 4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горькое - 1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назначенное  - 1</a:t>
            </a:r>
            <a:endParaRPr lang="en-US" altLang="en-US" sz="2100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доктором - 1</a:t>
            </a:r>
            <a:endParaRPr lang="ru-RU" altLang="en-US" sz="2100" b="1" i="1" dirty="0"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которое - 1</a:t>
            </a:r>
          </a:p>
          <a:p>
            <a:pPr marL="457200" indent="-457200">
              <a:buNone/>
            </a:pPr>
            <a:r>
              <a:rPr lang="ru-RU" altLang="en-US" sz="21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100" dirty="0">
                <a:latin typeface="Times New Roman" panose="02020603050405020304" pitchFamily="18" charset="0"/>
              </a:rPr>
              <a:t>ты - 1</a:t>
            </a:r>
            <a:endParaRPr lang="en-US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555776" y="260648"/>
            <a:ext cx="4482498" cy="60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7628" bIns="67628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ru-RU" altLang="en-US" sz="27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163741185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sz="quarter" idx="10"/>
          </p:nvPr>
        </p:nvSpPr>
        <p:spPr>
          <a:xfrm>
            <a:off x="179512" y="1340768"/>
            <a:ext cx="8856984" cy="460851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границы параметра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 parameter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разные типы отношений между словами: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-1: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фразеологизмы, составные лексические единицы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бить баклуши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рукава, железная дорога, НИУ ВШЭ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(фиксированное расстояние, обычно не больше 3)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 типа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and butter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вырос на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пунктов</a:t>
            </a:r>
            <a:endParaRPr lang="en-GB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+5, -5 - устойчивые конструкции: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 (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оказывать ...сопротивление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бросать ... взгляды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т.п.) или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предлог+сущ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... лугах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... полях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+предложение, -предложение (вплоть до абзаца):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лексемы, относящиеся к одному семантическому полю</a:t>
            </a:r>
          </a:p>
          <a:p>
            <a:pPr marL="642938" lvl="2" indent="0">
              <a:buNone/>
            </a:pP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больница - медсестра </a:t>
            </a:r>
            <a:endParaRPr lang="en-GB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2339752" y="116632"/>
            <a:ext cx="5014913" cy="7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7628" bIns="67628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27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38742085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коллокаций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меню поиска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1" y="2116796"/>
            <a:ext cx="7943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07611" y="1761618"/>
            <a:ext cx="8971408" cy="1064383"/>
            <a:chOff x="207611" y="1761618"/>
            <a:chExt cx="8971408" cy="1064383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246119" y="1761618"/>
              <a:ext cx="5313618" cy="342447"/>
            </a:xfrm>
            <a:prstGeom prst="wedgeRoundRectCallout">
              <a:avLst>
                <a:gd name="adj1" fmla="val -68213"/>
                <a:gd name="adj2" fmla="val 4772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7611" y="1767942"/>
              <a:ext cx="8971408" cy="1058059"/>
              <a:chOff x="283551" y="1772816"/>
              <a:chExt cx="8513509" cy="105805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83551" y="1957482"/>
                <a:ext cx="2370303" cy="873393"/>
              </a:xfrm>
              <a:prstGeom prst="roundRect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96460" y="1772816"/>
                <a:ext cx="54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C00000"/>
                    </a:solidFill>
                  </a:rPr>
                  <a:t>НЕ ЗАБУДЬТЕ ПЕРЕКЛЮЧИТЬСЯ на КОЛЛОКАЦИИ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2" name="Flowchart: Connector 11"/>
          <p:cNvSpPr/>
          <p:nvPr/>
        </p:nvSpPr>
        <p:spPr>
          <a:xfrm>
            <a:off x="539552" y="2492896"/>
            <a:ext cx="72008" cy="1022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Простой поиск в корпусе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30"/>
          <p:cNvGrpSpPr/>
          <p:nvPr/>
        </p:nvGrpSpPr>
        <p:grpSpPr>
          <a:xfrm>
            <a:off x="611560" y="1124744"/>
            <a:ext cx="8337980" cy="1224135"/>
            <a:chOff x="398722" y="559680"/>
            <a:chExt cx="8264193" cy="920474"/>
          </a:xfrm>
        </p:grpSpPr>
        <p:grpSp>
          <p:nvGrpSpPr>
            <p:cNvPr id="9" name="Группа 27"/>
            <p:cNvGrpSpPr/>
            <p:nvPr/>
          </p:nvGrpSpPr>
          <p:grpSpPr>
            <a:xfrm>
              <a:off x="398722" y="559680"/>
              <a:ext cx="8264193" cy="920474"/>
              <a:chOff x="398722" y="559680"/>
              <a:chExt cx="8264193" cy="920474"/>
            </a:xfrm>
          </p:grpSpPr>
          <p:sp>
            <p:nvSpPr>
              <p:cNvPr id="34" name="Rectangle 4"/>
              <p:cNvSpPr/>
              <p:nvPr/>
            </p:nvSpPr>
            <p:spPr>
              <a:xfrm>
                <a:off x="398722" y="1101136"/>
                <a:ext cx="3211684" cy="3790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5885961" y="559680"/>
                <a:ext cx="2776954" cy="629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Строка запроса</a:t>
                </a:r>
              </a:p>
              <a:p>
                <a:pPr algn="ctr"/>
                <a:r>
                  <a:rPr lang="ru-RU" dirty="0" smtClean="0"/>
                  <a:t>Поиск точных форм</a:t>
                </a:r>
                <a:endParaRPr lang="ru-RU" dirty="0"/>
              </a:p>
            </p:txBody>
          </p:sp>
        </p:grpSp>
        <p:sp>
          <p:nvSpPr>
            <p:cNvPr id="33" name="Down Arrow 3"/>
            <p:cNvSpPr/>
            <p:nvPr/>
          </p:nvSpPr>
          <p:spPr>
            <a:xfrm rot="5100000">
              <a:off x="3625394" y="-1317870"/>
              <a:ext cx="129737" cy="48526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коллокаций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7" y="2119432"/>
            <a:ext cx="7943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67743" y="1268760"/>
            <a:ext cx="6911275" cy="2059871"/>
            <a:chOff x="2267743" y="1761618"/>
            <a:chExt cx="6911275" cy="1567013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3246119" y="1761618"/>
              <a:ext cx="5313618" cy="342447"/>
            </a:xfrm>
            <a:prstGeom prst="wedgeRoundRectCallout">
              <a:avLst>
                <a:gd name="adj1" fmla="val -42906"/>
                <a:gd name="adj2" fmla="val 22498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267743" y="1767942"/>
              <a:ext cx="6911275" cy="1560689"/>
              <a:chOff x="2238535" y="1772816"/>
              <a:chExt cx="6558525" cy="156068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38535" y="2810733"/>
                <a:ext cx="5329952" cy="522772"/>
              </a:xfrm>
              <a:prstGeom prst="roundRect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96460" y="1772816"/>
                <a:ext cx="5400600" cy="280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меры </a:t>
                </a:r>
                <a:r>
                  <a:rPr lang="ru-RU" dirty="0" err="1" smtClean="0"/>
                  <a:t>коллокационной</a:t>
                </a:r>
                <a:r>
                  <a:rPr lang="ru-RU" dirty="0" smtClean="0"/>
                  <a:t> (ассоциативной связи)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57200" y="4725144"/>
            <a:ext cx="7931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Меры ассоциативной связи помогают найти слова, которые чаще, чем случайно встречаются рядом с тем языковым выражением, которое соответствует тому, что стоит в строке запроса (словом, словосочетанием, грамматической конструкцией).</a:t>
            </a:r>
          </a:p>
          <a:p>
            <a:r>
              <a:rPr lang="ru-RU" dirty="0" smtClean="0"/>
              <a:t>Меры различаются по тому, как мы измеряем «чаще, чем случайно»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коллокаций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1" y="2116796"/>
            <a:ext cx="7943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79512" y="1340768"/>
            <a:ext cx="7787209" cy="2576083"/>
            <a:chOff x="2267743" y="1436642"/>
            <a:chExt cx="7787209" cy="1891989"/>
          </a:xfrm>
        </p:grpSpPr>
        <p:grpSp>
          <p:nvGrpSpPr>
            <p:cNvPr id="14" name="Group 13"/>
            <p:cNvGrpSpPr/>
            <p:nvPr/>
          </p:nvGrpSpPr>
          <p:grpSpPr>
            <a:xfrm>
              <a:off x="2267743" y="1503164"/>
              <a:ext cx="7787209" cy="1825467"/>
              <a:chOff x="2238535" y="1508038"/>
              <a:chExt cx="7389751" cy="182546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238535" y="2810733"/>
                <a:ext cx="5329952" cy="522772"/>
              </a:xfrm>
              <a:prstGeom prst="roundRect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2402" y="1508038"/>
                <a:ext cx="6395884" cy="678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можно задать расстояние</a:t>
                </a:r>
                <a:r>
                  <a:rPr lang="en-US" dirty="0" smtClean="0"/>
                  <a:t> (</a:t>
                </a:r>
                <a:r>
                  <a:rPr lang="ru-RU" dirty="0" smtClean="0"/>
                  <a:t>окно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на котором должен быть расположен </a:t>
                </a:r>
                <a:r>
                  <a:rPr lang="ru-RU" dirty="0" err="1" smtClean="0"/>
                  <a:t>коллокат</a:t>
                </a:r>
                <a:r>
                  <a:rPr lang="ru-RU" dirty="0" smtClean="0"/>
                  <a:t> (в данном случае непосредственно рядом справа)</a:t>
                </a:r>
                <a:endParaRPr lang="en-US" dirty="0"/>
              </a:p>
            </p:txBody>
          </p:sp>
        </p:grpSp>
        <p:sp>
          <p:nvSpPr>
            <p:cNvPr id="13" name="Rounded Rectangular Callout 12"/>
            <p:cNvSpPr/>
            <p:nvPr/>
          </p:nvSpPr>
          <p:spPr>
            <a:xfrm>
              <a:off x="3142183" y="1436642"/>
              <a:ext cx="6912768" cy="593147"/>
            </a:xfrm>
            <a:prstGeom prst="wedgeRoundRectCallout">
              <a:avLst>
                <a:gd name="adj1" fmla="val -44237"/>
                <a:gd name="adj2" fmla="val 20063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2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коллокаций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8382"/>
            <a:ext cx="7943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7504" y="1340768"/>
            <a:ext cx="7859217" cy="3088057"/>
            <a:chOff x="2195735" y="1436642"/>
            <a:chExt cx="7859217" cy="2268005"/>
          </a:xfrm>
        </p:grpSpPr>
        <p:grpSp>
          <p:nvGrpSpPr>
            <p:cNvPr id="14" name="Group 13"/>
            <p:cNvGrpSpPr/>
            <p:nvPr/>
          </p:nvGrpSpPr>
          <p:grpSpPr>
            <a:xfrm>
              <a:off x="2195735" y="1503164"/>
              <a:ext cx="7859217" cy="2201483"/>
              <a:chOff x="2170202" y="1508038"/>
              <a:chExt cx="7458084" cy="22014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170202" y="3186749"/>
                <a:ext cx="5329952" cy="522772"/>
              </a:xfrm>
              <a:prstGeom prst="roundRect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2402" y="1508038"/>
                <a:ext cx="6395884" cy="47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можно задать ограничения на грамматическую форму </a:t>
                </a:r>
                <a:r>
                  <a:rPr lang="ru-RU" dirty="0" err="1" smtClean="0"/>
                  <a:t>коллоката</a:t>
                </a:r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ru-RU" dirty="0" smtClean="0"/>
                  <a:t>в примере – учитываем только существительные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sp>
          <p:nvSpPr>
            <p:cNvPr id="13" name="Rounded Rectangular Callout 12"/>
            <p:cNvSpPr/>
            <p:nvPr/>
          </p:nvSpPr>
          <p:spPr>
            <a:xfrm>
              <a:off x="3142183" y="1436642"/>
              <a:ext cx="6912768" cy="593147"/>
            </a:xfrm>
            <a:prstGeom prst="wedgeRoundRectCallout">
              <a:avLst>
                <a:gd name="adj1" fmla="val -24340"/>
                <a:gd name="adj2" fmla="val 26819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71800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[lemma="</a:t>
            </a:r>
            <a:r>
              <a:rPr lang="ru-RU" dirty="0"/>
              <a:t>бросить</a:t>
            </a:r>
            <a:r>
              <a:rPr lang="ru-RU" dirty="0" smtClean="0"/>
              <a:t>"]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200" dirty="0" smtClean="0"/>
              <a:t>смотрим все меры, смотрим все соседние слова без ограничений на части речи в пределах трех слов справа</a:t>
            </a:r>
          </a:p>
          <a:p>
            <a:endParaRPr lang="ru-RU" sz="2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5934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7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[lemma="</a:t>
            </a:r>
            <a:r>
              <a:rPr lang="ru-RU" dirty="0"/>
              <a:t>бросить</a:t>
            </a:r>
            <a:r>
              <a:rPr lang="ru-RU" dirty="0" smtClean="0"/>
              <a:t>"]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200" dirty="0" smtClean="0"/>
              <a:t>видно, что при таком запросе, попадается много просто частотных языковых единиц (включая знаки препинания)</a:t>
            </a:r>
          </a:p>
          <a:p>
            <a:r>
              <a:rPr lang="ru-RU" sz="2200" dirty="0" smtClean="0"/>
              <a:t>!!! </a:t>
            </a:r>
            <a:r>
              <a:rPr lang="en-US" sz="2200" dirty="0" smtClean="0"/>
              <a:t>NB </a:t>
            </a:r>
            <a:r>
              <a:rPr lang="ru-RU" sz="2200" dirty="0" smtClean="0">
                <a:solidFill>
                  <a:srgbClr val="C00000"/>
                </a:solidFill>
              </a:rPr>
              <a:t>если в строке запроса только одно слово</a:t>
            </a:r>
            <a:r>
              <a:rPr lang="ru-RU" sz="2200" dirty="0" smtClean="0"/>
              <a:t>, то можно нажать на ссылку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200" dirty="0" smtClean="0"/>
              <a:t>и увидеть примеры с данным </a:t>
            </a:r>
            <a:r>
              <a:rPr lang="ru-RU" sz="2200" dirty="0" err="1" smtClean="0"/>
              <a:t>коллокатом</a:t>
            </a:r>
            <a:r>
              <a:rPr lang="ru-RU" sz="2200" dirty="0" smtClean="0"/>
              <a:t>  (в более сложных случаях примеры посмотреть нельзя)</a:t>
            </a:r>
          </a:p>
          <a:p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5734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запроса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052736"/>
            <a:ext cx="8363272" cy="5733256"/>
          </a:xfrm>
        </p:spPr>
        <p:txBody>
          <a:bodyPr>
            <a:normAutofit/>
          </a:bodyPr>
          <a:lstStyle/>
          <a:p>
            <a:r>
              <a:rPr lang="en-US" sz="2000" dirty="0"/>
              <a:t>[lemma="</a:t>
            </a:r>
            <a:r>
              <a:rPr lang="ru-RU" sz="2000" dirty="0"/>
              <a:t>бросить</a:t>
            </a:r>
            <a:r>
              <a:rPr lang="ru-RU" sz="2000" dirty="0" smtClean="0"/>
              <a:t>"]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видно, что </a:t>
            </a:r>
            <a:r>
              <a:rPr lang="en-US" sz="2000" dirty="0" smtClean="0"/>
              <a:t>MI (</a:t>
            </a:r>
            <a:r>
              <a:rPr lang="ru-RU" sz="2000" dirty="0" smtClean="0"/>
              <a:t>точнее эта мера называется </a:t>
            </a:r>
            <a:r>
              <a:rPr lang="en-US" sz="2000" dirty="0" smtClean="0"/>
              <a:t>PMI)</a:t>
            </a:r>
            <a:r>
              <a:rPr lang="ru-RU" sz="2000" dirty="0" smtClean="0"/>
              <a:t>, наоборот, выше ставит редкие слова: пара </a:t>
            </a:r>
            <a:r>
              <a:rPr lang="ru-RU" sz="2000" i="1" dirty="0" smtClean="0"/>
              <a:t>бросить иносказанье </a:t>
            </a:r>
            <a:r>
              <a:rPr lang="ru-RU" sz="2000" dirty="0" smtClean="0"/>
              <a:t>во всем корпусе встретилась всего 4 раза, но идет первая в списке</a:t>
            </a:r>
          </a:p>
          <a:p>
            <a:r>
              <a:rPr lang="ru-RU" sz="2000" dirty="0" smtClean="0"/>
              <a:t>!!! </a:t>
            </a:r>
            <a:r>
              <a:rPr lang="en-US" sz="2000" dirty="0" smtClean="0"/>
              <a:t>NB </a:t>
            </a:r>
            <a:r>
              <a:rPr lang="ru-RU" sz="2000" dirty="0" smtClean="0">
                <a:solidFill>
                  <a:srgbClr val="C00000"/>
                </a:solidFill>
              </a:rPr>
              <a:t>если в строке запроса только одно слово</a:t>
            </a:r>
            <a:r>
              <a:rPr lang="ru-RU" sz="2000" dirty="0" smtClean="0"/>
              <a:t>, то можно нажать на ссылку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и увидеть примеры с данным </a:t>
            </a:r>
            <a:r>
              <a:rPr lang="ru-RU" sz="2000" dirty="0" err="1" smtClean="0"/>
              <a:t>коллокатом</a:t>
            </a:r>
            <a:r>
              <a:rPr lang="ru-RU" sz="2000" dirty="0" smtClean="0"/>
              <a:t>  (в более сложных случаях примеры посмотреть нельзя)</a:t>
            </a:r>
          </a:p>
          <a:p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5600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78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5070"/>
            <a:ext cx="8578575" cy="1209714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поточечной взаимной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0008"/>
            <a:ext cx="8002512" cy="4925335"/>
          </a:xfrm>
        </p:spPr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p(w1,w2) –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вероятность встретить в тексте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вместе слово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w1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 слово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w2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(относительная частота пары слов в корпусе) – апостериорная (наблюдаемая, экспериментальная) вероятность совместного события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(w1)*p(w2) –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теоретическая вероятность (априорная) совместного события в предположении, что событие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встретить слово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w1’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в тексте и событие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встретить слово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w2’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в тексте – два независимых события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Мера ассоциативной связи:</a:t>
            </a:r>
            <a:endParaRPr lang="en-GB" altLang="en-US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PMI</a:t>
            </a:r>
            <a:r>
              <a:rPr lang="en-US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&gt;&gt; 0 – collocation </a:t>
            </a:r>
            <a:endParaRPr lang="en-GB" altLang="en-US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PMI=0 </a:t>
            </a:r>
            <a:endParaRPr lang="en-GB" altLang="en-US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PMI</a:t>
            </a:r>
            <a:r>
              <a:rPr lang="en-US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&lt;&lt;0 – </a:t>
            </a:r>
            <a:r>
              <a:rPr lang="ru-RU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дополнительная</a:t>
            </a:r>
            <a:r>
              <a:rPr lang="en-US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ru-RU" altLang="en-US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дистрибуция: </a:t>
            </a:r>
            <a:r>
              <a:rPr lang="en-US" altLang="en-US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dentists</a:t>
            </a:r>
            <a:r>
              <a:rPr lang="en-US" altLang="en-US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nurses, treating, trea</a:t>
            </a:r>
            <a:r>
              <a:rPr lang="en-US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t, </a:t>
            </a:r>
            <a:r>
              <a:rPr lang="en-US" altLang="en-US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hospital</a:t>
            </a:r>
            <a:r>
              <a:rPr lang="en-US" alt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endParaRPr lang="en-GB" altLang="en-US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338" name="Picture 2" descr="&#10;\operatorname{pmi}(x;y) \equiv \log\frac{p(x,y)}{p(x)p(y)} = \log\frac{p(x|y)}{p(x)} = \log\frac{p(y|x)}{p(y)}.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722614" cy="7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60" y="275069"/>
            <a:ext cx="8609760" cy="944739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(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mutual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взаимной 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484784"/>
            <a:ext cx="8076960" cy="532859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«поощряет» словосочетания с редкими словами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(если слово встретилось в корпусе один раз, то мы можем строить предсказания о его сочетаемости только на основе тех слов, которые встретились в этом единственном контексте)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35065"/>
              </p:ext>
            </p:extLst>
          </p:nvPr>
        </p:nvGraphicFramePr>
        <p:xfrm>
          <a:off x="457200" y="1988840"/>
          <a:ext cx="8147247" cy="347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526">
                <a:tc>
                  <a:txBody>
                    <a:bodyPr/>
                    <a:lstStyle/>
                    <a:p>
                      <a:r>
                        <a:rPr lang="en-GB" sz="2000" dirty="0"/>
                        <a:t>Collocation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Joint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Freq2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LL 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Concordance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26">
                <a:tc>
                  <a:txBody>
                    <a:bodyPr/>
                    <a:lstStyle/>
                    <a:p>
                      <a:r>
                        <a:rPr lang="ru-RU" sz="2000"/>
                        <a:t>сказать правда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rgbClr val="0070C0"/>
                          </a:solidFill>
                        </a:rPr>
                        <a:t>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58463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224.25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3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26">
                <a:tc>
                  <a:txBody>
                    <a:bodyPr/>
                    <a:lstStyle/>
                    <a:p>
                      <a:r>
                        <a:rPr lang="ru-RU" sz="2000"/>
                        <a:t>сказать спасибо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30058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156.20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4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26">
                <a:tc>
                  <a:txBody>
                    <a:bodyPr/>
                    <a:lstStyle/>
                    <a:p>
                      <a:r>
                        <a:rPr lang="ru-RU" sz="2000" dirty="0"/>
                        <a:t>сказать </a:t>
                      </a:r>
                      <a:r>
                        <a:rPr lang="ru-RU" sz="2000" dirty="0" err="1">
                          <a:solidFill>
                            <a:srgbClr val="FFC000"/>
                          </a:solidFill>
                        </a:rPr>
                        <a:t>дидактилос</a:t>
                      </a:r>
                      <a:endParaRPr lang="ru-RU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2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81.64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5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ru-RU" sz="2000"/>
                        <a:t>сказать -ка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7773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67.81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6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6">
                <a:tc>
                  <a:txBody>
                    <a:bodyPr/>
                    <a:lstStyle/>
                    <a:p>
                      <a:r>
                        <a:rPr lang="ru-RU" sz="2000" dirty="0"/>
                        <a:t>сказать </a:t>
                      </a:r>
                      <a:r>
                        <a:rPr lang="ru-RU" sz="2000" dirty="0" err="1">
                          <a:solidFill>
                            <a:srgbClr val="FFC000"/>
                          </a:solidFill>
                        </a:rPr>
                        <a:t>брут</a:t>
                      </a:r>
                      <a:endParaRPr lang="ru-RU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2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43.44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7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ru-RU" sz="2000" dirty="0"/>
                        <a:t>сказать </a:t>
                      </a:r>
                      <a:r>
                        <a:rPr lang="ru-RU" sz="2000" dirty="0" err="1">
                          <a:solidFill>
                            <a:srgbClr val="FFC000"/>
                          </a:solidFill>
                        </a:rPr>
                        <a:t>бэд</a:t>
                      </a:r>
                      <a:endParaRPr lang="ru-RU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2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/>
                        <a:t>39.08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8"/>
                        </a:rPr>
                        <a:t>Examples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8">
            <a:hlinkClick r:id="rId8"/>
          </p:cNvPr>
          <p:cNvSpPr>
            <a:spLocks noChangeArrowheads="1"/>
          </p:cNvSpPr>
          <p:nvPr/>
        </p:nvSpPr>
        <p:spPr bwMode="auto">
          <a:xfrm>
            <a:off x="457200" y="189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69"/>
            <a:ext cx="8218535" cy="92168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ритерий Стьюдента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920" y="2209192"/>
            <a:ext cx="8000640" cy="392153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b="1" dirty="0"/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частота встречаемости ключевого слова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паре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абсолютные (независимые) частоты ключевого слова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слова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корпусе (тексте);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общее число словоформ в корпусе (тексте).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b="1" dirty="0"/>
          </a:p>
          <a:p>
            <a:pPr>
              <a:buFont typeface="Wingdings" pitchFamily="2" charset="2"/>
              <a:buNone/>
            </a:pPr>
            <a:endParaRPr lang="ru-RU" b="1" dirty="0"/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5356102"/>
              </p:ext>
            </p:extLst>
          </p:nvPr>
        </p:nvGraphicFramePr>
        <p:xfrm>
          <a:off x="2483768" y="1556792"/>
          <a:ext cx="37338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Формула" r:id="rId4" imgW="2006600" imgH="622300" progId="Equation.3">
                  <p:embed/>
                </p:oleObj>
              </mc:Choice>
              <mc:Fallback>
                <p:oleObj name="Формула" r:id="rId4" imgW="2006600" imgH="6223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556792"/>
                        <a:ext cx="37338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1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69"/>
            <a:ext cx="8218535" cy="92168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ритерий Стьюдента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920" y="2209192"/>
            <a:ext cx="8362552" cy="392153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преувеличивает «заслуги» слов, которые имеют высокую частоту в корпусе</a:t>
            </a:r>
          </a:p>
          <a:p>
            <a:pPr>
              <a:buFont typeface="Wingdings" pitchFamily="2" charset="2"/>
              <a:buNone/>
            </a:pPr>
            <a:endParaRPr lang="en-US" sz="2400" b="1" dirty="0"/>
          </a:p>
          <a:p>
            <a:pPr>
              <a:buFont typeface="Wingdings" pitchFamily="2" charset="2"/>
              <a:buNone/>
            </a:pP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5" y="1355634"/>
          <a:ext cx="8424936" cy="383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sz="2000" dirty="0"/>
                        <a:t>Collocation 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Joint 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Freq1 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Freq2 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 score 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Concordance </a:t>
                      </a:r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,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145002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16013356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317.58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3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что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60968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1950870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235.04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hlinkClick r:id="rId4"/>
                        </a:rPr>
                        <a:t>Examples</a:t>
                      </a:r>
                      <a:endParaRPr lang="en-US" sz="200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: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41680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1234969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195.06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5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-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39528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2248792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181.81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6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.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60961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10853729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180.83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7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я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24667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2014056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137.78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8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Сказать  </a:t>
                      </a:r>
                      <a:r>
                        <a:rPr lang="ru-RU" sz="2000" dirty="0"/>
                        <a:t>он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22057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298385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1554719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/>
                        <a:t>132.78</a:t>
                      </a:r>
                    </a:p>
                  </a:txBody>
                  <a:tcPr marL="64508" marR="64508" marT="32254" marB="32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9"/>
                        </a:rPr>
                        <a:t>Examples</a:t>
                      </a:r>
                      <a:endParaRPr lang="en-US" sz="2000" dirty="0"/>
                    </a:p>
                  </a:txBody>
                  <a:tcPr marL="64508" marR="64508" marT="32254" marB="3225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13" name="Rectangle 1">
            <a:hlinkClick r:id="rId10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1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Поиск в корпусе</a:t>
            </a:r>
            <a:br>
              <a:rPr lang="ru-RU" sz="3600" dirty="0" smtClean="0"/>
            </a:br>
            <a:r>
              <a:rPr lang="ru-RU" sz="3600" dirty="0" smtClean="0"/>
              <a:t>Параметры выдачи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Группа 28"/>
          <p:cNvGrpSpPr/>
          <p:nvPr/>
        </p:nvGrpSpPr>
        <p:grpSpPr>
          <a:xfrm>
            <a:off x="395536" y="3789041"/>
            <a:ext cx="7848872" cy="1152127"/>
            <a:chOff x="969689" y="836713"/>
            <a:chExt cx="7779413" cy="866328"/>
          </a:xfrm>
        </p:grpSpPr>
        <p:grpSp>
          <p:nvGrpSpPr>
            <p:cNvPr id="7" name="Группа 27"/>
            <p:cNvGrpSpPr/>
            <p:nvPr/>
          </p:nvGrpSpPr>
          <p:grpSpPr>
            <a:xfrm>
              <a:off x="969689" y="836713"/>
              <a:ext cx="7779413" cy="866328"/>
              <a:chOff x="969689" y="836713"/>
              <a:chExt cx="7779413" cy="8663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69689" y="1269877"/>
                <a:ext cx="2997572" cy="433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965642" y="836713"/>
                <a:ext cx="2783460" cy="649747"/>
              </a:xfrm>
              <a:prstGeom prst="ellipse">
                <a:avLst/>
              </a:prstGeom>
              <a:solidFill>
                <a:schemeClr val="accent1">
                  <a:alpha val="5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Выберите </a:t>
                </a:r>
                <a:r>
                  <a:rPr lang="en-US" dirty="0" smtClean="0"/>
                  <a:t>Concordance</a:t>
                </a:r>
                <a:endParaRPr lang="ru-RU" dirty="0"/>
              </a:p>
            </p:txBody>
          </p:sp>
        </p:grpSp>
        <p:sp>
          <p:nvSpPr>
            <p:cNvPr id="4" name="Down Arrow 3"/>
            <p:cNvSpPr/>
            <p:nvPr/>
          </p:nvSpPr>
          <p:spPr>
            <a:xfrm rot="4860000" flipH="1">
              <a:off x="4853337" y="-103265"/>
              <a:ext cx="115979" cy="27545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Группа 28"/>
          <p:cNvGrpSpPr/>
          <p:nvPr/>
        </p:nvGrpSpPr>
        <p:grpSpPr>
          <a:xfrm>
            <a:off x="475928" y="5445222"/>
            <a:ext cx="8344543" cy="1268761"/>
            <a:chOff x="969689" y="836712"/>
            <a:chExt cx="8270698" cy="954029"/>
          </a:xfrm>
        </p:grpSpPr>
        <p:grpSp>
          <p:nvGrpSpPr>
            <p:cNvPr id="45" name="Группа 27"/>
            <p:cNvGrpSpPr/>
            <p:nvPr/>
          </p:nvGrpSpPr>
          <p:grpSpPr>
            <a:xfrm>
              <a:off x="969689" y="836712"/>
              <a:ext cx="8270698" cy="954029"/>
              <a:chOff x="969689" y="836712"/>
              <a:chExt cx="8270698" cy="95402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69689" y="1269877"/>
                <a:ext cx="2997572" cy="433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Овал 20"/>
              <p:cNvSpPr/>
              <p:nvPr/>
            </p:nvSpPr>
            <p:spPr>
              <a:xfrm>
                <a:off x="5965642" y="836712"/>
                <a:ext cx="3274745" cy="954029"/>
              </a:xfrm>
              <a:prstGeom prst="ellipse">
                <a:avLst/>
              </a:prstGeom>
              <a:solidFill>
                <a:schemeClr val="accent1">
                  <a:alpha val="5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Задайте количество примеров </a:t>
                </a:r>
              </a:p>
              <a:p>
                <a:pPr algn="ctr"/>
                <a:r>
                  <a:rPr lang="ru-RU" dirty="0"/>
                  <a:t>в выдаче </a:t>
                </a:r>
              </a:p>
              <a:p>
                <a:pPr algn="ctr"/>
                <a:r>
                  <a:rPr lang="ru-RU" dirty="0"/>
                  <a:t>(по умолчанию </a:t>
                </a:r>
                <a:r>
                  <a:rPr lang="ru-RU" dirty="0" smtClean="0"/>
                  <a:t>– 1</a:t>
                </a:r>
                <a:r>
                  <a:rPr lang="en-US" dirty="0" smtClean="0"/>
                  <a:t>00)</a:t>
                </a:r>
                <a:endParaRPr lang="ru-RU" dirty="0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 rot="4860000" flipH="1">
              <a:off x="4853337" y="-103265"/>
              <a:ext cx="115979" cy="27545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5070"/>
            <a:ext cx="8578575" cy="1209714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поточечной взаимной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0008"/>
            <a:ext cx="8002512" cy="492533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!!! </a:t>
            </a:r>
            <a:r>
              <a:rPr lang="en-US" dirty="0" smtClean="0">
                <a:solidFill>
                  <a:srgbClr val="C00000"/>
                </a:solidFill>
              </a:rPr>
              <a:t>MI (PMI) </a:t>
            </a:r>
            <a:r>
              <a:rPr lang="ru-RU" dirty="0" smtClean="0">
                <a:solidFill>
                  <a:srgbClr val="C00000"/>
                </a:solidFill>
              </a:rPr>
              <a:t>слишком «переоценивает» </a:t>
            </a:r>
            <a:r>
              <a:rPr lang="ru-RU" dirty="0" err="1" smtClean="0">
                <a:solidFill>
                  <a:srgbClr val="C00000"/>
                </a:solidFill>
              </a:rPr>
              <a:t>коллокации</a:t>
            </a:r>
            <a:r>
              <a:rPr lang="ru-RU" dirty="0" smtClean="0">
                <a:solidFill>
                  <a:srgbClr val="C00000"/>
                </a:solidFill>
              </a:rPr>
              <a:t> с редкими словами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(в </a:t>
            </a:r>
            <a:r>
              <a:rPr lang="ru-RU" dirty="0" err="1" smtClean="0">
                <a:solidFill>
                  <a:srgbClr val="C00000"/>
                </a:solidFill>
              </a:rPr>
              <a:t>копрусах</a:t>
            </a:r>
            <a:r>
              <a:rPr lang="ru-RU" dirty="0" smtClean="0">
                <a:solidFill>
                  <a:srgbClr val="C00000"/>
                </a:solidFill>
              </a:rPr>
              <a:t>, где можно выставлять порог совместной встречаемости обычно выставляют для </a:t>
            </a:r>
            <a:r>
              <a:rPr lang="en-US" dirty="0" smtClean="0">
                <a:solidFill>
                  <a:srgbClr val="C00000"/>
                </a:solidFill>
              </a:rPr>
              <a:t>PMI</a:t>
            </a:r>
            <a:r>
              <a:rPr lang="ru-RU" dirty="0" smtClean="0">
                <a:solidFill>
                  <a:srgbClr val="C00000"/>
                </a:solidFill>
              </a:rPr>
              <a:t> выставляют порог 5 и более)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T-score </a:t>
            </a:r>
            <a:r>
              <a:rPr lang="ru-RU" dirty="0" smtClean="0">
                <a:solidFill>
                  <a:srgbClr val="C00000"/>
                </a:solidFill>
              </a:rPr>
              <a:t>и </a:t>
            </a:r>
            <a:r>
              <a:rPr lang="en-US" dirty="0" err="1" smtClean="0">
                <a:solidFill>
                  <a:srgbClr val="C00000"/>
                </a:solidFill>
              </a:rPr>
              <a:t>LogLikeli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ood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– переоценивают </a:t>
            </a:r>
            <a:r>
              <a:rPr lang="ru-RU" dirty="0" err="1" smtClean="0">
                <a:solidFill>
                  <a:srgbClr val="C00000"/>
                </a:solidFill>
              </a:rPr>
              <a:t>коллокации</a:t>
            </a:r>
            <a:r>
              <a:rPr lang="ru-RU" dirty="0" smtClean="0">
                <a:solidFill>
                  <a:srgbClr val="C00000"/>
                </a:solidFill>
              </a:rPr>
              <a:t> с очень частотными словами</a:t>
            </a:r>
            <a:endParaRPr lang="ru-R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;Times New Roman" pitchFamily="16" charset="0"/>
                <a:cs typeface="Times New Roman" pitchFamily="18" charset="0"/>
              </a:rPr>
              <a:t>Log-likelihood</a:t>
            </a:r>
            <a:endParaRPr lang="ru-RU" b="1">
              <a:latin typeface="Times;Times New Roman" pitchFamily="16" charset="0"/>
              <a:cs typeface="Times New Roman" pitchFamily="18" charset="0"/>
            </a:endParaRPr>
          </a:p>
        </p:txBody>
      </p:sp>
      <p:graphicFrame>
        <p:nvGraphicFramePr>
          <p:cNvPr id="552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00163" y="1339850"/>
          <a:ext cx="640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Формула" r:id="rId4" imgW="2933700" imgH="419100" progId="Equation.3">
                  <p:embed/>
                </p:oleObj>
              </mc:Choice>
              <mc:Fallback>
                <p:oleObj name="Формула" r:id="rId4" imgW="2933700" imgH="4191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339850"/>
                        <a:ext cx="640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26881" y="2841419"/>
            <a:ext cx="8457120" cy="4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/>
          <a:p>
            <a:pPr defTabSz="718571"/>
            <a:endParaRPr lang="en-US" sz="2400" b="1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87521" y="2710365"/>
            <a:ext cx="8033760" cy="202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27" tIns="41464" rIns="82927" bIns="41464">
            <a:spAutoFit/>
          </a:bodyPr>
          <a:lstStyle/>
          <a:p>
            <a:r>
              <a:rPr lang="ru-RU">
                <a:solidFill>
                  <a:schemeClr val="tx1"/>
                </a:solidFill>
              </a:rPr>
              <a:t>где</a:t>
            </a:r>
          </a:p>
          <a:p>
            <a:r>
              <a:rPr lang="en-US">
                <a:solidFill>
                  <a:schemeClr val="tx1"/>
                </a:solidFill>
              </a:rPr>
              <a:t>n – </a:t>
            </a:r>
            <a:r>
              <a:rPr lang="ru-RU">
                <a:solidFill>
                  <a:schemeClr val="tx1"/>
                </a:solidFill>
              </a:rPr>
              <a:t>ключевое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ru-RU">
                <a:solidFill>
                  <a:schemeClr val="tx1"/>
                </a:solidFill>
              </a:rPr>
              <a:t>слово</a:t>
            </a:r>
            <a:r>
              <a:rPr lang="en-US">
                <a:solidFill>
                  <a:schemeClr val="tx1"/>
                </a:solidFill>
              </a:rPr>
              <a:t>;</a:t>
            </a:r>
          </a:p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ru-RU">
                <a:solidFill>
                  <a:schemeClr val="tx1"/>
                </a:solidFill>
              </a:rPr>
              <a:t> – коллокат;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</a:t>
            </a:r>
            <a:r>
              <a:rPr lang="ru-RU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</a:rPr>
              <a:t>n</a:t>
            </a:r>
            <a:r>
              <a:rPr lang="ru-RU">
                <a:solidFill>
                  <a:schemeClr val="tx1"/>
                </a:solidFill>
              </a:rPr>
              <a:t>,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ru-RU">
                <a:solidFill>
                  <a:schemeClr val="tx1"/>
                </a:solidFill>
              </a:rPr>
              <a:t>) – частота встречаемости ключевого слова </a:t>
            </a:r>
            <a:r>
              <a:rPr lang="en-US" i="1">
                <a:solidFill>
                  <a:schemeClr val="tx1"/>
                </a:solidFill>
              </a:rPr>
              <a:t>n </a:t>
            </a:r>
            <a:r>
              <a:rPr lang="ru-RU">
                <a:solidFill>
                  <a:schemeClr val="tx1"/>
                </a:solidFill>
              </a:rPr>
              <a:t>в паре с коллокатом </a:t>
            </a:r>
            <a:r>
              <a:rPr lang="ru-RU" i="1">
                <a:solidFill>
                  <a:schemeClr val="tx1"/>
                </a:solidFill>
              </a:rPr>
              <a:t>с</a:t>
            </a:r>
            <a:r>
              <a:rPr lang="ru-RU">
                <a:solidFill>
                  <a:schemeClr val="tx1"/>
                </a:solidFill>
              </a:rPr>
              <a:t>;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</a:t>
            </a:r>
            <a:r>
              <a:rPr lang="ru-RU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</a:rPr>
              <a:t>n</a:t>
            </a:r>
            <a:r>
              <a:rPr lang="ru-RU">
                <a:solidFill>
                  <a:schemeClr val="tx1"/>
                </a:solidFill>
              </a:rPr>
              <a:t>), </a:t>
            </a:r>
            <a:r>
              <a:rPr lang="en-US">
                <a:solidFill>
                  <a:schemeClr val="tx1"/>
                </a:solidFill>
              </a:rPr>
              <a:t>f</a:t>
            </a:r>
            <a:r>
              <a:rPr lang="ru-RU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ru-RU">
                <a:solidFill>
                  <a:schemeClr val="tx1"/>
                </a:solidFill>
              </a:rPr>
              <a:t>) – абсолютные (независимые) частоты ключевого слова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ru-RU">
                <a:solidFill>
                  <a:schemeClr val="tx1"/>
                </a:solidFill>
              </a:rPr>
              <a:t> и слова </a:t>
            </a:r>
            <a:r>
              <a:rPr lang="en-US" i="1">
                <a:solidFill>
                  <a:schemeClr val="tx1"/>
                </a:solidFill>
              </a:rPr>
              <a:t>c </a:t>
            </a:r>
            <a:r>
              <a:rPr lang="ru-RU">
                <a:solidFill>
                  <a:schemeClr val="tx1"/>
                </a:solidFill>
              </a:rPr>
              <a:t>в корпусе (тексте);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</a:t>
            </a:r>
            <a:r>
              <a:rPr lang="ru-RU">
                <a:solidFill>
                  <a:schemeClr val="tx1"/>
                </a:solidFill>
              </a:rPr>
              <a:t> – общее число словоформ в корпусе (тексте).</a:t>
            </a:r>
          </a:p>
        </p:txBody>
      </p:sp>
    </p:spTree>
    <p:extLst>
      <p:ext uri="{BB962C8B-B14F-4D97-AF65-F5344CB8AC3E}">
        <p14:creationId xmlns:p14="http://schemas.microsoft.com/office/powerpoint/2010/main" val="25126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Dice coefficient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Коэффициент </a:t>
            </a:r>
            <a:r>
              <a:rPr lang="ru-RU" dirty="0" err="1" smtClean="0"/>
              <a:t>Дайса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A </a:t>
            </a:r>
            <a:r>
              <a:rPr lang="en-US" dirty="0">
                <a:sym typeface="Symbol"/>
              </a:rPr>
              <a:t> B – </a:t>
            </a:r>
            <a:r>
              <a:rPr lang="ru-RU" dirty="0">
                <a:sym typeface="Symbol"/>
              </a:rPr>
              <a:t>сколько раз в корпусе слова встречаются вместе</a:t>
            </a:r>
          </a:p>
          <a:p>
            <a:r>
              <a:rPr lang="en-US" dirty="0">
                <a:sym typeface="Symbol"/>
              </a:rPr>
              <a:t>|A| + |B| </a:t>
            </a:r>
            <a:r>
              <a:rPr lang="ru-RU" dirty="0">
                <a:sym typeface="Symbol"/>
              </a:rPr>
              <a:t>- сумма частоты первого и второго слова</a:t>
            </a:r>
          </a:p>
          <a:p>
            <a:endParaRPr lang="en-GB" dirty="0"/>
          </a:p>
        </p:txBody>
      </p:sp>
      <p:pic>
        <p:nvPicPr>
          <p:cNvPr id="13317" name="Picture 5" descr=" QS = \frac{2C}{A + B} = \frac{2 |A \cap B|}{|A| + |B|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434661" cy="9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331640" y="980728"/>
          <a:ext cx="6336704" cy="3578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Collocation 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 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Freq2 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LL score 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вызов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249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6367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723.03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взгляд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340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52308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681.21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трубка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121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12327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266.58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2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тень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80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13556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155.85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граната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48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2690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120.05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дрожь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44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1973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114.98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753" name="Rectangle 1">
            <a:hlinkClick r:id="rId2"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104390"/>
            <a:ext cx="71494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2054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[lemma</a:t>
            </a:r>
            <a:r>
              <a:rPr lang="en-US" sz="2800" b="1" dirty="0" smtClean="0">
                <a:solidFill>
                  <a:srgbClr val="002060"/>
                </a:solidFill>
              </a:rPr>
              <a:t>="</a:t>
            </a:r>
            <a:r>
              <a:rPr lang="ru-RU" sz="2800" b="1" dirty="0" smtClean="0">
                <a:solidFill>
                  <a:srgbClr val="002060"/>
                </a:solidFill>
              </a:rPr>
              <a:t>бросать"]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665855"/>
            <a:ext cx="5895975" cy="20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575556" y="4558958"/>
            <a:ext cx="7956884" cy="1534338"/>
            <a:chOff x="575556" y="4558958"/>
            <a:chExt cx="7956884" cy="1534338"/>
          </a:xfrm>
        </p:grpSpPr>
        <p:sp>
          <p:nvSpPr>
            <p:cNvPr id="10" name="Овал 9"/>
            <p:cNvSpPr/>
            <p:nvPr/>
          </p:nvSpPr>
          <p:spPr>
            <a:xfrm>
              <a:off x="575556" y="5373216"/>
              <a:ext cx="3816424" cy="72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2000" y="4558958"/>
              <a:ext cx="3960440" cy="687686"/>
              <a:chOff x="4572000" y="4558958"/>
              <a:chExt cx="3960440" cy="687686"/>
            </a:xfrm>
          </p:grpSpPr>
          <p:sp>
            <p:nvSpPr>
              <p:cNvPr id="2" name="Rounded Rectangular Callout 1"/>
              <p:cNvSpPr/>
              <p:nvPr/>
            </p:nvSpPr>
            <p:spPr>
              <a:xfrm>
                <a:off x="4572000" y="4558958"/>
                <a:ext cx="3960440" cy="687686"/>
              </a:xfrm>
              <a:prstGeom prst="wedgeRoundRectCallout">
                <a:avLst>
                  <a:gd name="adj1" fmla="val -91003"/>
                  <a:gd name="adj2" fmla="val 10375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716016" y="4600313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смотрим слова справа в пределах двух слов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187624" y="5405610"/>
            <a:ext cx="7776864" cy="1191742"/>
            <a:chOff x="1187624" y="5405610"/>
            <a:chExt cx="7776864" cy="1191742"/>
          </a:xfrm>
        </p:grpSpPr>
        <p:sp>
          <p:nvSpPr>
            <p:cNvPr id="9" name="Овал 8"/>
            <p:cNvSpPr/>
            <p:nvPr/>
          </p:nvSpPr>
          <p:spPr>
            <a:xfrm>
              <a:off x="1187624" y="5949280"/>
              <a:ext cx="3096344" cy="64807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04048" y="5405610"/>
              <a:ext cx="3960440" cy="687686"/>
              <a:chOff x="5004048" y="5405610"/>
              <a:chExt cx="3960440" cy="687686"/>
            </a:xfrm>
          </p:grpSpPr>
          <p:sp>
            <p:nvSpPr>
              <p:cNvPr id="11" name="Rounded Rectangular Callout 10"/>
              <p:cNvSpPr/>
              <p:nvPr/>
            </p:nvSpPr>
            <p:spPr>
              <a:xfrm>
                <a:off x="5004048" y="5405610"/>
                <a:ext cx="3960440" cy="687686"/>
              </a:xfrm>
              <a:prstGeom prst="wedgeRoundRectCallout">
                <a:avLst>
                  <a:gd name="adj1" fmla="val -91003"/>
                  <a:gd name="adj2" fmla="val 10375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48064" y="5446965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только существительные в винительном падеже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9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22720" y="-164177"/>
            <a:ext cx="8229600" cy="84968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0566" rIns="0" bIns="0"/>
          <a:lstStyle/>
          <a:p>
            <a:pPr>
              <a:lnSpc>
                <a:spcPct val="95000"/>
              </a:lnSpc>
              <a:spcBef>
                <a:spcPts val="1089"/>
              </a:spcBef>
              <a:spcAft>
                <a:spcPts val="1089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</a:tabLst>
            </a:pPr>
            <a:r>
              <a:rPr lang="en-US" sz="2200" b="1">
                <a:latin typeface="Times;Times New Roman" pitchFamily="16" charset="0"/>
                <a:cs typeface="Times New Roman" pitchFamily="18" charset="0"/>
              </a:rPr>
              <a:t>Результаты для глагола «говорить» (левый контекст) (модель </a:t>
            </a:r>
            <a:r>
              <a:rPr lang="en-GB" sz="2200" b="1">
                <a:latin typeface="Times;Times New Roman" pitchFamily="16" charset="0"/>
                <a:cs typeface="Times New Roman" pitchFamily="18" charset="0"/>
              </a:rPr>
              <a:t>Adv</a:t>
            </a:r>
            <a:r>
              <a:rPr lang="en-US" sz="2200" b="1">
                <a:latin typeface="Times;Times New Roman" pitchFamily="16" charset="0"/>
                <a:cs typeface="Times New Roman" pitchFamily="18" charset="0"/>
              </a:rPr>
              <a:t>+</a:t>
            </a:r>
            <a:r>
              <a:rPr lang="en-GB" sz="2200" b="1">
                <a:latin typeface="Times;Times New Roman" pitchFamily="16" charset="0"/>
                <a:cs typeface="Times New Roman" pitchFamily="18" charset="0"/>
              </a:rPr>
              <a:t>V</a:t>
            </a:r>
            <a:r>
              <a:rPr lang="en-US" sz="2200" b="1">
                <a:latin typeface="Times;Times New Roman" pitchFamily="16" charset="0"/>
                <a:cs typeface="Times New Roman" pitchFamily="18" charset="0"/>
              </a:rPr>
              <a:t>), отсортированных по мере </a:t>
            </a:r>
            <a:r>
              <a:rPr lang="en-GB" sz="2200" b="1">
                <a:latin typeface="Times;Times New Roman" pitchFamily="16" charset="0"/>
                <a:cs typeface="Times New Roman" pitchFamily="18" charset="0"/>
              </a:rPr>
              <a:t>MI</a:t>
            </a:r>
          </a:p>
        </p:txBody>
      </p:sp>
      <p:graphicFrame>
        <p:nvGraphicFramePr>
          <p:cNvPr id="12487" name="Group 199"/>
          <p:cNvGraphicFramePr>
            <a:graphicFrameLocks noGrp="1"/>
          </p:cNvGraphicFramePr>
          <p:nvPr>
            <p:ph idx="1"/>
          </p:nvPr>
        </p:nvGraphicFramePr>
        <p:xfrm>
          <a:off x="131040" y="750320"/>
          <a:ext cx="8881920" cy="6222899"/>
        </p:xfrm>
        <a:graphic>
          <a:graphicData uri="http://schemas.openxmlformats.org/drawingml/2006/table">
            <a:tbl>
              <a:tblPr/>
              <a:tblGrid>
                <a:gridCol w="254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2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29709"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Collocation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Joint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Freq1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 score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(7,08-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2,14)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score </a:t>
                      </a:r>
                      <a:b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(1064,06-2,96) 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  <a:b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(22,79-</a:t>
                      </a:r>
                      <a:b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1,96)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честно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527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2339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7,08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1064,06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постоянно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4158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7,04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40,59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2,26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условно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585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6,53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162,73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2,11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68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обиженно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6,46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4,37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6,52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грубо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6,30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224,23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2,10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умело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2034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6,20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12,26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2,40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68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откровенно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139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1203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6,12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230,24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94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2,09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50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собственно говорить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3114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6,00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538,32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1,97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98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коллокаций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Задача: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Найти и проанализировать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коллокации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 словом сказать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Сравнить результаты, получаемые с использованием разных мер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(а) без фильтров с окном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соседний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коллокат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(б) с фильтром с окном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соседний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коллокат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Какие бывают начальники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Кому дают взятки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Подсказка: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[lemma=“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давать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”][lemma=“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взятка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”]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Ограничения на грамматическую характеристику контекста: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N…d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существительное в дательном падеже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05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2206" y="2010603"/>
            <a:ext cx="2999634" cy="3214688"/>
          </a:xfrm>
        </p:spPr>
        <p:txBody>
          <a:bodyPr/>
          <a:lstStyle/>
          <a:p>
            <a:pPr marL="38099" indent="0">
              <a:buNone/>
            </a:pPr>
            <a:r>
              <a:rPr lang="ru-RU" sz="1800" dirty="0"/>
              <a:t>Метод, основанный на </a:t>
            </a:r>
            <a:r>
              <a:rPr lang="ru-RU" sz="1800" dirty="0" err="1"/>
              <a:t>кореферентных</a:t>
            </a:r>
            <a:r>
              <a:rPr lang="ru-RU" sz="1800" dirty="0"/>
              <a:t> цепочках</a:t>
            </a:r>
          </a:p>
          <a:p>
            <a:r>
              <a:rPr lang="en-US" sz="1800" b="1" dirty="0"/>
              <a:t>Query:</a:t>
            </a:r>
            <a:r>
              <a:rPr lang="en-US" sz="1800" dirty="0"/>
              <a:t> [lemma="</a:t>
            </a:r>
            <a:r>
              <a:rPr lang="ru-RU" sz="1800" dirty="0"/>
              <a:t>авария"][]{0,5}[</a:t>
            </a:r>
            <a:r>
              <a:rPr lang="en-US" sz="1800" dirty="0"/>
              <a:t>lemma="\.|\,"]</a:t>
            </a:r>
            <a:r>
              <a:rPr lang="ru-RU" sz="1800" dirty="0"/>
              <a:t>; </a:t>
            </a:r>
          </a:p>
          <a:p>
            <a:r>
              <a:rPr lang="en-US" sz="1800" b="1" dirty="0" err="1"/>
              <a:t>Colloc</a:t>
            </a:r>
            <a:r>
              <a:rPr lang="en-US" sz="1800" b="1" dirty="0"/>
              <a:t>:</a:t>
            </a:r>
            <a:r>
              <a:rPr lang="en-US" sz="1800" dirty="0"/>
              <a:t> left=0, right=5; </a:t>
            </a:r>
            <a:r>
              <a:rPr lang="en-US" sz="1800" b="1" dirty="0"/>
              <a:t>Filter:</a:t>
            </a:r>
            <a:r>
              <a:rPr lang="en-US" sz="1800" dirty="0"/>
              <a:t> V.*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ru-RU" sz="1800" dirty="0"/>
          </a:p>
          <a:p>
            <a:pPr marL="38099" indent="0">
              <a:buNone/>
            </a:pPr>
            <a:endParaRPr lang="ru-RU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66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90053" y="1960861"/>
          <a:ext cx="5398346" cy="351670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99173">
                  <a:extLst>
                    <a:ext uri="{9D8B030D-6E8A-4147-A177-3AD203B41FA5}">
                      <a16:colId xmlns:a16="http://schemas.microsoft.com/office/drawing/2014/main" val="920948193"/>
                    </a:ext>
                  </a:extLst>
                </a:gridCol>
                <a:gridCol w="856827">
                  <a:extLst>
                    <a:ext uri="{9D8B030D-6E8A-4147-A177-3AD203B41FA5}">
                      <a16:colId xmlns:a16="http://schemas.microsoft.com/office/drawing/2014/main" val="2124601816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128221106"/>
                    </a:ext>
                  </a:extLst>
                </a:gridCol>
                <a:gridCol w="785706">
                  <a:extLst>
                    <a:ext uri="{9D8B030D-6E8A-4147-A177-3AD203B41FA5}">
                      <a16:colId xmlns:a16="http://schemas.microsoft.com/office/drawing/2014/main" val="3638398920"/>
                    </a:ext>
                  </a:extLst>
                </a:gridCol>
              </a:tblGrid>
              <a:tr h="28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Collocation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Joint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Freq2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LL score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80445166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погибнуть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13240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406686170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произойти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33234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2078082496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случиться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24991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1624423056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пострадать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530172998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. ~~ врезаться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1680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526796322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въехать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1739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1982793559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быть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1859663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731359974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потерять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21965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386327827"/>
                  </a:ext>
                </a:extLst>
              </a:tr>
              <a:tr h="322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авария , ~~ привести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34958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1512696104"/>
                  </a:ext>
                </a:extLst>
              </a:tr>
              <a:tr h="3318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авария , ~~ происходить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46922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81" marR="9481" marT="9481" marB="0" anchor="ctr"/>
                </a:tc>
                <a:extLst>
                  <a:ext uri="{0D108BD9-81ED-4DB2-BD59-A6C34878D82A}">
                    <a16:rowId xmlns:a16="http://schemas.microsoft.com/office/drawing/2014/main" val="21824656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25BEAAC-918E-4F10-9E64-3C216437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023" y="0"/>
            <a:ext cx="5732305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1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100" dirty="0"/>
              <a:t>Другие задачи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849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39552" y="1414784"/>
            <a:ext cx="8100900" cy="1222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100" dirty="0">
                <a:latin typeface="Times New Roman" panose="02020603050405020304" pitchFamily="18" charset="0"/>
              </a:rPr>
              <a:t>Пример 3. Нарративные</a:t>
            </a:r>
            <a:r>
              <a:rPr lang="ru-RU" altLang="en-US" sz="2100" dirty="0">
                <a:latin typeface="Times New Roman" panose="02020603050405020304" pitchFamily="18" charset="0"/>
              </a:rPr>
              <a:t> схемы – извлечение паттернов цепочек ситуаций </a:t>
            </a:r>
            <a:r>
              <a:rPr lang="en-US" altLang="en-US" sz="2100" dirty="0" smtClean="0">
                <a:latin typeface="Times New Roman" panose="02020603050405020304" pitchFamily="18" charset="0"/>
              </a:rPr>
              <a:t>– </a:t>
            </a:r>
            <a:r>
              <a:rPr lang="en-US" altLang="en-US" sz="2100" dirty="0" err="1" smtClean="0">
                <a:latin typeface="Times New Roman" panose="02020603050405020304" pitchFamily="18" charset="0"/>
              </a:rPr>
              <a:t>loglikelihood</a:t>
            </a:r>
            <a:endParaRPr lang="ru-RU" altLang="en-US" sz="2100" dirty="0" smtClean="0">
              <a:latin typeface="Times New Roman" panose="02020603050405020304" pitchFamily="18" charset="0"/>
            </a:endParaRPr>
          </a:p>
          <a:p>
            <a:r>
              <a:rPr lang="en-US" sz="2000" dirty="0"/>
              <a:t>[</a:t>
            </a:r>
            <a:r>
              <a:rPr lang="en-US" sz="2000" dirty="0" smtClean="0"/>
              <a:t>lemma=</a:t>
            </a:r>
            <a:r>
              <a:rPr lang="en-US" sz="2000" dirty="0"/>
              <a:t>"</a:t>
            </a:r>
            <a:r>
              <a:rPr lang="ru-RU" sz="2000" dirty="0" smtClean="0"/>
              <a:t>болеть"][]{</a:t>
            </a:r>
            <a:r>
              <a:rPr lang="ru-RU" sz="2000" dirty="0"/>
              <a:t>0,5}[</a:t>
            </a:r>
            <a:r>
              <a:rPr lang="en-US" sz="2000" dirty="0"/>
              <a:t>lemma</a:t>
            </a:r>
            <a:r>
              <a:rPr lang="en-US" sz="2000" dirty="0" smtClean="0"/>
              <a:t>="\.|\,|</a:t>
            </a:r>
            <a:r>
              <a:rPr lang="ru-RU" sz="2000" dirty="0" smtClean="0"/>
              <a:t>и</a:t>
            </a:r>
            <a:r>
              <a:rPr lang="en-US" sz="2000" dirty="0" smtClean="0"/>
              <a:t>"]</a:t>
            </a:r>
            <a:r>
              <a:rPr lang="ru-RU" sz="2000" dirty="0"/>
              <a:t>; </a:t>
            </a:r>
          </a:p>
          <a:p>
            <a:r>
              <a:rPr lang="en-US" sz="2000" b="1" dirty="0" err="1"/>
              <a:t>Colloc</a:t>
            </a:r>
            <a:r>
              <a:rPr lang="en-US" sz="2000" b="1" dirty="0"/>
              <a:t>:</a:t>
            </a:r>
            <a:r>
              <a:rPr lang="en-US" sz="2000" dirty="0"/>
              <a:t> left=0, right=5; </a:t>
            </a:r>
            <a:r>
              <a:rPr lang="en-US" sz="2000" b="1" dirty="0"/>
              <a:t>Filter:</a:t>
            </a:r>
            <a:r>
              <a:rPr lang="en-US" sz="2000" dirty="0"/>
              <a:t> V</a:t>
            </a:r>
            <a:r>
              <a:rPr lang="en-US" sz="2000" dirty="0" smtClean="0"/>
              <a:t>.*</a:t>
            </a:r>
            <a:endParaRPr lang="ru-RU" altLang="en-US" sz="21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143000" y="5624514"/>
            <a:ext cx="1600200" cy="273844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12/25/2019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763291" y="44624"/>
            <a:ext cx="399644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1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100" dirty="0"/>
              <a:t>Другие задачи</a:t>
            </a:r>
            <a:endParaRPr lang="en-US" altLang="en-US" sz="21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D73E04-1B98-4A12-A33F-F373AFA0F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56518"/>
              </p:ext>
            </p:extLst>
          </p:nvPr>
        </p:nvGraphicFramePr>
        <p:xfrm>
          <a:off x="691961" y="2693782"/>
          <a:ext cx="2502278" cy="32004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272520520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отекать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066707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ломить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086495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мучать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3542183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раскалываться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194890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ныть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08864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болеть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229315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тошнить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24646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чесаться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578491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кружиться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321602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глотать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27183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D5B6B-2A8C-4882-992D-92D02514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63338"/>
              </p:ext>
            </p:extLst>
          </p:nvPr>
        </p:nvGraphicFramePr>
        <p:xfrm>
          <a:off x="3923928" y="2727078"/>
          <a:ext cx="3579307" cy="303435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81198">
                  <a:extLst>
                    <a:ext uri="{9D8B030D-6E8A-4147-A177-3AD203B41FA5}">
                      <a16:colId xmlns:a16="http://schemas.microsoft.com/office/drawing/2014/main" val="1252111800"/>
                    </a:ext>
                  </a:extLst>
                </a:gridCol>
                <a:gridCol w="598109">
                  <a:extLst>
                    <a:ext uri="{9D8B030D-6E8A-4147-A177-3AD203B41FA5}">
                      <a16:colId xmlns:a16="http://schemas.microsoft.com/office/drawing/2014/main" val="268202038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ныть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2658077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болеть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00447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мерзнуть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118775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. ~~ </a:t>
                      </a:r>
                      <a:r>
                        <a:rPr lang="ru-RU" sz="1500" u="none" strike="noStrike" kern="1200" dirty="0">
                          <a:effectLst/>
                        </a:rPr>
                        <a:t>болеть</a:t>
                      </a:r>
                      <a:endParaRPr lang="ru-RU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633941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</a:rPr>
                        <a:t>болеть , ~~ кашлять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8765627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</a:rPr>
                        <a:t>болеть , ~~ пожаловаться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197788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</a:rPr>
                        <a:t>болеть , ~~ лечиться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681601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</a:rPr>
                        <a:t>болеть , ~~ ухаживать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7631565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</a:rPr>
                        <a:t>болеть , ~~ мучить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68016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</a:rPr>
                        <a:t>болеть , ~~ умирать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5936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836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Поиск в корпусе</a:t>
            </a:r>
            <a:br>
              <a:rPr lang="ru-RU" sz="3600" dirty="0" smtClean="0"/>
            </a:br>
            <a:r>
              <a:rPr lang="ru-RU" sz="3600" dirty="0" smtClean="0"/>
              <a:t>Параметры выдачи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6" y="3836461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411464" y="4437113"/>
            <a:ext cx="8820472" cy="1584175"/>
            <a:chOff x="323528" y="4437112"/>
            <a:chExt cx="8820472" cy="1584175"/>
          </a:xfrm>
        </p:grpSpPr>
        <p:grpSp>
          <p:nvGrpSpPr>
            <p:cNvPr id="8" name="Группа 30"/>
            <p:cNvGrpSpPr/>
            <p:nvPr/>
          </p:nvGrpSpPr>
          <p:grpSpPr>
            <a:xfrm>
              <a:off x="323528" y="4437112"/>
              <a:ext cx="8820472" cy="1584175"/>
              <a:chOff x="184610" y="126516"/>
              <a:chExt cx="8742415" cy="1191202"/>
            </a:xfrm>
          </p:grpSpPr>
          <p:grpSp>
            <p:nvGrpSpPr>
              <p:cNvPr id="9" name="Группа 27"/>
              <p:cNvGrpSpPr/>
              <p:nvPr/>
            </p:nvGrpSpPr>
            <p:grpSpPr>
              <a:xfrm>
                <a:off x="184610" y="126516"/>
                <a:ext cx="8742415" cy="1191202"/>
                <a:chOff x="184610" y="126516"/>
                <a:chExt cx="8742415" cy="1191202"/>
              </a:xfrm>
            </p:grpSpPr>
            <p:sp>
              <p:nvSpPr>
                <p:cNvPr id="34" name="Rectangle 4"/>
                <p:cNvSpPr/>
                <p:nvPr/>
              </p:nvSpPr>
              <p:spPr>
                <a:xfrm>
                  <a:off x="184610" y="559680"/>
                  <a:ext cx="4353617" cy="379018"/>
                </a:xfrm>
                <a:prstGeom prst="rect">
                  <a:avLst/>
                </a:prstGeom>
                <a:noFill/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Овал 34"/>
                <p:cNvSpPr/>
                <p:nvPr/>
              </p:nvSpPr>
              <p:spPr>
                <a:xfrm>
                  <a:off x="5965642" y="126516"/>
                  <a:ext cx="2961383" cy="1191202"/>
                </a:xfrm>
                <a:prstGeom prst="ellipse">
                  <a:avLst/>
                </a:prstGeom>
                <a:solidFill>
                  <a:schemeClr val="accent1">
                    <a:alpha val="5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3" name="Down Arrow 3"/>
              <p:cNvSpPr/>
              <p:nvPr/>
            </p:nvSpPr>
            <p:spPr>
              <a:xfrm rot="5100000" flipH="1">
                <a:off x="5131623" y="-62885"/>
                <a:ext cx="160752" cy="162072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Прямоугольник 16"/>
            <p:cNvSpPr/>
            <p:nvPr/>
          </p:nvSpPr>
          <p:spPr>
            <a:xfrm>
              <a:off x="6156176" y="4653136"/>
              <a:ext cx="2808312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lt1"/>
                  </a:solidFill>
                </a:rPr>
                <a:t>Количество символов (например, 60с) </a:t>
              </a:r>
              <a:r>
                <a:rPr lang="en-US" dirty="0">
                  <a:solidFill>
                    <a:schemeClr val="lt1"/>
                  </a:solidFill>
                </a:rPr>
                <a:t>/</a:t>
              </a:r>
              <a:r>
                <a:rPr lang="ru-RU" dirty="0">
                  <a:solidFill>
                    <a:schemeClr val="lt1"/>
                  </a:solidFill>
                </a:rPr>
                <a:t> слов (например, 4 </a:t>
              </a:r>
              <a:r>
                <a:rPr lang="en-US" dirty="0">
                  <a:solidFill>
                    <a:schemeClr val="lt1"/>
                  </a:solidFill>
                </a:rPr>
                <a:t>w</a:t>
              </a:r>
              <a:r>
                <a:rPr lang="ru-RU" dirty="0">
                  <a:solidFill>
                    <a:schemeClr val="lt1"/>
                  </a:solidFill>
                </a:rPr>
                <a:t>) в выдаваемом контексте</a:t>
              </a:r>
            </a:p>
          </p:txBody>
        </p:sp>
      </p:grpSp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51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Поиск в корпусе</a:t>
            </a:r>
            <a:br>
              <a:rPr lang="ru-RU" sz="3600" dirty="0" smtClean="0"/>
            </a:br>
            <a:r>
              <a:rPr lang="ru-RU" sz="3600" dirty="0" smtClean="0"/>
              <a:t>Параметры </a:t>
            </a:r>
            <a:r>
              <a:rPr lang="ru-RU" sz="3600" dirty="0" smtClean="0"/>
              <a:t>выдачи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Группа 18"/>
          <p:cNvGrpSpPr/>
          <p:nvPr/>
        </p:nvGrpSpPr>
        <p:grpSpPr>
          <a:xfrm>
            <a:off x="475928" y="4733527"/>
            <a:ext cx="8562388" cy="1431777"/>
            <a:chOff x="323528" y="4581127"/>
            <a:chExt cx="8562388" cy="1440159"/>
          </a:xfrm>
        </p:grpSpPr>
        <p:grpSp>
          <p:nvGrpSpPr>
            <p:cNvPr id="20" name="Группа 30"/>
            <p:cNvGrpSpPr/>
            <p:nvPr/>
          </p:nvGrpSpPr>
          <p:grpSpPr>
            <a:xfrm>
              <a:off x="323528" y="4581127"/>
              <a:ext cx="8562388" cy="1440159"/>
              <a:chOff x="184610" y="234806"/>
              <a:chExt cx="8486615" cy="1082911"/>
            </a:xfrm>
          </p:grpSpPr>
          <p:grpSp>
            <p:nvGrpSpPr>
              <p:cNvPr id="23" name="Группа 27"/>
              <p:cNvGrpSpPr/>
              <p:nvPr/>
            </p:nvGrpSpPr>
            <p:grpSpPr>
              <a:xfrm>
                <a:off x="184610" y="234806"/>
                <a:ext cx="8486615" cy="1082911"/>
                <a:chOff x="184610" y="234806"/>
                <a:chExt cx="8486615" cy="1082911"/>
              </a:xfrm>
            </p:grpSpPr>
            <p:sp>
              <p:nvSpPr>
                <p:cNvPr id="25" name="Rectangle 4"/>
                <p:cNvSpPr/>
                <p:nvPr/>
              </p:nvSpPr>
              <p:spPr>
                <a:xfrm>
                  <a:off x="184610" y="715813"/>
                  <a:ext cx="5201756" cy="3248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5894271" y="234806"/>
                  <a:ext cx="2776954" cy="10829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4" name="Down Arrow 3"/>
              <p:cNvSpPr/>
              <p:nvPr/>
            </p:nvSpPr>
            <p:spPr>
              <a:xfrm rot="5100000" flipH="1">
                <a:off x="5131623" y="-62885"/>
                <a:ext cx="160752" cy="162072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6077604" y="4912541"/>
              <a:ext cx="2808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Задайте параметры сортировки выдачи</a:t>
              </a:r>
              <a:endParaRPr lang="ru-RU" dirty="0"/>
            </a:p>
          </p:txBody>
        </p:sp>
      </p:grpSp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959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Поиск в корпусе</a:t>
            </a:r>
            <a:br>
              <a:rPr lang="ru-RU" sz="3600" dirty="0" smtClean="0"/>
            </a:br>
            <a:r>
              <a:rPr lang="ru-RU" sz="3600" dirty="0" smtClean="0"/>
              <a:t>Управление выдачи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Группа 26"/>
          <p:cNvGrpSpPr/>
          <p:nvPr/>
        </p:nvGrpSpPr>
        <p:grpSpPr>
          <a:xfrm>
            <a:off x="581612" y="4725144"/>
            <a:ext cx="8562388" cy="1872208"/>
            <a:chOff x="323528" y="4149079"/>
            <a:chExt cx="8562388" cy="1872208"/>
          </a:xfrm>
        </p:grpSpPr>
        <p:grpSp>
          <p:nvGrpSpPr>
            <p:cNvPr id="28" name="Группа 30"/>
            <p:cNvGrpSpPr/>
            <p:nvPr/>
          </p:nvGrpSpPr>
          <p:grpSpPr>
            <a:xfrm>
              <a:off x="323528" y="4149079"/>
              <a:ext cx="8562388" cy="1872208"/>
              <a:chOff x="184610" y="-90067"/>
              <a:chExt cx="8486615" cy="1407785"/>
            </a:xfrm>
          </p:grpSpPr>
          <p:grpSp>
            <p:nvGrpSpPr>
              <p:cNvPr id="30" name="Группа 27"/>
              <p:cNvGrpSpPr/>
              <p:nvPr/>
            </p:nvGrpSpPr>
            <p:grpSpPr>
              <a:xfrm>
                <a:off x="184610" y="-90067"/>
                <a:ext cx="8486615" cy="1407785"/>
                <a:chOff x="184610" y="-90067"/>
                <a:chExt cx="8486615" cy="1407785"/>
              </a:xfrm>
            </p:grpSpPr>
            <p:sp>
              <p:nvSpPr>
                <p:cNvPr id="32" name="Rectangle 4"/>
                <p:cNvSpPr/>
                <p:nvPr/>
              </p:nvSpPr>
              <p:spPr>
                <a:xfrm>
                  <a:off x="184610" y="613825"/>
                  <a:ext cx="2599030" cy="3248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Овал 35"/>
                <p:cNvSpPr/>
                <p:nvPr/>
              </p:nvSpPr>
              <p:spPr>
                <a:xfrm>
                  <a:off x="5894271" y="-90067"/>
                  <a:ext cx="2776954" cy="14077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1" name="Down Arrow 3"/>
              <p:cNvSpPr/>
              <p:nvPr/>
            </p:nvSpPr>
            <p:spPr>
              <a:xfrm rot="5100000" flipH="1">
                <a:off x="4288866" y="-958872"/>
                <a:ext cx="163047" cy="331010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Прямоугольник 28"/>
            <p:cNvSpPr/>
            <p:nvPr/>
          </p:nvSpPr>
          <p:spPr>
            <a:xfrm>
              <a:off x="6077604" y="4509119"/>
              <a:ext cx="28083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Задайте, по какому слову (справа или слева от искомого) нужно сортировать контекст  </a:t>
              </a:r>
              <a:endParaRPr lang="ru-RU" dirty="0"/>
            </a:p>
          </p:txBody>
        </p:sp>
      </p:grpSp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56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4EB21CFC-7D0F-47D6-ADC9-0F3DCF034D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3930</Words>
  <Application>Microsoft Office PowerPoint</Application>
  <PresentationFormat>On-screen Show (4:3)</PresentationFormat>
  <Paragraphs>1010</Paragraphs>
  <Slides>67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 Unicode MS</vt:lpstr>
      <vt:lpstr>Arial</vt:lpstr>
      <vt:lpstr>Calibri</vt:lpstr>
      <vt:lpstr>Calibri Light</vt:lpstr>
      <vt:lpstr>Courier New</vt:lpstr>
      <vt:lpstr>MS Mincho</vt:lpstr>
      <vt:lpstr>Symbol</vt:lpstr>
      <vt:lpstr>Times New Roman</vt:lpstr>
      <vt:lpstr>Times;Times New Roman</vt:lpstr>
      <vt:lpstr>Verdana</vt:lpstr>
      <vt:lpstr>Wingdings</vt:lpstr>
      <vt:lpstr>Тема Office</vt:lpstr>
      <vt:lpstr>Формула</vt:lpstr>
      <vt:lpstr>Поиск с использованием языка запросов CQL (corpus query language)  Использование коллкационных метрик в корпусах</vt:lpstr>
      <vt:lpstr>Язык запросов к корпусам CQL</vt:lpstr>
      <vt:lpstr>Язык запросов к корпусам CQL</vt:lpstr>
      <vt:lpstr>1. Простой поиск в корпусе</vt:lpstr>
      <vt:lpstr>1. Простой поиск в корпусе</vt:lpstr>
      <vt:lpstr>1. Поиск в корпусе Параметры выдачи </vt:lpstr>
      <vt:lpstr>1. Поиск в корпусе Параметры выдачи </vt:lpstr>
      <vt:lpstr>1. Поиск в корпусе Параметры выдачи </vt:lpstr>
      <vt:lpstr>1. Поиск в корпусе Управление выдачи </vt:lpstr>
      <vt:lpstr>1. Поиск в корпусе</vt:lpstr>
      <vt:lpstr>Упрощенный поиск в корпусе</vt:lpstr>
      <vt:lpstr>Поиск с использованием CQL</vt:lpstr>
      <vt:lpstr>Поиск с использованием CQP Корпус http://corpus.leeds.ac.uk/protected/query.html</vt:lpstr>
      <vt:lpstr>Регулярные выражения</vt:lpstr>
      <vt:lpstr>Регулярные выражения</vt:lpstr>
      <vt:lpstr>Регулярные выражения</vt:lpstr>
      <vt:lpstr>Квантификация</vt:lpstr>
      <vt:lpstr>Summary 1</vt:lpstr>
      <vt:lpstr>Регулярные выражения</vt:lpstr>
      <vt:lpstr>Поиск по аннотированному корпусу</vt:lpstr>
      <vt:lpstr>Поиск по аннотированному корпусу</vt:lpstr>
      <vt:lpstr>Поиск по аннотированному корпусу</vt:lpstr>
      <vt:lpstr>Поиск по аннотированному корпусу Поиск последовательности слов</vt:lpstr>
      <vt:lpstr>Поиск по аннотированному корпусу Грамматические характеристики</vt:lpstr>
      <vt:lpstr>Поиск по аннотированному корпусу Грамматические характеристики</vt:lpstr>
      <vt:lpstr>Поиск по аннотированному корпусу Грамматические характеристики</vt:lpstr>
      <vt:lpstr>Поиск по аннотированному корпусу Summary 2</vt:lpstr>
      <vt:lpstr>Поиск по аннотированному корпусу Границы предложения</vt:lpstr>
      <vt:lpstr>Поиск по аннотированному корпусу Summary 2</vt:lpstr>
      <vt:lpstr>Особенности поиска по корпусам русского языка</vt:lpstr>
      <vt:lpstr>Поиск по корпусам русского языка Морфологическая аннотация</vt:lpstr>
      <vt:lpstr>Поиск по корпусам русского языка Морфологическая аннотация</vt:lpstr>
      <vt:lpstr>Поиск по аннотированному корпусу Морфологическая аннотация</vt:lpstr>
      <vt:lpstr>Поиск по аннотированному корпусу</vt:lpstr>
      <vt:lpstr>Поиск по аннотированному корпусу</vt:lpstr>
      <vt:lpstr>Поиск по аннотированному корпусу</vt:lpstr>
      <vt:lpstr>Коллокации</vt:lpstr>
      <vt:lpstr>Коллокации и др.</vt:lpstr>
      <vt:lpstr>PowerPoint Presentation</vt:lpstr>
      <vt:lpstr>PowerPoint Presentation</vt:lpstr>
      <vt:lpstr>PowerPoint Presentation</vt:lpstr>
      <vt:lpstr>PowerPoint Presentation</vt:lpstr>
      <vt:lpstr>Методы выделения коллокаций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Поиск коллокаций меню поиска</vt:lpstr>
      <vt:lpstr>Поиск коллокаций</vt:lpstr>
      <vt:lpstr>Поиск коллокаций</vt:lpstr>
      <vt:lpstr>Поиск коллокаций</vt:lpstr>
      <vt:lpstr>Пример запроса</vt:lpstr>
      <vt:lpstr>Пример запроса</vt:lpstr>
      <vt:lpstr>Пример запроса</vt:lpstr>
      <vt:lpstr>Мера PMI (pointwise mutual information, поточечной взаимной информации)</vt:lpstr>
      <vt:lpstr>Мера PMI (pointwise mutual information, взаимной информации)</vt:lpstr>
      <vt:lpstr>Мера t-score  (критерий Стьюдента)</vt:lpstr>
      <vt:lpstr>Мера t-score  (критерий Стьюдента)</vt:lpstr>
      <vt:lpstr>Мера PMI (pointwise mutual information, поточечной взаимной информации)</vt:lpstr>
      <vt:lpstr>Log-likelihood</vt:lpstr>
      <vt:lpstr>Dice coefficient Коэффициент Дайса</vt:lpstr>
      <vt:lpstr>Пример</vt:lpstr>
      <vt:lpstr>Результаты для глагола «говорить» (левый контекст) (модель Adv+V), отсортированных по мере MI</vt:lpstr>
      <vt:lpstr>Поиск коллокаций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в корпусах университета Лидса</dc:title>
  <dc:creator>Alexander</dc:creator>
  <cp:lastModifiedBy>Дмитрий Горшков</cp:lastModifiedBy>
  <cp:revision>113</cp:revision>
  <dcterms:created xsi:type="dcterms:W3CDTF">2013-12-15T11:24:36Z</dcterms:created>
  <dcterms:modified xsi:type="dcterms:W3CDTF">2019-12-24T23:15:25Z</dcterms:modified>
</cp:coreProperties>
</file>