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57" r:id="rId4"/>
    <p:sldId id="259" r:id="rId5"/>
    <p:sldId id="258" r:id="rId6"/>
    <p:sldId id="273" r:id="rId7"/>
    <p:sldId id="271" r:id="rId8"/>
    <p:sldId id="272" r:id="rId9"/>
    <p:sldId id="275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7" r:id="rId20"/>
    <p:sldId id="278" r:id="rId21"/>
    <p:sldId id="268" r:id="rId22"/>
    <p:sldId id="269" r:id="rId23"/>
    <p:sldId id="279" r:id="rId24"/>
    <p:sldId id="281" r:id="rId25"/>
    <p:sldId id="280" r:id="rId26"/>
    <p:sldId id="27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6DCD-133F-47C7-AF9A-F0192F1D26FF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11ECD-5653-4464-A963-1D144B2612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1D19CE-E912-4D63-99C5-B39F477EE3A8}" type="slidenum">
              <a:rPr lang="ru-RU" altLang="en-US" smtClean="0"/>
              <a:pPr/>
              <a:t>6</a:t>
            </a:fld>
            <a:endParaRPr lang="ru-RU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 smtClean="0"/>
              <a:t>Возьмем текст и составим по нему частотный словник, т.е. проранжируем все слова в порядке убывания частоты их появления. Слово ранга 1 чаще всего встречается в последовательности букв, заключенных между двумя ближайшими пробелами, в английском языке таким словом является </a:t>
            </a:r>
            <a:r>
              <a:rPr lang="en-US" altLang="en-US" i="1" smtClean="0"/>
              <a:t>the</a:t>
            </a:r>
            <a:r>
              <a:rPr lang="ru-RU" altLang="en-US" smtClean="0"/>
              <a:t>. Слово ранга 2 чаще всего встречается в тексте, если исключить слова ранга 1. Слово ранга 3 чаще всего встречается, если исключить слова ранга 1 и 2 и так далее. Обозначим символом </a:t>
            </a:r>
            <a:r>
              <a:rPr lang="en-US" altLang="en-US" i="1" smtClean="0"/>
              <a:t>W</a:t>
            </a:r>
            <a:r>
              <a:rPr lang="ru-RU" altLang="en-US" i="1" smtClean="0"/>
              <a:t>(</a:t>
            </a:r>
            <a:r>
              <a:rPr lang="en-US" altLang="en-US" i="1" smtClean="0"/>
              <a:t>r</a:t>
            </a:r>
            <a:r>
              <a:rPr lang="ru-RU" altLang="en-US" i="1" smtClean="0"/>
              <a:t>)</a:t>
            </a:r>
            <a:r>
              <a:rPr lang="ru-RU" altLang="en-US" smtClean="0"/>
              <a:t> слово, которое в нашей последовательности имеет ранг </a:t>
            </a:r>
            <a:r>
              <a:rPr lang="en-US" altLang="en-US" smtClean="0"/>
              <a:t>r</a:t>
            </a:r>
            <a:r>
              <a:rPr lang="ru-RU" altLang="en-US" i="1" smtClean="0"/>
              <a:t>.</a:t>
            </a:r>
            <a:r>
              <a:rPr lang="ru-RU" altLang="en-US" smtClean="0"/>
              <a:t> Необходимо отметить, что существуют редкие слова, которые в данном куске текста встречаются 1 или 2 раза. Их ранг неопределенен и даже несуществен, и, таким образом, их можно ранжировать произвольно. При помощи данных определений можно следующим образом описать эмпирические результаты.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B9C1-B78E-49DE-BEB5-A15214EF70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35837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9002-8CBD-4F1B-BB40-BB9D881B5DAE}" type="datetimeFigureOut">
              <a:rPr lang="ru-RU" smtClean="0"/>
              <a:t>27.11.2013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AFA-3EFC-4496-A416-943058921A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utled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se.sci-lib.com/article106429.html" TargetMode="External"/><Relationship Id="rId2" Type="http://schemas.openxmlformats.org/officeDocument/2006/relationships/hyperlink" Target="http://bse.sci-lib.com/article103268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-nitrogen.inf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Частотные словари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частотных словарей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89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Английский:</a:t>
            </a:r>
          </a:p>
          <a:p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Francis W.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Kučera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Frequency Analysis of English Usage. Boston. 1982.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John B. Carroll, Peter Davies, &amp; Barry Richman.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American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Heritage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Book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Mark Davies, Dee Gardner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Frequency Dictionary of American English: Word Sketches, Collocates, and Thematic Lists. published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hlinkClick r:id="rId2" tooltip="Routledge"/>
              </a:rPr>
              <a:t>Routledge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2010.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014412"/>
          </a:xfrm>
        </p:spPr>
        <p:txBody>
          <a:bodyPr/>
          <a:lstStyle/>
          <a:p>
            <a:r>
              <a:rPr lang="ru-RU" dirty="0" smtClean="0"/>
              <a:t>Примеры ч</a:t>
            </a:r>
            <a:r>
              <a:rPr lang="ru-RU" dirty="0" smtClean="0"/>
              <a:t>астотных словарей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15400" cy="4524375"/>
          </a:xfrm>
        </p:spPr>
        <p:txBody>
          <a:bodyPr/>
          <a:lstStyle/>
          <a:p>
            <a:r>
              <a:rPr lang="ru-RU" sz="2000" dirty="0">
                <a:effectLst/>
              </a:rPr>
              <a:t>Для русского языка было разработано несколько частотных словарей. Пионером был словарь Г.</a:t>
            </a:r>
            <a:r>
              <a:rPr lang="en-US" sz="2000" dirty="0">
                <a:effectLst/>
              </a:rPr>
              <a:t> </a:t>
            </a:r>
            <a:r>
              <a:rPr lang="ru-RU" sz="2000" dirty="0" err="1">
                <a:effectLst/>
              </a:rPr>
              <a:t>Йоссельсона</a:t>
            </a:r>
            <a:r>
              <a:rPr lang="ru-RU" sz="2000" dirty="0">
                <a:effectLst/>
              </a:rPr>
              <a:t>, изданный в 1953 году в Детройте на материале языка по преимуществу дореволюционной России. </a:t>
            </a:r>
            <a:endParaRPr lang="en-US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Словари </a:t>
            </a:r>
            <a:r>
              <a:rPr lang="ru-RU" sz="2000" dirty="0">
                <a:effectLst/>
              </a:rPr>
              <a:t>Э.А. </a:t>
            </a:r>
            <a:r>
              <a:rPr lang="ru-RU" sz="2000" dirty="0" err="1">
                <a:effectLst/>
              </a:rPr>
              <a:t>Штейнфельд</a:t>
            </a:r>
            <a:r>
              <a:rPr lang="ru-RU" sz="2000" dirty="0">
                <a:effectLst/>
              </a:rPr>
              <a:t> (1963), Л.Н. </a:t>
            </a:r>
            <a:r>
              <a:rPr lang="ru-RU" sz="2000" dirty="0" err="1">
                <a:effectLst/>
              </a:rPr>
              <a:t>Засориной</a:t>
            </a:r>
            <a:r>
              <a:rPr lang="ru-RU" sz="2000" dirty="0">
                <a:effectLst/>
              </a:rPr>
              <a:t> (1977), Л. </a:t>
            </a:r>
            <a:r>
              <a:rPr lang="ru-RU" sz="2000" dirty="0" err="1">
                <a:effectLst/>
              </a:rPr>
              <a:t>Леннгрена</a:t>
            </a:r>
            <a:r>
              <a:rPr lang="ru-RU" sz="2000" dirty="0">
                <a:effectLst/>
              </a:rPr>
              <a:t> (1993) и др. были созданы на основе относительно небольших коллекций текстов (400 тысяч - 1 миллион слов) и в большой степени отражают специфику русского языка советского периода: частоты слов </a:t>
            </a:r>
            <a:r>
              <a:rPr lang="ru-RU" sz="2000" i="1" dirty="0">
                <a:effectLst/>
              </a:rPr>
              <a:t>товарищ </a:t>
            </a:r>
            <a:r>
              <a:rPr lang="ru-RU" sz="2000" dirty="0">
                <a:effectLst/>
              </a:rPr>
              <a:t>и </a:t>
            </a:r>
            <a:r>
              <a:rPr lang="ru-RU" sz="2000" i="1" dirty="0">
                <a:effectLst/>
              </a:rPr>
              <a:t>партия </a:t>
            </a:r>
            <a:r>
              <a:rPr lang="ru-RU" sz="2000" dirty="0">
                <a:effectLst/>
              </a:rPr>
              <a:t>в них сопоставимы со служебными словами, а слово </a:t>
            </a:r>
            <a:r>
              <a:rPr lang="ru-RU" sz="2000" i="1" dirty="0">
                <a:effectLst/>
              </a:rPr>
              <a:t>расческа </a:t>
            </a:r>
            <a:r>
              <a:rPr lang="ru-RU" sz="2000" dirty="0">
                <a:effectLst/>
              </a:rPr>
              <a:t>отсутствует. Существуют также специализированные словари, в частности, словарь Е.М. Степановой (1976), посвященный общенаучной лексике</a:t>
            </a:r>
            <a:r>
              <a:rPr lang="ru-RU" sz="2000" dirty="0" smtClean="0">
                <a:effectLst/>
              </a:rPr>
              <a:t>.</a:t>
            </a:r>
            <a:endParaRPr lang="en-US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Отдельную </a:t>
            </a:r>
            <a:r>
              <a:rPr lang="ru-RU" sz="2000" dirty="0">
                <a:effectLst/>
              </a:rPr>
              <a:t>отрасль статистических словарей составляют словари языка Пушкина, Достоевского, Грибоедова, Цветаевой (Виноградов 1956-1961, Шайкевич и др. 2003, Поляков 1999, Белякова и др. 1996), которые полностью описывают язык данного писателя. </a:t>
            </a:r>
            <a:endParaRPr lang="en-GB" sz="2000" dirty="0">
              <a:effectLst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5655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996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50 самых частотных слов в </a:t>
            </a:r>
            <a:r>
              <a:rPr lang="ru-RU" dirty="0" smtClean="0"/>
              <a:t>английском </a:t>
            </a:r>
            <a:r>
              <a:rPr lang="ru-RU" dirty="0" smtClean="0"/>
              <a:t>языке</a:t>
            </a:r>
            <a:endParaRPr lang="en-GB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53507303"/>
              </p:ext>
            </p:extLst>
          </p:nvPr>
        </p:nvGraphicFramePr>
        <p:xfrm>
          <a:off x="381000" y="13182600"/>
          <a:ext cx="8153401" cy="5318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9185"/>
                <a:gridCol w="2338822"/>
                <a:gridCol w="2545394"/>
              </a:tblGrid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 6187267 the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 4239632 be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 3093444 of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4 2687863 and </a:t>
                      </a:r>
                      <a:r>
                        <a:rPr lang="en-US" sz="1800" dirty="0" err="1">
                          <a:effectLst/>
                        </a:rPr>
                        <a:t>conj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 2186369 a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6 1924315 in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7 1620850 to infinitive-marker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8 1375636 have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9 1090186 it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10 1039323 to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11 887877 for prep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12 884599 i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13 760399 that </a:t>
                      </a:r>
                      <a:r>
                        <a:rPr lang="en-US" sz="1800" dirty="0" err="1">
                          <a:effectLst/>
                        </a:rPr>
                        <a:t>conj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14 695498 you </a:t>
                      </a:r>
                      <a:r>
                        <a:rPr lang="en-US" sz="1800" dirty="0" err="1">
                          <a:effectLst/>
                        </a:rPr>
                        <a:t>pron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15 681255 he </a:t>
                      </a:r>
                      <a:r>
                        <a:rPr lang="en-US" sz="1800" dirty="0" err="1">
                          <a:effectLst/>
                        </a:rPr>
                        <a:t>pron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16 680739 on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17 675027 with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18 559596 do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19 534162 at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20 517171 by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21 465486 not </a:t>
                      </a:r>
                      <a:r>
                        <a:rPr lang="en-US" sz="1800" dirty="0" err="1">
                          <a:effectLst/>
                        </a:rPr>
                        <a:t>adv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22 461945 this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23 459622 but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24 434532 from prep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25 433441 they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26 426896 his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27 384313 that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28 380257 she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29 373808 or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30 372031 which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31 364164 as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32 358039 we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33 343063 an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34 333518 say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35 297281 will modal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36 272345 would modal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37 266116 can modal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38 261089 if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39 260919 their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40 249540 go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41 249466 what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42 239460 there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43 230737 all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44 220940 get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45 218258 her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46 217268 make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47 205432 who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48 201968 as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49 201819 out adv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50 195426 up adv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51 191661 see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52 185534 know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53 183427 time 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54 179220 take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78305065"/>
              </p:ext>
            </p:extLst>
          </p:nvPr>
        </p:nvGraphicFramePr>
        <p:xfrm>
          <a:off x="381000" y="13182600"/>
          <a:ext cx="8153401" cy="4136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9185"/>
                <a:gridCol w="2338822"/>
                <a:gridCol w="2545394"/>
              </a:tblGrid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 6187267 the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 4239632 be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 3093444 of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4 2687863 and </a:t>
                      </a:r>
                      <a:r>
                        <a:rPr lang="en-US" sz="1800" dirty="0" err="1">
                          <a:effectLst/>
                        </a:rPr>
                        <a:t>conj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5 2186369 a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6 1924315 in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7 1620850 to infinitive-marker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8 1375636 have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9 1090186 it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10 1039323 to prep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11 887877 for prep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12 884599 i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13 760399 that </a:t>
                      </a:r>
                      <a:r>
                        <a:rPr lang="en-US" sz="1800" dirty="0" err="1">
                          <a:effectLst/>
                        </a:rPr>
                        <a:t>conj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14 695498 you </a:t>
                      </a:r>
                      <a:r>
                        <a:rPr lang="en-US" sz="1800" dirty="0" err="1">
                          <a:effectLst/>
                        </a:rPr>
                        <a:t>pron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15 681255 he </a:t>
                      </a:r>
                      <a:r>
                        <a:rPr lang="en-US" sz="1800" dirty="0" err="1">
                          <a:effectLst/>
                        </a:rPr>
                        <a:t>pron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16 680739 on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17 675027 with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18 559596 do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19 534162 at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20 517171 by prep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21 465486 not </a:t>
                      </a:r>
                      <a:r>
                        <a:rPr lang="en-US" sz="1800" dirty="0" err="1">
                          <a:effectLst/>
                        </a:rPr>
                        <a:t>adv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22 461945 this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23 459622 but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24 434532 from prep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25 433441 they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26 426896 his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27 384313 that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28 380257 she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29 373808 or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30 372031 which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31 364164 as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32 358039 we pron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33 343063 an </a:t>
                      </a:r>
                      <a:r>
                        <a:rPr lang="en-US" sz="1800" dirty="0" err="1">
                          <a:effectLst/>
                        </a:rPr>
                        <a:t>det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34 333518 say v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35 297281 will modal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36 272345 would modal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37 266116 can modal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38 261089 if conj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39 260919 their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  <a:tr h="12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40 249540 go v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41 249466 what det</a:t>
                      </a:r>
                      <a:endParaRPr lang="en-GB" sz="180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42 239460 there </a:t>
                      </a:r>
                      <a:r>
                        <a:rPr lang="en-US" sz="1800" dirty="0" err="1">
                          <a:effectLst/>
                        </a:rPr>
                        <a:t>pron</a:t>
                      </a:r>
                      <a:endParaRPr lang="en-GB" sz="1800" dirty="0">
                        <a:effectLst/>
                        <a:latin typeface="Times New Roman"/>
                      </a:endParaRPr>
                    </a:p>
                  </a:txBody>
                  <a:tcPr marL="45985" marR="45985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3285200"/>
              </p:ext>
            </p:extLst>
          </p:nvPr>
        </p:nvGraphicFramePr>
        <p:xfrm>
          <a:off x="251520" y="1340768"/>
          <a:ext cx="8892480" cy="5206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76"/>
                <a:gridCol w="2731978"/>
                <a:gridCol w="2776126"/>
              </a:tblGrid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 6187267 the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 4239632 be v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 3093444 of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 2687863 and conj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5 2186369 a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6 1924315 in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420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7 1620850 to infinitive-marker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8 1375636 have v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9 1090186 it pron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10 1039323 to prep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11 887877 for prep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12 884599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pron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13 760399 that conj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14 695498 you pron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15 681255 he </a:t>
                      </a:r>
                      <a:r>
                        <a:rPr lang="en-US" sz="2000" dirty="0" err="1">
                          <a:effectLst/>
                        </a:rPr>
                        <a:t>pron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451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16 680739 on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17 675027 with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18 559596 do v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19 534162 at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20 517171 by prep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21 465486 not adv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22 461945 this det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23 459622 but conj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24 434532 from prep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25 433441 they pron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26 426896 his det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27 384313 that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28 380257 she pron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29 373808 or conj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30 372031 which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31 364164 as conj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32 358039 we pron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33 343063 an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479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34 333518 say v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35 297281 will modal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36 272345 would modal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37 266116 can modal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38 261089 if conj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39 260919 their </a:t>
                      </a:r>
                      <a:r>
                        <a:rPr lang="en-US" sz="2000" dirty="0" err="1">
                          <a:effectLst/>
                        </a:rPr>
                        <a:t>det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334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40 249540 go v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</a:rPr>
                        <a:t>41 249466 what det</a:t>
                      </a:r>
                      <a:endParaRPr lang="en-GB" sz="2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42 239460 there </a:t>
                      </a:r>
                      <a:r>
                        <a:rPr lang="en-US" sz="2000" dirty="0" err="1">
                          <a:effectLst/>
                        </a:rPr>
                        <a:t>pron</a:t>
                      </a:r>
                      <a:endParaRPr lang="en-GB" sz="2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059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68952" cy="1143000"/>
          </a:xfrm>
        </p:spPr>
        <p:txBody>
          <a:bodyPr>
            <a:noAutofit/>
          </a:bodyPr>
          <a:lstStyle/>
          <a:p>
            <a:r>
              <a:rPr lang="ru-RU" sz="3600" b="1" dirty="0"/>
              <a:t>Некоторые принципы при составлении частотных </a:t>
            </a:r>
            <a:r>
              <a:rPr lang="ru-RU" sz="3600" b="1" dirty="0" smtClean="0"/>
              <a:t>словарей</a:t>
            </a:r>
            <a:br>
              <a:rPr lang="ru-RU" sz="3600" b="1" dirty="0" smtClean="0"/>
            </a:br>
            <a:r>
              <a:rPr lang="ru-RU" sz="3600" b="1" dirty="0"/>
              <a:t>Достоверность указанной частоты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ru-RU" sz="2000" dirty="0">
                <a:effectLst/>
              </a:rPr>
              <a:t>Частоты слов, полученные по выборке, должны отличаться от частот слов, существующих в совокупности, не более чем на заданную величину относительной ошибки</a:t>
            </a:r>
            <a:r>
              <a:rPr lang="ru-RU" sz="2000" dirty="0" smtClean="0">
                <a:effectLst/>
              </a:rPr>
              <a:t>.</a:t>
            </a:r>
          </a:p>
          <a:p>
            <a:endParaRPr lang="ru-RU" sz="2000" dirty="0">
              <a:effectLst/>
            </a:endParaRPr>
          </a:p>
          <a:p>
            <a:endParaRPr lang="ru-RU" sz="2000" dirty="0" smtClean="0">
              <a:effectLst/>
            </a:endParaRPr>
          </a:p>
          <a:p>
            <a:endParaRPr lang="en-GB" sz="2000" dirty="0">
              <a:effectLst/>
            </a:endParaRPr>
          </a:p>
          <a:p>
            <a:r>
              <a:rPr lang="ru-RU" sz="2000" dirty="0">
                <a:effectLst/>
              </a:rPr>
              <a:t>, </a:t>
            </a:r>
            <a:r>
              <a:rPr lang="en-US" sz="2000" dirty="0">
                <a:effectLst/>
              </a:rPr>
              <a:t>N</a:t>
            </a:r>
            <a:r>
              <a:rPr lang="ru-RU" sz="2000" dirty="0">
                <a:effectLst/>
              </a:rPr>
              <a:t> – объем выборки, δ - заданная относительная ошибка, </a:t>
            </a:r>
            <a:r>
              <a:rPr lang="en-US" sz="2000" dirty="0">
                <a:effectLst/>
              </a:rPr>
              <a:t>p</a:t>
            </a:r>
            <a:r>
              <a:rPr lang="ru-RU" sz="2000" dirty="0">
                <a:effectLst/>
              </a:rPr>
              <a:t> – частота, </a:t>
            </a:r>
            <a:r>
              <a:rPr lang="en-US" sz="2400" dirty="0" err="1">
                <a:effectLst/>
              </a:rPr>
              <a:t>z</a:t>
            </a:r>
            <a:r>
              <a:rPr lang="en-US" sz="2400" baseline="-25000" dirty="0" err="1">
                <a:effectLst/>
              </a:rPr>
              <a:t>p</a:t>
            </a:r>
            <a:r>
              <a:rPr lang="en-US" sz="2400" baseline="-25000" dirty="0">
                <a:effectLst/>
              </a:rPr>
              <a:t> </a:t>
            </a:r>
            <a:r>
              <a:rPr lang="ru-RU" sz="2000" dirty="0">
                <a:effectLst/>
              </a:rPr>
              <a:t>– константа</a:t>
            </a:r>
            <a:endParaRPr lang="en-GB" sz="2000" dirty="0">
              <a:effectLst/>
            </a:endParaRPr>
          </a:p>
          <a:p>
            <a:r>
              <a:rPr lang="ru-RU" sz="2000" dirty="0">
                <a:effectLst/>
              </a:rPr>
              <a:t> </a:t>
            </a:r>
            <a:endParaRPr lang="en-GB" sz="2000" dirty="0">
              <a:effectLst/>
            </a:endParaRPr>
          </a:p>
          <a:p>
            <a:r>
              <a:rPr lang="ru-RU" sz="2000" dirty="0">
                <a:effectLst/>
              </a:rPr>
              <a:t>Пример: словарь </a:t>
            </a:r>
            <a:r>
              <a:rPr lang="ru-RU" sz="2000" dirty="0" err="1">
                <a:effectLst/>
              </a:rPr>
              <a:t>Торндайка</a:t>
            </a:r>
            <a:r>
              <a:rPr lang="ru-RU" sz="2000" dirty="0">
                <a:effectLst/>
              </a:rPr>
              <a:t> и </a:t>
            </a:r>
            <a:r>
              <a:rPr lang="ru-RU" sz="2000" dirty="0" err="1">
                <a:effectLst/>
              </a:rPr>
              <a:t>Лорджа</a:t>
            </a:r>
            <a:r>
              <a:rPr lang="ru-RU" sz="2000" dirty="0">
                <a:effectLst/>
              </a:rPr>
              <a:t> – указывали пределы </a:t>
            </a:r>
            <a:r>
              <a:rPr lang="en-US" sz="2000" i="1" dirty="0">
                <a:effectLst/>
              </a:rPr>
              <a:t>p</a:t>
            </a:r>
            <a:r>
              <a:rPr lang="en-US" sz="2000" dirty="0">
                <a:effectLst/>
                <a:sym typeface="Symbol"/>
              </a:rPr>
              <a:t></a:t>
            </a:r>
            <a:r>
              <a:rPr lang="en-US" sz="2000" i="1" dirty="0">
                <a:effectLst/>
              </a:rPr>
              <a:t>p</a:t>
            </a:r>
            <a:endParaRPr lang="en-GB" sz="2000" dirty="0">
              <a:effectLst/>
            </a:endParaRPr>
          </a:p>
          <a:p>
            <a:endParaRPr lang="en-GB" sz="2000" dirty="0">
              <a:effectLst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5512028"/>
              </p:ext>
            </p:extLst>
          </p:nvPr>
        </p:nvGraphicFramePr>
        <p:xfrm>
          <a:off x="3059832" y="2780928"/>
          <a:ext cx="1425575" cy="1076325"/>
        </p:xfrm>
        <a:graphic>
          <a:graphicData uri="http://schemas.openxmlformats.org/presentationml/2006/ole">
            <p:oleObj spid="_x0000_s1027" name="Формула" r:id="rId3" imgW="622080" imgH="46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21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Сравнительная частота слов по частотным словарям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2903200"/>
              </p:ext>
            </p:extLst>
          </p:nvPr>
        </p:nvGraphicFramePr>
        <p:xfrm>
          <a:off x="381000" y="1752600"/>
          <a:ext cx="8228016" cy="3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752"/>
                <a:gridCol w="1296144"/>
                <a:gridCol w="1296144"/>
                <a:gridCol w="1224136"/>
                <a:gridCol w="1081504"/>
                <a:gridCol w="1371336"/>
              </a:tblGrid>
              <a:tr h="370840"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Лемма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Леннгрен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175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Засорина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350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Штейнф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НКРЯ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Интернет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власть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202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35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364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138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422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428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думать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609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35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1094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1058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865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818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загрязнение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задача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499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421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228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292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изучение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193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любить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415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632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595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549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650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милый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242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135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065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129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" indent="450215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32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</a:t>
            </a:r>
            <a:r>
              <a:rPr lang="ru-RU" dirty="0" smtClean="0"/>
              <a:t>словари. Проблемы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effectLst/>
              </a:rPr>
              <a:t>Если слово встретилось в тексте один раз, то при нормальном распределении это не влияет на вероятность его употребления там во второй раз. </a:t>
            </a:r>
            <a:endParaRPr lang="ru-RU" sz="2000" dirty="0" smtClean="0">
              <a:effectLst/>
            </a:endParaRPr>
          </a:p>
          <a:p>
            <a:r>
              <a:rPr lang="ru-RU" sz="2400" dirty="0" smtClean="0">
                <a:effectLst/>
              </a:rPr>
              <a:t>В </a:t>
            </a:r>
            <a:r>
              <a:rPr lang="ru-RU" sz="2400" dirty="0">
                <a:effectLst/>
              </a:rPr>
              <a:t>реальности это не так. </a:t>
            </a:r>
            <a:endParaRPr lang="ru-RU" sz="2400" dirty="0" smtClean="0">
              <a:effectLst/>
            </a:endParaRPr>
          </a:p>
          <a:p>
            <a:r>
              <a:rPr lang="ru-RU" sz="2000" dirty="0" smtClean="0">
                <a:effectLst/>
              </a:rPr>
              <a:t>Каждый </a:t>
            </a:r>
            <a:r>
              <a:rPr lang="ru-RU" sz="2000" dirty="0">
                <a:effectLst/>
              </a:rPr>
              <a:t>текст имеет некоторую собственную тему, слова которой в этом тексте будут употребляться намного чаще среднего. </a:t>
            </a:r>
            <a:endParaRPr lang="ru-RU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В </a:t>
            </a:r>
            <a:r>
              <a:rPr lang="ru-RU" sz="2000" dirty="0">
                <a:effectLst/>
              </a:rPr>
              <a:t>тексте про </a:t>
            </a:r>
            <a:r>
              <a:rPr lang="ru-RU" sz="2000" dirty="0" err="1">
                <a:effectLst/>
              </a:rPr>
              <a:t>хоббитов</a:t>
            </a:r>
            <a:r>
              <a:rPr lang="ru-RU" sz="2000" dirty="0">
                <a:effectLst/>
              </a:rPr>
              <a:t> слово </a:t>
            </a:r>
            <a:r>
              <a:rPr lang="ru-RU" sz="2000" i="1" dirty="0" err="1">
                <a:effectLst/>
              </a:rPr>
              <a:t>хоббит</a:t>
            </a:r>
            <a:r>
              <a:rPr lang="ru-RU" sz="2000" dirty="0">
                <a:effectLst/>
              </a:rPr>
              <a:t> будет употребляться так же часто, как и многие </a:t>
            </a:r>
            <a:r>
              <a:rPr lang="ru-RU" sz="2000" dirty="0" smtClean="0">
                <a:effectLst/>
              </a:rPr>
              <a:t>служебные слова.</a:t>
            </a:r>
            <a:r>
              <a:rPr lang="ru-RU" sz="2000" dirty="0">
                <a:effectLst/>
              </a:rPr>
              <a:t> </a:t>
            </a:r>
            <a:endParaRPr lang="ru-RU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В </a:t>
            </a:r>
            <a:r>
              <a:rPr lang="ru-RU" sz="2000" dirty="0">
                <a:effectLst/>
              </a:rPr>
              <a:t>результате частотный список, построенный на основе корпуса, отражает специфику тех текстов, которые попали в него при его составлении.</a:t>
            </a:r>
            <a:endParaRPr lang="en-GB" sz="200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4762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</a:t>
            </a:r>
            <a:r>
              <a:rPr lang="ru-RU" dirty="0" smtClean="0"/>
              <a:t>словари. Проблемы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Корпус большего размера, отражающий большее количество тем и функциональных стилей (корпус типа BNC или НКРЯ), </a:t>
            </a:r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обеспечивает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хорошую надежность для наиболее частотных элементов. </a:t>
            </a:r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Но: дальнейшее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увеличение объема текстов в ущерб их 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разнообразию,</a:t>
            </a:r>
          </a:p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, проекты создания </a:t>
            </a:r>
            <a:r>
              <a:rPr lang="ru-RU" sz="2400" dirty="0" err="1">
                <a:effectLst/>
                <a:latin typeface="Times New Roman" pitchFamily="18" charset="0"/>
                <a:cs typeface="Times New Roman" pitchFamily="18" charset="0"/>
              </a:rPr>
              <a:t>Гига-корпусов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английского и китайского языков, содержащих более миллиарда словоупотреблений новостных текстов, </a:t>
            </a:r>
            <a:r>
              <a:rPr lang="ru-RU" sz="2400" dirty="0" err="1">
                <a:effectLst/>
                <a:latin typeface="Times New Roman" pitchFamily="18" charset="0"/>
                <a:cs typeface="Times New Roman" pitchFamily="18" charset="0"/>
              </a:rPr>
              <a:t>Cieri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ru-RU" sz="2400" dirty="0" err="1">
                <a:effectLst/>
                <a:latin typeface="Times New Roman" pitchFamily="18" charset="0"/>
                <a:cs typeface="Times New Roman" pitchFamily="18" charset="0"/>
              </a:rPr>
              <a:t>Liberman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2002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приводить к меньшей надежности частотного списка на таких корпусах за счет сдвига их словаря в сторону новостной лексики.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4767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Частотные </a:t>
            </a:r>
            <a:r>
              <a:rPr lang="ru-RU" dirty="0" smtClean="0"/>
              <a:t>словари. Значимая лексика</a:t>
            </a:r>
            <a:br>
              <a:rPr lang="ru-RU" dirty="0" smtClean="0"/>
            </a:br>
            <a:r>
              <a:rPr lang="ru-RU" dirty="0" smtClean="0"/>
              <a:t>Меры распространенности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Задача частотного словаря:</a:t>
            </a:r>
          </a:p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просто ранжировать слова по их частоте в отдельном корпусе, </a:t>
            </a:r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и определить лексическое ядро языка, </a:t>
            </a:r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отделить слова, часто встречающиеся во многих текстах, от тех, чье лексическое поведение подобно словам </a:t>
            </a:r>
            <a:r>
              <a:rPr lang="ru-RU" sz="2400" i="1" dirty="0" err="1">
                <a:effectLst/>
                <a:latin typeface="Times New Roman" pitchFamily="18" charset="0"/>
                <a:cs typeface="Times New Roman" pitchFamily="18" charset="0"/>
              </a:rPr>
              <a:t>Норьега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i="1" dirty="0" err="1">
                <a:effectLst/>
                <a:latin typeface="Times New Roman" pitchFamily="18" charset="0"/>
                <a:cs typeface="Times New Roman" pitchFamily="18" charset="0"/>
              </a:rPr>
              <a:t>хоббит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, и которые случайно оказались в той или иной позиции частотного списка.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3707904" y="3573016"/>
            <a:ext cx="115212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0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Частотные словари. Значимая лексика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Меры распространенности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ru-RU" sz="2000" dirty="0" smtClean="0">
                <a:effectLst/>
              </a:rPr>
              <a:t>коэффициент </a:t>
            </a:r>
            <a:r>
              <a:rPr lang="ru-RU" sz="2000" dirty="0">
                <a:effectLst/>
              </a:rPr>
              <a:t>D, введенный А. </a:t>
            </a:r>
            <a:r>
              <a:rPr lang="ru-RU" sz="2000" dirty="0" err="1">
                <a:effectLst/>
              </a:rPr>
              <a:t>Жуйаном</a:t>
            </a:r>
            <a:r>
              <a:rPr lang="ru-RU" sz="2000" dirty="0">
                <a:effectLst/>
              </a:rPr>
              <a:t> (</a:t>
            </a:r>
            <a:r>
              <a:rPr lang="ru-RU" sz="2000" dirty="0" err="1">
                <a:effectLst/>
              </a:rPr>
              <a:t>Juilland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al</a:t>
            </a:r>
            <a:r>
              <a:rPr lang="ru-RU" sz="2000" dirty="0">
                <a:effectLst/>
              </a:rPr>
              <a:t>. 1970), который принимает во внимание как число документов, в которых встречается слово, так и его относительную частоту в этих документах</a:t>
            </a:r>
            <a:r>
              <a:rPr lang="ru-RU" sz="2000" dirty="0" smtClean="0">
                <a:effectLst/>
              </a:rPr>
              <a:t>:</a:t>
            </a:r>
          </a:p>
          <a:p>
            <a:endParaRPr lang="ru-RU" sz="2000" dirty="0">
              <a:effectLst/>
            </a:endParaRPr>
          </a:p>
          <a:p>
            <a:endParaRPr lang="ru-RU" sz="2000" dirty="0" smtClean="0">
              <a:effectLst/>
            </a:endParaRPr>
          </a:p>
          <a:p>
            <a:endParaRPr lang="ru-RU" sz="2000" dirty="0">
              <a:effectLst/>
            </a:endParaRPr>
          </a:p>
          <a:p>
            <a:endParaRPr lang="ru-RU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где </a:t>
            </a:r>
            <a:r>
              <a:rPr lang="ru-RU" sz="2000" dirty="0">
                <a:effectLst/>
              </a:rPr>
              <a:t>μ – средняя частота слова по всему корпусу, σ – среднее квадратичное отклонение этой частоты на отдельных документах, </a:t>
            </a:r>
            <a:r>
              <a:rPr lang="en-US" sz="2000" i="1" dirty="0">
                <a:effectLst/>
              </a:rPr>
              <a:t>n</a:t>
            </a:r>
            <a:r>
              <a:rPr lang="ru-RU" sz="2000" dirty="0">
                <a:effectLst/>
              </a:rPr>
              <a:t> – число документов, в которых встречается это слово.</a:t>
            </a:r>
            <a:endParaRPr lang="en-GB" sz="2000" dirty="0">
              <a:effectLst/>
            </a:endParaRPr>
          </a:p>
          <a:p>
            <a:r>
              <a:rPr lang="ru-RU" sz="2000" dirty="0">
                <a:effectLst/>
              </a:rPr>
              <a:t>Значение D у слов, встречающихся в большинстве документов, близко к 100, а у слов, часто встречающихся лишь в небольшом числе документов, близко к 0.  </a:t>
            </a:r>
            <a:endParaRPr lang="en-GB" sz="2000" dirty="0">
              <a:effectLst/>
            </a:endParaRPr>
          </a:p>
          <a:p>
            <a:r>
              <a:rPr lang="ru-RU" sz="2100" dirty="0"/>
              <a:t>[</a:t>
            </a:r>
            <a:r>
              <a:rPr lang="ru-RU" sz="2100" dirty="0" err="1"/>
              <a:t>Juliand</a:t>
            </a:r>
            <a:r>
              <a:rPr lang="ru-RU" sz="2100" dirty="0"/>
              <a:t> </a:t>
            </a:r>
            <a:r>
              <a:rPr lang="ru-RU" sz="2100" dirty="0" err="1"/>
              <a:t>et</a:t>
            </a:r>
            <a:r>
              <a:rPr lang="ru-RU" sz="2100" dirty="0"/>
              <a:t> </a:t>
            </a:r>
            <a:r>
              <a:rPr lang="ru-RU" sz="2100" dirty="0" err="1"/>
              <a:t>al</a:t>
            </a:r>
            <a:r>
              <a:rPr lang="ru-RU" sz="2100" dirty="0"/>
              <a:t>. 1977]</a:t>
            </a:r>
            <a:endParaRPr lang="en-GB" sz="21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2941756"/>
              </p:ext>
            </p:extLst>
          </p:nvPr>
        </p:nvGraphicFramePr>
        <p:xfrm>
          <a:off x="2339752" y="2708920"/>
          <a:ext cx="3962400" cy="1066800"/>
        </p:xfrm>
        <a:graphic>
          <a:graphicData uri="http://schemas.openxmlformats.org/presentationml/2006/ole">
            <p:oleObj spid="_x0000_s2050" name="Document" r:id="rId3" imgW="2348640" imgH="69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9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Частотные словари. Значимая лексика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Меры распространенности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показатель DP («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deviation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proportions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», «отклонение пропорций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»)</a:t>
            </a:r>
          </a:p>
          <a:p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он определяет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отклонение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от ожидаемой величины и состоит в измерении сравниваемых частей корпуса,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также последующем вычислении разницы между ожидаемым и реальным распределением слова, которое затем делится на два. </a:t>
            </a:r>
          </a:p>
          <a:p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, приближающееся к нулю означает полностью однородное распределение, а равное единице – ситуацию, когда слово встречается лишь в одной части корпуса.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Gries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2008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словари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Частотный словарь,</a:t>
            </a:r>
            <a:r>
              <a:rPr lang="ru-RU" dirty="0" smtClean="0"/>
              <a:t> вид </a:t>
            </a:r>
            <a:r>
              <a:rPr lang="ru-RU" i="1" u="sng" dirty="0" smtClean="0">
                <a:hlinkClick r:id="rId2" tooltip="словаря"/>
              </a:rPr>
              <a:t>словаря</a:t>
            </a:r>
            <a:r>
              <a:rPr lang="ru-RU" i="1" dirty="0" smtClean="0"/>
              <a:t> </a:t>
            </a:r>
            <a:r>
              <a:rPr lang="ru-RU" dirty="0" smtClean="0"/>
              <a:t>(обычно одноязычного), в котором лексические единицы характеризуются с точки зрения степени их употребительности в совокупности текстов, представительных либо для языка в целом, либо для отдельного функционального </a:t>
            </a:r>
            <a:r>
              <a:rPr lang="ru-RU" i="1" u="sng" dirty="0" smtClean="0">
                <a:hlinkClick r:id="rId3" tooltip="стиля"/>
              </a:rPr>
              <a:t>стиля</a:t>
            </a:r>
            <a:r>
              <a:rPr lang="ru-RU" dirty="0" smtClean="0"/>
              <a:t>, либо для одного автора.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Частотные словари. Значимая лексика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Меры распространенности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62500" lnSpcReduction="20000"/>
          </a:bodyPr>
          <a:lstStyle/>
          <a:p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формула для измерения средней уменьшенной частоты («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average reduced frequency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», ARF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данном случае </a:t>
            </a:r>
            <a:r>
              <a:rPr lang="ru-RU" sz="35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 – длина одной части, а за </a:t>
            </a:r>
            <a:r>
              <a:rPr lang="ru-RU" sz="35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 взято расстояние между двумя словоформами лексемы в корпусе.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– n</a:t>
            </a:r>
            <a:r>
              <a:rPr lang="en-US" sz="3400" baseline="-25000" dirty="0" smtClean="0">
                <a:latin typeface="Times New Roman" pitchFamily="18" charset="0"/>
                <a:cs typeface="Times New Roman" pitchFamily="18" charset="0"/>
              </a:rPr>
              <a:t>i-1  </a:t>
            </a:r>
          </a:p>
          <a:p>
            <a:pPr lvl="2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позиция нужных слов,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количест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во частей</a:t>
            </a:r>
          </a:p>
          <a:p>
            <a:pPr lvl="2">
              <a:buNone/>
            </a:pPr>
            <a:endParaRPr lang="ru-RU" sz="3200" dirty="0" smtClean="0"/>
          </a:p>
          <a:p>
            <a:r>
              <a:rPr lang="ru-RU" dirty="0" smtClean="0"/>
              <a:t>[</a:t>
            </a:r>
            <a:r>
              <a:rPr lang="en-US" dirty="0" err="1"/>
              <a:t>Savicky</a:t>
            </a:r>
            <a:r>
              <a:rPr lang="ru-RU" dirty="0"/>
              <a:t>́ </a:t>
            </a:r>
            <a:r>
              <a:rPr lang="en-US" dirty="0"/>
              <a:t>et </a:t>
            </a:r>
            <a:r>
              <a:rPr lang="en-US" dirty="0" err="1"/>
              <a:t>Hlava</a:t>
            </a:r>
            <a:r>
              <a:rPr lang="ru-RU" dirty="0"/>
              <a:t>́</a:t>
            </a:r>
            <a:r>
              <a:rPr lang="en-US" dirty="0"/>
              <a:t>c</a:t>
            </a:r>
            <a:r>
              <a:rPr lang="ru-RU" dirty="0"/>
              <a:t>̌</a:t>
            </a:r>
            <a:r>
              <a:rPr lang="en-US" dirty="0"/>
              <a:t>ova</a:t>
            </a:r>
            <a:r>
              <a:rPr lang="ru-RU" dirty="0"/>
              <a:t>́ 2002]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771800" y="2132856"/>
          <a:ext cx="3365500" cy="1071562"/>
        </p:xfrm>
        <a:graphic>
          <a:graphicData uri="http://schemas.openxmlformats.org/presentationml/2006/ole">
            <p:oleObj spid="_x0000_s4099" name="Equation" r:id="rId3" imgW="14094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274638"/>
            <a:ext cx="95405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«Значимая» лексика.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Меры распространенности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Коэффициент 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400" dirty="0" smtClean="0">
              <a:effectLst/>
            </a:endParaRPr>
          </a:p>
          <a:p>
            <a:endParaRPr lang="ru-RU" sz="2400" dirty="0"/>
          </a:p>
          <a:p>
            <a:endParaRPr lang="ru-RU" sz="2400" dirty="0" smtClean="0">
              <a:effectLst/>
            </a:endParaRPr>
          </a:p>
          <a:p>
            <a:endParaRPr lang="ru-RU" sz="2400" dirty="0"/>
          </a:p>
          <a:p>
            <a:r>
              <a:rPr lang="ru-RU" sz="2400" dirty="0" smtClean="0">
                <a:effectLst/>
              </a:rPr>
              <a:t>слова </a:t>
            </a:r>
            <a:r>
              <a:rPr lang="ru-RU" sz="2400" i="1" dirty="0">
                <a:effectLst/>
              </a:rPr>
              <a:t>жуткий, специфический</a:t>
            </a:r>
            <a:r>
              <a:rPr lang="ru-RU" sz="2400" dirty="0">
                <a:effectLst/>
              </a:rPr>
              <a:t> и </a:t>
            </a:r>
            <a:r>
              <a:rPr lang="ru-RU" sz="2400" i="1" dirty="0">
                <a:effectLst/>
              </a:rPr>
              <a:t>сырье</a:t>
            </a:r>
            <a:r>
              <a:rPr lang="ru-RU" sz="2400" dirty="0">
                <a:effectLst/>
              </a:rPr>
              <a:t> имеют примерно равную частоту (21 употребление на миллион слов), но при этом коэффициент D у </a:t>
            </a:r>
            <a:r>
              <a:rPr lang="ru-RU" sz="2400" i="1" dirty="0">
                <a:effectLst/>
              </a:rPr>
              <a:t>специфический</a:t>
            </a:r>
            <a:r>
              <a:rPr lang="ru-RU" sz="2400" dirty="0">
                <a:effectLst/>
              </a:rPr>
              <a:t> - 66, </a:t>
            </a:r>
            <a:r>
              <a:rPr lang="ru-RU" sz="2400" i="1" dirty="0">
                <a:effectLst/>
              </a:rPr>
              <a:t>сырье</a:t>
            </a:r>
            <a:r>
              <a:rPr lang="ru-RU" sz="2400" dirty="0">
                <a:effectLst/>
              </a:rPr>
              <a:t> - 18, а у </a:t>
            </a:r>
            <a:r>
              <a:rPr lang="ru-RU" sz="2400" i="1" dirty="0">
                <a:effectLst/>
              </a:rPr>
              <a:t>жуткий</a:t>
            </a:r>
            <a:r>
              <a:rPr lang="ru-RU" sz="2400" dirty="0">
                <a:effectLst/>
              </a:rPr>
              <a:t> - 78, что означает, что последнее слово значимо для большего числа предметных областей и (при прочих равных условиях) имеет большие шансы на место в неспециализированном словаре.</a:t>
            </a:r>
            <a:endParaRPr lang="en-GB" sz="2400" dirty="0">
              <a:effectLst/>
            </a:endParaRPr>
          </a:p>
          <a:p>
            <a:endParaRPr lang="en-GB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483768" y="2060848"/>
          <a:ext cx="3962400" cy="1066800"/>
        </p:xfrm>
        <a:graphic>
          <a:graphicData uri="http://schemas.openxmlformats.org/presentationml/2006/ole">
            <p:oleObj spid="_x0000_s25602" name="Document" r:id="rId3" imgW="2348640" imgH="69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824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55679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«Значимая</a:t>
            </a:r>
            <a:r>
              <a:rPr lang="ru-RU" sz="3600" dirty="0" smtClean="0"/>
              <a:t>» </a:t>
            </a:r>
            <a:r>
              <a:rPr lang="ru-RU" sz="3600" dirty="0" smtClean="0"/>
              <a:t>лексика</a:t>
            </a:r>
            <a:br>
              <a:rPr lang="ru-RU" sz="3600" dirty="0" smtClean="0"/>
            </a:br>
            <a:r>
              <a:rPr lang="ru-RU" sz="3600" dirty="0" smtClean="0"/>
              <a:t>Меры распространенности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4381947"/>
          </a:xfrm>
        </p:spPr>
        <p:txBody>
          <a:bodyPr/>
          <a:lstStyle/>
          <a:p>
            <a:r>
              <a:rPr lang="ru-RU" sz="2000" dirty="0" smtClean="0">
                <a:effectLst/>
              </a:rPr>
              <a:t>Частотные </a:t>
            </a:r>
            <a:r>
              <a:rPr lang="ru-RU" sz="2000" dirty="0">
                <a:effectLst/>
              </a:rPr>
              <a:t>словари функциональных стилей составлены на основе </a:t>
            </a:r>
            <a:r>
              <a:rPr lang="ru-RU" sz="2000" dirty="0" err="1">
                <a:effectLst/>
              </a:rPr>
              <a:t>подкорпусов</a:t>
            </a:r>
            <a:r>
              <a:rPr lang="ru-RU" sz="2000" dirty="0">
                <a:effectLst/>
              </a:rPr>
              <a:t> художественной литературы, публицистики, другой нехудожественной литературы и устной речи. </a:t>
            </a:r>
            <a:endParaRPr lang="ru-RU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В </a:t>
            </a:r>
            <a:r>
              <a:rPr lang="ru-RU" sz="2000" dirty="0">
                <a:effectLst/>
              </a:rPr>
              <a:t>список включены 5 000 самых частотных лемм этих </a:t>
            </a:r>
            <a:r>
              <a:rPr lang="ru-RU" sz="2000" dirty="0" err="1">
                <a:effectLst/>
              </a:rPr>
              <a:t>подкорпусов</a:t>
            </a:r>
            <a:r>
              <a:rPr lang="ru-RU" sz="2000" dirty="0">
                <a:effectLst/>
              </a:rPr>
              <a:t>. Список наиболее типичных лемм для каждого типа текстов был выделен на основе сравнения частоты лемм в таких текстах и в остальном корпусе. </a:t>
            </a:r>
            <a:endParaRPr lang="ru-RU" sz="2000" dirty="0" smtClean="0">
              <a:effectLst/>
            </a:endParaRPr>
          </a:p>
          <a:p>
            <a:r>
              <a:rPr lang="ru-RU" sz="2000" dirty="0" smtClean="0">
                <a:effectLst/>
              </a:rPr>
              <a:t>В </a:t>
            </a:r>
            <a:r>
              <a:rPr lang="ru-RU" sz="2000" dirty="0">
                <a:effectLst/>
              </a:rPr>
              <a:t>качестве метрики сравнения был использован критерий отношения правдоподобия (</a:t>
            </a:r>
            <a:r>
              <a:rPr lang="ru-RU" sz="2000" dirty="0" err="1">
                <a:effectLst/>
              </a:rPr>
              <a:t>log-likelihood</a:t>
            </a:r>
            <a:r>
              <a:rPr lang="ru-RU" sz="2000" dirty="0">
                <a:effectLst/>
              </a:rPr>
              <a:t>), вычисляемый на основе следующей матрицы:</a:t>
            </a:r>
            <a:endParaRPr lang="en-GB" sz="2000" dirty="0">
              <a:effectLst/>
            </a:endParaRP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990801"/>
              </p:ext>
            </p:extLst>
          </p:nvPr>
        </p:nvGraphicFramePr>
        <p:xfrm>
          <a:off x="1187624" y="4437112"/>
          <a:ext cx="7086600" cy="1224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19"/>
                <a:gridCol w="1687965"/>
                <a:gridCol w="2217320"/>
                <a:gridCol w="1824196"/>
              </a:tblGrid>
              <a:tr h="36576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spc="-5" dirty="0" err="1">
                          <a:effectLst/>
                        </a:rPr>
                        <a:t>Подкорпус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Другие тексты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Весь корпус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12065"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</a:rPr>
                        <a:t>Частота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GB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0190"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а+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12065"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Размер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2730" indent="0" algn="l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c+d</a:t>
                      </a:r>
                      <a:endParaRPr lang="en-GB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5043147"/>
              </p:ext>
            </p:extLst>
          </p:nvPr>
        </p:nvGraphicFramePr>
        <p:xfrm>
          <a:off x="1259632" y="5733256"/>
          <a:ext cx="6629400" cy="932016"/>
        </p:xfrm>
        <a:graphic>
          <a:graphicData uri="http://schemas.openxmlformats.org/presentationml/2006/ole">
            <p:oleObj spid="_x0000_s3074" name="Document" r:id="rId3" imgW="4811040" imgH="5205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39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Объем выборки</a:t>
            </a:r>
            <a:br>
              <a:rPr lang="ru-RU" dirty="0" smtClean="0"/>
            </a:br>
            <a:r>
              <a:rPr lang="ru-RU" dirty="0" smtClean="0"/>
              <a:t>Ошибка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0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Словарь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объем выборки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объем словника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количество слов, частота которых подсчитана с δ≤0.3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Элдридж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43 989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6 000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~ 100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Торндайк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4 500 000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10 000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~ 2 200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Браун и др.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1 200 000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9 345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~ 1 500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Иоссельсон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1 000 000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1 700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~ 1 700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Гарсия Ос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400 000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13 000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~ 1 100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1.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19180"/>
          <a:ext cx="8147250" cy="573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75"/>
                <a:gridCol w="1357875"/>
                <a:gridCol w="1357875"/>
                <a:gridCol w="1357875"/>
                <a:gridCol w="1357875"/>
                <a:gridCol w="1357875"/>
              </a:tblGrid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Лексема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Частота (ШЛ)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Коэф.  D (ШЛ)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Частота (Засорина)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Частота (Лич)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  <a:cs typeface="Times New Roman"/>
                        </a:rPr>
                        <a:t>Коэф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. D (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  <a:cs typeface="Times New Roman"/>
                        </a:rPr>
                        <a:t>Лич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добрый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171.1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297, 268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0.79, 0.96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злой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61.5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жестокий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смелый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храбрый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ловкий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верный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98.8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богатый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бедный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108, 172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0.95, 0.96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глухой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40.7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0.62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слепой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голый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65.4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0.90</a:t>
                      </a:r>
                    </a:p>
                  </a:txBody>
                  <a:tcPr marL="68580" marR="68580" marT="0" marB="0"/>
                </a:tc>
              </a:tr>
              <a:tr h="2498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живой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2. </a:t>
            </a:r>
            <a:r>
              <a:rPr lang="ru-RU" dirty="0" err="1" smtClean="0"/>
              <a:t>Контент-анализ</a:t>
            </a:r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Частота лексемы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Информационный поиск (индексирование документа, поиск документа, близкого (наиболее релевантного) запросу);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Компьютерная лексикография (выделение «значимой» лексики, выделение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коллокаций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MWE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), разрешение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семантической неоднозначности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WSD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рамматическая разметка (снятие грамматической омонимии)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3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словари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Информацию о каких словах следует включать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Как оценивать информацию о частотности слова, полученную на материале конкретного корпуса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Как выделять значимые слова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962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словари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 </a:t>
            </a:r>
            <a:r>
              <a:rPr lang="ru-RU" sz="2400" dirty="0" smtClean="0"/>
              <a:t>– частота</a:t>
            </a:r>
          </a:p>
          <a:p>
            <a:pPr lvl="2"/>
            <a:r>
              <a:rPr lang="ru-RU" dirty="0"/>
              <a:t>нормированная частота </a:t>
            </a:r>
          </a:p>
          <a:p>
            <a:pPr marL="0" indent="0">
              <a:buNone/>
            </a:pPr>
            <a:endParaRPr lang="en-GB" sz="2400" dirty="0" smtClean="0">
              <a:effectLst/>
            </a:endParaRPr>
          </a:p>
          <a:p>
            <a:r>
              <a:rPr lang="ru-RU" sz="2400" dirty="0" smtClean="0">
                <a:effectLst/>
              </a:rPr>
              <a:t>где </a:t>
            </a:r>
            <a:r>
              <a:rPr lang="en-US" sz="2400" i="1" u="sng" dirty="0" smtClean="0">
                <a:effectLst/>
                <a:hlinkClick r:id="rId2" tooltip="Nitrogen"/>
              </a:rPr>
              <a:t>N</a:t>
            </a:r>
            <a:r>
              <a:rPr lang="ru-RU" sz="2400" i="1" dirty="0" smtClean="0">
                <a:effectLst/>
              </a:rPr>
              <a:t> — </a:t>
            </a:r>
            <a:r>
              <a:rPr lang="ru-RU" sz="2400" dirty="0" smtClean="0">
                <a:effectLst/>
              </a:rPr>
              <a:t>число исследованных слов </a:t>
            </a:r>
            <a:r>
              <a:rPr lang="ru-RU" sz="2400" dirty="0" smtClean="0">
                <a:effectLst/>
              </a:rPr>
              <a:t>текста</a:t>
            </a:r>
          </a:p>
          <a:p>
            <a:endParaRPr lang="ru-RU" sz="2400" dirty="0" smtClean="0">
              <a:effectLst/>
            </a:endParaRPr>
          </a:p>
          <a:p>
            <a:r>
              <a:rPr lang="ru-RU" sz="2400" dirty="0" smtClean="0">
                <a:effectLst/>
              </a:rPr>
              <a:t>В большинстве </a:t>
            </a:r>
            <a:r>
              <a:rPr lang="ru-RU" sz="2400" b="1" dirty="0" smtClean="0">
                <a:effectLst/>
              </a:rPr>
              <a:t>Частотный словарь</a:t>
            </a:r>
            <a:r>
              <a:rPr lang="ru-RU" sz="2400" dirty="0" smtClean="0">
                <a:effectLst/>
              </a:rPr>
              <a:t> приводятся и абсолютные, и относительные характеристики. 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588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219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Частотное поведение слова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ipm</a:t>
            </a:r>
            <a:r>
              <a:rPr lang="en-US" dirty="0" smtClean="0"/>
              <a:t>, wpm </a:t>
            </a:r>
            <a:r>
              <a:rPr lang="ru-RU" dirty="0" smtClean="0"/>
              <a:t>– количество употреблений на </a:t>
            </a:r>
            <a:r>
              <a:rPr lang="ru-RU" dirty="0" smtClean="0"/>
              <a:t>миллион</a:t>
            </a:r>
          </a:p>
          <a:p>
            <a:pPr lvl="1"/>
            <a:r>
              <a:rPr lang="ru-RU" dirty="0" smtClean="0"/>
              <a:t>стандартное </a:t>
            </a:r>
            <a:r>
              <a:rPr lang="ru-RU" dirty="0"/>
              <a:t>представление частоты </a:t>
            </a:r>
            <a:r>
              <a:rPr lang="ru-RU" dirty="0" err="1"/>
              <a:t>токена</a:t>
            </a:r>
            <a:r>
              <a:rPr lang="ru-RU" dirty="0"/>
              <a:t> или леммы (→ см.), вычисляемое относительно условного корпуса в миллион единиц независимо от объема реального </a:t>
            </a:r>
            <a:r>
              <a:rPr lang="ru-RU" dirty="0" smtClean="0"/>
              <a:t>корпуса </a:t>
            </a:r>
          </a:p>
          <a:p>
            <a:r>
              <a:rPr lang="ru-RU" dirty="0" err="1" smtClean="0"/>
              <a:t>ipm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/>
              <a:t>)</a:t>
            </a:r>
            <a:r>
              <a:rPr lang="ru-RU" dirty="0" err="1"/>
              <a:t>=freq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)*1 000 000/</a:t>
            </a:r>
            <a:r>
              <a:rPr lang="ru-RU" dirty="0" err="1"/>
              <a:t>corp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smtClean="0"/>
              <a:t>где </a:t>
            </a:r>
            <a:r>
              <a:rPr lang="ru-RU" dirty="0" err="1"/>
              <a:t>freq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 – частота единицы в корпусе, </a:t>
            </a:r>
            <a:endParaRPr lang="ru-RU" dirty="0" smtClean="0"/>
          </a:p>
          <a:p>
            <a:pPr lvl="1"/>
            <a:r>
              <a:rPr lang="ru-RU" dirty="0" smtClean="0"/>
              <a:t>а </a:t>
            </a:r>
            <a:r>
              <a:rPr lang="ru-RU" dirty="0" err="1"/>
              <a:t>corp</a:t>
            </a:r>
            <a:r>
              <a:rPr lang="ru-RU" dirty="0"/>
              <a:t> – объем реального корпуса.</a:t>
            </a:r>
          </a:p>
          <a:p>
            <a:endParaRPr lang="ru-RU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215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800" smtClean="0">
                <a:latin typeface="Arial" charset="0"/>
              </a:rPr>
              <a:t>ОПРЕДЕЛЕНИЯ </a:t>
            </a:r>
            <a:br>
              <a:rPr lang="ru-RU" altLang="en-US" sz="2800" smtClean="0">
                <a:latin typeface="Arial" charset="0"/>
              </a:rPr>
            </a:br>
            <a:r>
              <a:rPr lang="ru-RU" altLang="en-US" sz="2800" smtClean="0">
                <a:latin typeface="Arial" charset="0"/>
              </a:rPr>
              <a:t>МОДЕЛИ «РАНГ-ЧАСТОТА»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3927475" cy="36845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altLang="en-US" sz="2000" b="1" smtClean="0"/>
              <a:t>&lt;ТЕКСТ&gt;</a:t>
            </a:r>
            <a:endParaRPr lang="en-US" altLang="en-US" sz="2000" b="1" smtClean="0"/>
          </a:p>
          <a:p>
            <a:pPr algn="ctr">
              <a:buFont typeface="Wingdings" pitchFamily="2" charset="2"/>
              <a:buNone/>
            </a:pPr>
            <a:r>
              <a:rPr lang="en-US" altLang="en-US" sz="2000" b="1" smtClean="0">
                <a:sym typeface="Wingdings" pitchFamily="2" charset="2"/>
              </a:rPr>
              <a:t></a:t>
            </a:r>
            <a:endParaRPr lang="ru-RU" altLang="en-US" sz="2000" b="1" smtClean="0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ru-RU" altLang="en-US" sz="2000" b="1" smtClean="0"/>
              <a:t>&lt;ЧАСТОТНЫЙ СЛОВНИК&gt;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000" b="1" smtClean="0">
                <a:sym typeface="Wingdings" pitchFamily="2" charset="2"/>
              </a:rPr>
              <a:t></a:t>
            </a:r>
            <a:endParaRPr lang="ru-RU" altLang="en-US" sz="2000" b="1" smtClean="0">
              <a:sym typeface="Wingdings" pitchFamily="2" charset="2"/>
            </a:endParaRPr>
          </a:p>
        </p:txBody>
      </p:sp>
      <p:graphicFrame>
        <p:nvGraphicFramePr>
          <p:cNvPr id="384243" name="Group 243"/>
          <p:cNvGraphicFramePr>
            <a:graphicFrameLocks noGrp="1"/>
          </p:cNvGraphicFramePr>
          <p:nvPr>
            <p:ph sz="quarter" idx="2"/>
          </p:nvPr>
        </p:nvGraphicFramePr>
        <p:xfrm>
          <a:off x="971550" y="3573463"/>
          <a:ext cx="3744913" cy="2255856"/>
        </p:xfrm>
        <a:graphic>
          <a:graphicData uri="http://schemas.openxmlformats.org/drawingml/2006/table">
            <a:tbl>
              <a:tblPr/>
              <a:tblGrid>
                <a:gridCol w="936625"/>
                <a:gridCol w="1368425"/>
                <a:gridCol w="1439863"/>
              </a:tblGrid>
              <a:tr h="640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Ранг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Слово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Частота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W(1)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f(1)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1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W(2)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f(2)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1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297" name="Group 297"/>
          <p:cNvGraphicFramePr>
            <a:graphicFrameLocks noGrp="1"/>
          </p:cNvGraphicFramePr>
          <p:nvPr>
            <p:ph sz="quarter" idx="3"/>
          </p:nvPr>
        </p:nvGraphicFramePr>
        <p:xfrm>
          <a:off x="4787900" y="2133600"/>
          <a:ext cx="3927475" cy="4378572"/>
        </p:xfrm>
        <a:graphic>
          <a:graphicData uri="http://schemas.openxmlformats.org/drawingml/2006/table">
            <a:tbl>
              <a:tblPr/>
              <a:tblGrid>
                <a:gridCol w="1309688"/>
                <a:gridCol w="1308100"/>
                <a:gridCol w="1309687"/>
              </a:tblGrid>
              <a:tr h="40313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Пример: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400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Ранг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Слово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W(r)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Частота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f(r)</a:t>
                      </a:r>
                      <a:endParaRPr kumimoji="0" lang="ru-RU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136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terms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81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61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4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Позиция в частотном спектре: </a:t>
            </a:r>
            <a:r>
              <a:rPr lang="ru-RU" dirty="0" err="1" smtClean="0"/>
              <a:t>низкоранговое</a:t>
            </a:r>
            <a:r>
              <a:rPr lang="ru-RU" dirty="0" smtClean="0"/>
              <a:t> (высокочастотное) </a:t>
            </a:r>
            <a:r>
              <a:rPr lang="en-US" dirty="0" smtClean="0"/>
              <a:t>vs. </a:t>
            </a:r>
            <a:r>
              <a:rPr lang="ru-RU" dirty="0" smtClean="0"/>
              <a:t>низкочастотное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001769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частотных словарей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изучение </a:t>
            </a:r>
            <a:r>
              <a:rPr lang="ru-RU" dirty="0"/>
              <a:t>иностранного языка (для чтения 2% слов могут быть незнакомы, 1000 наиболее частотных слов – без контекста)</a:t>
            </a:r>
          </a:p>
          <a:p>
            <a:pPr lvl="0"/>
            <a:r>
              <a:rPr lang="ru-RU" dirty="0"/>
              <a:t>усовершенствование различных кодовых систем</a:t>
            </a:r>
          </a:p>
          <a:p>
            <a:pPr lvl="0"/>
            <a:r>
              <a:rPr lang="ru-RU" dirty="0"/>
              <a:t>системы, основанные на статистических методах поиска информации, кластеризации документов и т.п. </a:t>
            </a:r>
          </a:p>
          <a:p>
            <a:pPr lvl="0"/>
            <a:r>
              <a:rPr lang="ru-RU" dirty="0"/>
              <a:t>изучение словаря отдельных литературных памятников или авторов на основе сведений о частотах употребления слов и словосочетаний</a:t>
            </a:r>
          </a:p>
          <a:p>
            <a:pPr lvl="0"/>
            <a:r>
              <a:rPr lang="ru-RU" dirty="0"/>
              <a:t>лексикографические исследования (отношения внутри семантического поля, выделение устойчивых словосочетаний)</a:t>
            </a:r>
          </a:p>
          <a:p>
            <a:pPr lvl="0"/>
            <a:r>
              <a:rPr lang="ru-RU" dirty="0" err="1"/>
              <a:t>контент-анализ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частотных словарей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896544"/>
          </a:xfrm>
        </p:spPr>
        <p:txBody>
          <a:bodyPr>
            <a:noAutofit/>
          </a:bodyPr>
          <a:lstStyle/>
          <a:p>
            <a:r>
              <a:rPr lang="ru-RU" sz="2200" i="1" u="sng" dirty="0" err="1">
                <a:latin typeface="Times New Roman" pitchFamily="18" charset="0"/>
                <a:cs typeface="Times New Roman" pitchFamily="18" charset="0"/>
              </a:rPr>
              <a:t>Иоссельсон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 Г.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Josselson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.] Словарь русского языка.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Детройт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1953.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Josselson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Н. Н. The Russian word count... Detroit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1953). Объем словника составляет 1700 слов.</a:t>
            </a:r>
          </a:p>
          <a:p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Штейнфельдт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Э. А.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Частотный словарь современного русского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литературного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языка.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Таллин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1963. (2 500 наиболее употребительных слов)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Частотный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словарь общенаучной лексики / Под общ. ред. Е. М. 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Степановой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. М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., 1970. </a:t>
            </a:r>
          </a:p>
          <a:p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Грузберг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А. А.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Частотный словарь русского языка второй половины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XVI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начала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XVII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века. Пермь, 1974. </a:t>
            </a:r>
          </a:p>
          <a:p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Оливерус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u="sng" dirty="0" err="1">
                <a:latin typeface="Times New Roman" pitchFamily="18" charset="0"/>
                <a:cs typeface="Times New Roman" pitchFamily="18" charset="0"/>
              </a:rPr>
              <a:t>Зденек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 Ф.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Морфемы русского языка: Частотный словарь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Praha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1976. 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частотных словарей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896544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Частотный словарь русского языка: Около 40 000 слов / Под ред. 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Л. Н. </a:t>
            </a:r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Засориной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М., 1977. (обработка  средствами вычислительной техники 1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словоупотреблений (40 000 слов))</a:t>
            </a:r>
          </a:p>
          <a:p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Лённгрен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u="sng" dirty="0">
                <a:latin typeface="Times New Roman" pitchFamily="18" charset="0"/>
                <a:cs typeface="Times New Roman" pitchFamily="18" charset="0"/>
              </a:rPr>
              <a:t>Л.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Частотный словарь современного русского языка.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Uppsala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1993.</a:t>
            </a:r>
          </a:p>
          <a:p>
            <a:r>
              <a:rPr lang="ru-RU" sz="2200" i="1" u="sng" dirty="0" err="1" smtClean="0">
                <a:latin typeface="Times New Roman" pitchFamily="18" charset="0"/>
                <a:cs typeface="Times New Roman" pitchFamily="18" charset="0"/>
              </a:rPr>
              <a:t>Ляшевская</a:t>
            </a:r>
            <a:r>
              <a:rPr lang="ru-RU" sz="2200" i="1" u="sng" dirty="0" smtClean="0">
                <a:latin typeface="Times New Roman" pitchFamily="18" charset="0"/>
                <a:cs typeface="Times New Roman" pitchFamily="18" charset="0"/>
              </a:rPr>
              <a:t>, Шаров.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Частотный словарь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современного русского языка (на материалах Национального корпуса русского языка).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М.: Азбуковник, 2009.</a:t>
            </a:r>
          </a:p>
          <a:p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2227</Words>
  <Application>Microsoft Office PowerPoint</Application>
  <PresentationFormat>Экран (4:3)</PresentationFormat>
  <Paragraphs>487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Тема Office</vt:lpstr>
      <vt:lpstr>Формула</vt:lpstr>
      <vt:lpstr>Document</vt:lpstr>
      <vt:lpstr>Microsoft Equation 3.0</vt:lpstr>
      <vt:lpstr>Частотные словари</vt:lpstr>
      <vt:lpstr>Частотные словари</vt:lpstr>
      <vt:lpstr>Частотные словари</vt:lpstr>
      <vt:lpstr>Частотные словари</vt:lpstr>
      <vt:lpstr>Частотное поведение слова</vt:lpstr>
      <vt:lpstr>ОПРЕДЕЛЕНИЯ  МОДЕЛИ «РАНГ-ЧАСТОТА»</vt:lpstr>
      <vt:lpstr>Функции частотных словарей</vt:lpstr>
      <vt:lpstr>Примеры частотных словарей</vt:lpstr>
      <vt:lpstr>Примеры частотных словарей</vt:lpstr>
      <vt:lpstr>Примеры частотных словарей</vt:lpstr>
      <vt:lpstr>Примеры частотных словарей</vt:lpstr>
      <vt:lpstr>50 самых частотных слов в английском языке</vt:lpstr>
      <vt:lpstr>Некоторые принципы при составлении частотных словарей Достоверность указанной частоты</vt:lpstr>
      <vt:lpstr>Сравнительная частота слов по частотным словарям</vt:lpstr>
      <vt:lpstr>Частотные словари. Проблемы</vt:lpstr>
      <vt:lpstr>Частотные словари. Проблемы</vt:lpstr>
      <vt:lpstr>Частотные словари. Значимая лексика Меры распространенности</vt:lpstr>
      <vt:lpstr>Частотные словари. Значимая лексика  Меры распространенности </vt:lpstr>
      <vt:lpstr>Частотные словари. Значимая лексика  Меры распространенности</vt:lpstr>
      <vt:lpstr>Частотные словари. Значимая лексика  Меры распространенности</vt:lpstr>
      <vt:lpstr>«Значимая» лексика.  Меры распространенности Коэффициент D</vt:lpstr>
      <vt:lpstr>«Значимая» лексика Меры распространенности</vt:lpstr>
      <vt:lpstr>Объем выборки Ошибка</vt:lpstr>
      <vt:lpstr>Пример 1.</vt:lpstr>
      <vt:lpstr>Пример 2. Контент-анализ</vt:lpstr>
      <vt:lpstr>Частота лексемы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Частотные словари</dc:title>
  <dc:creator>Alexander</dc:creator>
  <cp:lastModifiedBy>Alexander</cp:lastModifiedBy>
  <cp:revision>10</cp:revision>
  <dcterms:created xsi:type="dcterms:W3CDTF">2013-11-27T19:35:37Z</dcterms:created>
  <dcterms:modified xsi:type="dcterms:W3CDTF">2013-11-27T21:08:47Z</dcterms:modified>
</cp:coreProperties>
</file>