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7" r:id="rId2"/>
    <p:sldId id="277" r:id="rId3"/>
    <p:sldId id="279" r:id="rId4"/>
    <p:sldId id="280" r:id="rId5"/>
    <p:sldId id="278" r:id="rId6"/>
    <p:sldId id="28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94660"/>
  </p:normalViewPr>
  <p:slideViewPr>
    <p:cSldViewPr snapToGrid="0">
      <p:cViewPr>
        <p:scale>
          <a:sx n="66" d="100"/>
          <a:sy n="66" d="100"/>
        </p:scale>
        <p:origin x="1627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95933-2ED6-4471-B593-1A74BCFAE82F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048CA-BEBC-44D2-9F80-90F75BA0E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96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4048CA-BEBC-44D2-9F80-90F75BA0E92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13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048CA-BEBC-44D2-9F80-90F75BA0E92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31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048CA-BEBC-44D2-9F80-90F75BA0E92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28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C32B-D637-480A-8B19-C542170C396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8D9-32A3-4D42-B295-3BC50E7AD5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05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C32B-D637-480A-8B19-C542170C396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8D9-32A3-4D42-B295-3BC50E7AD5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79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C32B-D637-480A-8B19-C542170C396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8D9-32A3-4D42-B295-3BC50E7AD5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32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C32B-D637-480A-8B19-C542170C396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8D9-32A3-4D42-B295-3BC50E7AD5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57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C32B-D637-480A-8B19-C542170C396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8D9-32A3-4D42-B295-3BC50E7AD5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54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C32B-D637-480A-8B19-C542170C396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8D9-32A3-4D42-B295-3BC50E7AD5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60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C32B-D637-480A-8B19-C542170C396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8D9-32A3-4D42-B295-3BC50E7AD5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78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C32B-D637-480A-8B19-C542170C396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8D9-32A3-4D42-B295-3BC50E7AD5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45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C32B-D637-480A-8B19-C542170C396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8D9-32A3-4D42-B295-3BC50E7AD5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99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C32B-D637-480A-8B19-C542170C396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8D9-32A3-4D42-B295-3BC50E7AD5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757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C32B-D637-480A-8B19-C542170C396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828D9-32A3-4D42-B295-3BC50E7AD5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6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C32B-D637-480A-8B19-C542170C396E}" type="datetimeFigureOut">
              <a:rPr lang="ru-RU" smtClean="0"/>
              <a:t>17.06.2022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828D9-32A3-4D42-B295-3BC50E7AD5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83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5EFD9C0-D1D7-42F8-8022-A939F204AFF4}"/>
              </a:ext>
            </a:extLst>
          </p:cNvPr>
          <p:cNvSpPr/>
          <p:nvPr/>
        </p:nvSpPr>
        <p:spPr>
          <a:xfrm rot="16200000">
            <a:off x="5863633" y="1166494"/>
            <a:ext cx="2359127" cy="8576838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353E3C1-BFFA-461A-B2B5-B6198A7447B7}"/>
              </a:ext>
            </a:extLst>
          </p:cNvPr>
          <p:cNvSpPr/>
          <p:nvPr/>
        </p:nvSpPr>
        <p:spPr>
          <a:xfrm>
            <a:off x="929912" y="1229011"/>
            <a:ext cx="9590203" cy="1155278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81546-147A-476C-B242-95D61EF3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15" y="2672847"/>
            <a:ext cx="10271085" cy="1325563"/>
          </a:xfrm>
        </p:spPr>
        <p:txBody>
          <a:bodyPr>
            <a:normAutofit fontScale="90000"/>
          </a:bodyPr>
          <a:lstStyle/>
          <a:p>
            <a:r>
              <a:rPr lang="ru-RU" sz="4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Самая революционная</a:t>
            </a:r>
            <a:r>
              <a:rPr lang="ru-RU" sz="4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 новелла по мотивам 1917 года. Проектное предложение.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Bender" panose="02000503020000020004" pitchFamily="50" charset="-5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D5787D-AACB-4FC9-84BA-1CBE0909073C}"/>
              </a:ext>
            </a:extLst>
          </p:cNvPr>
          <p:cNvSpPr txBox="1"/>
          <p:nvPr/>
        </p:nvSpPr>
        <p:spPr>
          <a:xfrm>
            <a:off x="3100919" y="4275349"/>
            <a:ext cx="8182112" cy="286232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ru-RU" dirty="0" smtClean="0">
                <a:solidFill>
                  <a:schemeClr val="bg1"/>
                </a:solidFill>
                <a:latin typeface="Bender" panose="02000503020000020004" pitchFamily="50" charset="-52"/>
              </a:rPr>
              <a:t>Выполнили:</a:t>
            </a:r>
          </a:p>
          <a:p>
            <a:pPr algn="r"/>
            <a:endParaRPr lang="ru-RU" dirty="0" smtClean="0">
              <a:solidFill>
                <a:schemeClr val="bg1"/>
              </a:solidFill>
              <a:latin typeface="Bender" panose="02000503020000020004" pitchFamily="50" charset="-52"/>
            </a:endParaRP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Bender" panose="02000503020000020004" pitchFamily="50" charset="-52"/>
              </a:rPr>
              <a:t>Иванова Елизавета Владимировна: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Bender" panose="02000503020000020004" pitchFamily="50" charset="-52"/>
              </a:rPr>
              <a:t>Код на </a:t>
            </a:r>
            <a:r>
              <a:rPr lang="en-US" dirty="0" smtClean="0">
                <a:solidFill>
                  <a:schemeClr val="bg1"/>
                </a:solidFill>
                <a:latin typeface="Bender" panose="02000503020000020004" pitchFamily="50" charset="-52"/>
              </a:rPr>
              <a:t>Python</a:t>
            </a:r>
            <a:r>
              <a:rPr lang="ru-RU" dirty="0" smtClean="0">
                <a:solidFill>
                  <a:schemeClr val="bg1"/>
                </a:solidFill>
                <a:latin typeface="Bender" panose="02000503020000020004" pitchFamily="50" charset="-52"/>
              </a:rPr>
              <a:t>, написание сюжета, историческое консультирование 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Bender" panose="02000503020000020004" pitchFamily="50" charset="-52"/>
              </a:rPr>
              <a:t>(специалистка по истории 1917 года)</a:t>
            </a:r>
          </a:p>
          <a:p>
            <a:pPr algn="r"/>
            <a:endParaRPr lang="ru-RU" dirty="0">
              <a:solidFill>
                <a:schemeClr val="bg1"/>
              </a:solidFill>
              <a:latin typeface="Bender" panose="02000503020000020004" pitchFamily="50" charset="-52"/>
            </a:endParaRPr>
          </a:p>
          <a:p>
            <a:pPr algn="r"/>
            <a:r>
              <a:rPr lang="ru-RU" dirty="0" err="1">
                <a:solidFill>
                  <a:schemeClr val="bg1"/>
                </a:solidFill>
                <a:latin typeface="Bender" panose="02000503020000020004" pitchFamily="50" charset="-52"/>
              </a:rPr>
              <a:t>Флигинская</a:t>
            </a:r>
            <a:r>
              <a:rPr lang="ru-RU" dirty="0">
                <a:solidFill>
                  <a:schemeClr val="bg1"/>
                </a:solidFill>
                <a:latin typeface="Bender" panose="02000503020000020004" pitchFamily="50" charset="-52"/>
              </a:rPr>
              <a:t> Екатерина </a:t>
            </a:r>
            <a:r>
              <a:rPr lang="ru-RU" dirty="0" smtClean="0">
                <a:solidFill>
                  <a:schemeClr val="bg1"/>
                </a:solidFill>
                <a:latin typeface="Bender" panose="02000503020000020004" pitchFamily="50" charset="-52"/>
              </a:rPr>
              <a:t>Дмитриевна</a:t>
            </a:r>
          </a:p>
          <a:p>
            <a:pPr algn="r"/>
            <a:r>
              <a:rPr lang="ru-RU" dirty="0" smtClean="0">
                <a:solidFill>
                  <a:schemeClr val="bg1"/>
                </a:solidFill>
                <a:latin typeface="Bender" panose="02000503020000020004" pitchFamily="50" charset="-52"/>
              </a:rPr>
              <a:t>Реализация проекта в движк</a:t>
            </a:r>
            <a:r>
              <a:rPr lang="ru-RU" dirty="0" smtClean="0">
                <a:solidFill>
                  <a:schemeClr val="bg1"/>
                </a:solidFill>
                <a:latin typeface="Bender" panose="02000503020000020004" pitchFamily="50" charset="-52"/>
              </a:rPr>
              <a:t>е </a:t>
            </a:r>
            <a:r>
              <a:rPr lang="en-US" dirty="0" err="1" smtClean="0">
                <a:solidFill>
                  <a:schemeClr val="bg1"/>
                </a:solidFill>
                <a:latin typeface="Bender" panose="02000503020000020004" pitchFamily="50" charset="-52"/>
              </a:rPr>
              <a:t>Ren’Py</a:t>
            </a:r>
            <a:r>
              <a:rPr lang="ru-RU" dirty="0" smtClean="0">
                <a:solidFill>
                  <a:schemeClr val="bg1"/>
                </a:solidFill>
                <a:latin typeface="Bender" panose="02000503020000020004" pitchFamily="50" charset="-52"/>
              </a:rPr>
              <a:t>, добавление визуальных материалов.</a:t>
            </a:r>
            <a:endParaRPr lang="ru-RU" dirty="0" smtClean="0">
              <a:solidFill>
                <a:schemeClr val="bg1"/>
              </a:solidFill>
              <a:latin typeface="Bender" panose="02000503020000020004" pitchFamily="50" charset="-52"/>
            </a:endParaRPr>
          </a:p>
          <a:p>
            <a:pPr algn="r"/>
            <a:endParaRPr lang="ru-RU" dirty="0">
              <a:solidFill>
                <a:schemeClr val="bg1"/>
              </a:solidFill>
              <a:latin typeface="Bender" panose="02000503020000020004" pitchFamily="50" charset="-52"/>
            </a:endParaRPr>
          </a:p>
          <a:p>
            <a:pPr algn="r"/>
            <a:endParaRPr lang="ru-RU" dirty="0">
              <a:solidFill>
                <a:schemeClr val="bg1"/>
              </a:solidFill>
              <a:latin typeface="Bender" panose="02000503020000020004" pitchFamily="50" charset="-5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EDDF65B-4D4D-42DF-8819-A95810F980C5}"/>
              </a:ext>
            </a:extLst>
          </p:cNvPr>
          <p:cNvSpPr/>
          <p:nvPr/>
        </p:nvSpPr>
        <p:spPr>
          <a:xfrm>
            <a:off x="11625110" y="1607412"/>
            <a:ext cx="308678" cy="33311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A03CAD4-5D14-48DF-BFC3-440A03210E75}"/>
              </a:ext>
            </a:extLst>
          </p:cNvPr>
          <p:cNvSpPr/>
          <p:nvPr/>
        </p:nvSpPr>
        <p:spPr>
          <a:xfrm>
            <a:off x="449145" y="2558547"/>
            <a:ext cx="480767" cy="50091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F652381-EFA4-4A8B-8077-3A3ACE7C3C73}"/>
              </a:ext>
            </a:extLst>
          </p:cNvPr>
          <p:cNvSpPr/>
          <p:nvPr/>
        </p:nvSpPr>
        <p:spPr>
          <a:xfrm>
            <a:off x="11620324" y="5163007"/>
            <a:ext cx="305151" cy="3179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34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B29003-78F7-417D-815A-404534C89090}"/>
              </a:ext>
            </a:extLst>
          </p:cNvPr>
          <p:cNvSpPr/>
          <p:nvPr/>
        </p:nvSpPr>
        <p:spPr>
          <a:xfrm>
            <a:off x="6473073" y="1"/>
            <a:ext cx="5718928" cy="6858000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5186E-F763-4756-A783-01DE075D5D27}"/>
              </a:ext>
            </a:extLst>
          </p:cNvPr>
          <p:cNvSpPr txBox="1"/>
          <p:nvPr/>
        </p:nvSpPr>
        <p:spPr>
          <a:xfrm>
            <a:off x="829325" y="2725942"/>
            <a:ext cx="4616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Bender" panose="02000503020000020004" pitchFamily="50" charset="-52"/>
              </a:rPr>
              <a:t>Главной задачей этого проекта является популяризация истории Революции 1917 года и, в частности, её политической и личностной составляющей. </a:t>
            </a:r>
            <a:endParaRPr lang="ru-RU" dirty="0">
              <a:latin typeface="Bender" panose="0200050302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2EA92-5A9E-4219-A893-64EF35279B6C}"/>
              </a:ext>
            </a:extLst>
          </p:cNvPr>
          <p:cNvSpPr txBox="1"/>
          <p:nvPr/>
        </p:nvSpPr>
        <p:spPr>
          <a:xfrm>
            <a:off x="6760429" y="931671"/>
            <a:ext cx="491175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  <a:latin typeface="Bender" panose="02000503020000020004" pitchFamily="50" charset="-52"/>
              </a:rPr>
              <a:t>Политический аспект истории революции 1917 года довольно труден для понимания людям, которые не углубляются в данную тему. </a:t>
            </a:r>
            <a:endParaRPr lang="ru-RU" dirty="0">
              <a:solidFill>
                <a:schemeClr val="bg1"/>
              </a:solidFill>
              <a:latin typeface="Bender" panose="02000503020000020004" pitchFamily="50" charset="-52"/>
            </a:endParaRPr>
          </a:p>
          <a:p>
            <a:pPr algn="just"/>
            <a:endParaRPr lang="ru-RU" dirty="0" smtClean="0">
              <a:solidFill>
                <a:schemeClr val="bg1"/>
              </a:solidFill>
              <a:latin typeface="Bender" panose="02000503020000020004" pitchFamily="50" charset="-52"/>
            </a:endParaRPr>
          </a:p>
          <a:p>
            <a:pPr algn="just"/>
            <a:r>
              <a:rPr lang="ru-RU" dirty="0" smtClean="0">
                <a:solidFill>
                  <a:schemeClr val="bg1"/>
                </a:solidFill>
                <a:latin typeface="Bender" panose="02000503020000020004" pitchFamily="50" charset="-52"/>
              </a:rPr>
              <a:t>Наличие большого количества партий, политических групп и органов власти затрудняют понимание того, как разворачивались все политические процессы в революционный период.</a:t>
            </a:r>
          </a:p>
          <a:p>
            <a:pPr algn="just"/>
            <a:endParaRPr lang="ru-RU" dirty="0">
              <a:solidFill>
                <a:schemeClr val="bg1"/>
              </a:solidFill>
              <a:latin typeface="Bender" panose="02000503020000020004" pitchFamily="50" charset="-52"/>
            </a:endParaRPr>
          </a:p>
          <a:p>
            <a:pPr algn="just"/>
            <a:r>
              <a:rPr lang="ru-RU" dirty="0" smtClean="0">
                <a:solidFill>
                  <a:schemeClr val="bg1"/>
                </a:solidFill>
                <a:latin typeface="Bender" panose="02000503020000020004" pitchFamily="50" charset="-52"/>
              </a:rPr>
              <a:t>Так как визуальные новеллы — довольно популярный игровой жанр, помещение истории Революци</a:t>
            </a:r>
            <a:r>
              <a:rPr lang="ru-RU" dirty="0" smtClean="0">
                <a:solidFill>
                  <a:schemeClr val="bg1"/>
                </a:solidFill>
                <a:latin typeface="Bender" panose="02000503020000020004" pitchFamily="50" charset="-52"/>
              </a:rPr>
              <a:t>и в него привлекает большее количество людей, изначально не заинтересованных в политике 1917 года, а сам жанр визуальных новелл подразумевает упрощение и лаконичность представляемой игрокам информации.</a:t>
            </a:r>
            <a:endParaRPr lang="ru-RU" dirty="0">
              <a:solidFill>
                <a:schemeClr val="bg1"/>
              </a:solidFill>
              <a:latin typeface="Bender" panose="02000503020000020004" pitchFamily="50" charset="-5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CE33E72-0B5A-431A-B297-8C822A173BE3}"/>
              </a:ext>
            </a:extLst>
          </p:cNvPr>
          <p:cNvSpPr/>
          <p:nvPr/>
        </p:nvSpPr>
        <p:spPr>
          <a:xfrm>
            <a:off x="279584" y="5246404"/>
            <a:ext cx="466964" cy="16115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3860529-E040-4AD6-B62A-DE50D90828E5}"/>
              </a:ext>
            </a:extLst>
          </p:cNvPr>
          <p:cNvSpPr/>
          <p:nvPr/>
        </p:nvSpPr>
        <p:spPr>
          <a:xfrm>
            <a:off x="367119" y="5358845"/>
            <a:ext cx="68958" cy="71848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F4A8538-CD00-4455-9F5F-86D5E51E2522}"/>
              </a:ext>
            </a:extLst>
          </p:cNvPr>
          <p:cNvSpPr/>
          <p:nvPr/>
        </p:nvSpPr>
        <p:spPr>
          <a:xfrm>
            <a:off x="760367" y="2899936"/>
            <a:ext cx="68958" cy="71848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51E9C62-29C0-4B7B-980E-FEE4DB622BB9}"/>
              </a:ext>
            </a:extLst>
          </p:cNvPr>
          <p:cNvSpPr/>
          <p:nvPr/>
        </p:nvSpPr>
        <p:spPr>
          <a:xfrm>
            <a:off x="11374573" y="1"/>
            <a:ext cx="698456" cy="8534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49B58E-44F5-470A-B357-547BE592A043}"/>
              </a:ext>
            </a:extLst>
          </p:cNvPr>
          <p:cNvSpPr/>
          <p:nvPr/>
        </p:nvSpPr>
        <p:spPr>
          <a:xfrm rot="5400000">
            <a:off x="674821" y="6211153"/>
            <a:ext cx="226024" cy="772470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7E66ABE-6DB0-4104-8CBC-3A495251A448}"/>
              </a:ext>
            </a:extLst>
          </p:cNvPr>
          <p:cNvSpPr/>
          <p:nvPr/>
        </p:nvSpPr>
        <p:spPr>
          <a:xfrm rot="5400000">
            <a:off x="11189912" y="5482288"/>
            <a:ext cx="260219" cy="1743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B64E7B-A382-488D-B530-87C4322F4752}"/>
              </a:ext>
            </a:extLst>
          </p:cNvPr>
          <p:cNvSpPr txBox="1"/>
          <p:nvPr/>
        </p:nvSpPr>
        <p:spPr>
          <a:xfrm>
            <a:off x="4399016" y="57389"/>
            <a:ext cx="45849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ЗАДАЧА </a:t>
            </a:r>
            <a:r>
              <a:rPr lang="ru-RU" sz="4200" b="1" dirty="0" smtClean="0">
                <a:solidFill>
                  <a:schemeClr val="bg1"/>
                </a:solidFill>
                <a:latin typeface="Bender" panose="02000503020000020004" pitchFamily="50" charset="-52"/>
              </a:rPr>
              <a:t>ПРОЕКТА</a:t>
            </a:r>
            <a:endParaRPr lang="ru-RU" sz="4200" b="1" dirty="0">
              <a:solidFill>
                <a:schemeClr val="bg1"/>
              </a:solidFill>
              <a:latin typeface="Bender" panose="02000503020000020004" pitchFamily="50" charset="-52"/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E6C6BAC-0838-4211-B2E2-50C517AED8C5}"/>
              </a:ext>
            </a:extLst>
          </p:cNvPr>
          <p:cNvCxnSpPr>
            <a:cxnSpLocks/>
          </p:cNvCxnSpPr>
          <p:nvPr/>
        </p:nvCxnSpPr>
        <p:spPr>
          <a:xfrm>
            <a:off x="5702681" y="3223698"/>
            <a:ext cx="636016" cy="0"/>
          </a:xfrm>
          <a:prstGeom prst="straightConnector1">
            <a:avLst/>
          </a:prstGeom>
          <a:ln>
            <a:solidFill>
              <a:srgbClr val="B00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F4A8538-CD00-4455-9F5F-86D5E51E2522}"/>
              </a:ext>
            </a:extLst>
          </p:cNvPr>
          <p:cNvSpPr/>
          <p:nvPr/>
        </p:nvSpPr>
        <p:spPr>
          <a:xfrm>
            <a:off x="6691471" y="2313049"/>
            <a:ext cx="68958" cy="71848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1A7DE4-4C6F-43F7-8F5E-0290EC2ADF79}"/>
              </a:ext>
            </a:extLst>
          </p:cNvPr>
          <p:cNvSpPr/>
          <p:nvPr/>
        </p:nvSpPr>
        <p:spPr>
          <a:xfrm>
            <a:off x="162702" y="3141996"/>
            <a:ext cx="339253" cy="3716004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B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61AD3-6E91-4EB4-BAD0-A86048C95541}"/>
              </a:ext>
            </a:extLst>
          </p:cNvPr>
          <p:cNvSpPr txBox="1"/>
          <p:nvPr/>
        </p:nvSpPr>
        <p:spPr>
          <a:xfrm>
            <a:off x="670997" y="1329757"/>
            <a:ext cx="547969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Наш проект представляет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демо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-версию начального эпизода новеллы. По сюжету, игрок приезжает в Царское Село по поручению газеты, в которой он работает, и встречает в одном из парков А. Ф. Керенского, оказавшегося там. 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Bender" panose="02000503020000020004" pitchFamily="50" charset="-5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На протяжении эпизода, Керенский описывает игроку политический контекст текущего момента (июля 1917 года) и задает вопросы об отношении игрока к тем или иным событиям и аспектам. 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ender" panose="02000503020000020004" pitchFamily="50" charset="-5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В конце этого диалога, игрок, по результатам сделанных им ответов, определяется в одну из трех крупнейших партий 1917 года или остается беспартийным.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Bender" panose="02000503020000020004" pitchFamily="50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4BCAE-5BAE-4AD9-824B-84814A61E9C1}"/>
              </a:ext>
            </a:extLst>
          </p:cNvPr>
          <p:cNvSpPr txBox="1"/>
          <p:nvPr/>
        </p:nvSpPr>
        <p:spPr>
          <a:xfrm>
            <a:off x="813227" y="591093"/>
            <a:ext cx="61173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Смысл нашего проекта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Bender" panose="02000503020000020004" pitchFamily="50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E9EEB50-27E3-4335-91BF-481BA26131C9}"/>
              </a:ext>
            </a:extLst>
          </p:cNvPr>
          <p:cNvSpPr/>
          <p:nvPr/>
        </p:nvSpPr>
        <p:spPr>
          <a:xfrm>
            <a:off x="10729732" y="-1"/>
            <a:ext cx="1101045" cy="16541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C3ECDC-4508-4FDD-982A-32235EA34F27}"/>
              </a:ext>
            </a:extLst>
          </p:cNvPr>
          <p:cNvSpPr/>
          <p:nvPr/>
        </p:nvSpPr>
        <p:spPr>
          <a:xfrm>
            <a:off x="10502873" y="233525"/>
            <a:ext cx="480767" cy="50091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8224E4-9D59-4682-BA49-361221040978}"/>
              </a:ext>
            </a:extLst>
          </p:cNvPr>
          <p:cNvSpPr/>
          <p:nvPr/>
        </p:nvSpPr>
        <p:spPr>
          <a:xfrm>
            <a:off x="349379" y="6219361"/>
            <a:ext cx="305151" cy="3179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67B9F53-015F-4EBE-B977-E1ED7661A778}"/>
              </a:ext>
            </a:extLst>
          </p:cNvPr>
          <p:cNvSpPr/>
          <p:nvPr/>
        </p:nvSpPr>
        <p:spPr>
          <a:xfrm>
            <a:off x="7289018" y="4791168"/>
            <a:ext cx="1372794" cy="11470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1C3ECDC-4508-4FDD-982A-32235EA34F27}"/>
              </a:ext>
            </a:extLst>
          </p:cNvPr>
          <p:cNvSpPr/>
          <p:nvPr/>
        </p:nvSpPr>
        <p:spPr>
          <a:xfrm>
            <a:off x="9872332" y="2416614"/>
            <a:ext cx="480767" cy="50091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4012" t="6640" r="5759" b="5014"/>
          <a:stretch/>
        </p:blipFill>
        <p:spPr>
          <a:xfrm>
            <a:off x="6299383" y="1412459"/>
            <a:ext cx="4203490" cy="231508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499" y="3465307"/>
            <a:ext cx="4210154" cy="230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7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F1A7DE4-4C6F-43F7-8F5E-0290EC2ADF79}"/>
              </a:ext>
            </a:extLst>
          </p:cNvPr>
          <p:cNvSpPr/>
          <p:nvPr/>
        </p:nvSpPr>
        <p:spPr>
          <a:xfrm>
            <a:off x="162702" y="3141996"/>
            <a:ext cx="339253" cy="3716004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B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F61AD3-6E91-4EB4-BAD0-A86048C95541}"/>
              </a:ext>
            </a:extLst>
          </p:cNvPr>
          <p:cNvSpPr txBox="1"/>
          <p:nvPr/>
        </p:nvSpPr>
        <p:spPr>
          <a:xfrm>
            <a:off x="670997" y="1329757"/>
            <a:ext cx="547969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Сам скрипт новеллы сделан с помощью языка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Python.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Для реализации новеллы мы пользовались такими способностями как операторы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if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,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elif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else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, простыми действиями с переменными (так как для выхода на определенную концовку нужен определенный набор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стат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), форматирование и оформление текста (добавление цвета, изменение формы и т.д.),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f-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строки для внедрения имени игрока. 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Bender" panose="02000503020000020004" pitchFamily="50" charset="-52"/>
            </a:endParaRP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Дл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я добавления визуальной составляющей в нашу новеллу для ее большего разнообразия мы пользовались движком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Ren’Py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, который создан на базе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Python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и предполагает написание скрипта с его помощью. 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Bender" panose="02000503020000020004" pitchFamily="50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4BCAE-5BAE-4AD9-824B-84814A61E9C1}"/>
              </a:ext>
            </a:extLst>
          </p:cNvPr>
          <p:cNvSpPr txBox="1"/>
          <p:nvPr/>
        </p:nvSpPr>
        <p:spPr>
          <a:xfrm>
            <a:off x="813227" y="591093"/>
            <a:ext cx="80041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Bender" panose="02000503020000020004" pitchFamily="50" charset="-52"/>
              </a:rPr>
              <a:t>Использованные инструменты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Bender" panose="02000503020000020004" pitchFamily="50" charset="-5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E9EEB50-27E3-4335-91BF-481BA26131C9}"/>
              </a:ext>
            </a:extLst>
          </p:cNvPr>
          <p:cNvSpPr/>
          <p:nvPr/>
        </p:nvSpPr>
        <p:spPr>
          <a:xfrm>
            <a:off x="10729732" y="-1"/>
            <a:ext cx="1101045" cy="165417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C3ECDC-4508-4FDD-982A-32235EA34F27}"/>
              </a:ext>
            </a:extLst>
          </p:cNvPr>
          <p:cNvSpPr/>
          <p:nvPr/>
        </p:nvSpPr>
        <p:spPr>
          <a:xfrm>
            <a:off x="10502873" y="233525"/>
            <a:ext cx="480767" cy="50091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38224E4-9D59-4682-BA49-361221040978}"/>
              </a:ext>
            </a:extLst>
          </p:cNvPr>
          <p:cNvSpPr/>
          <p:nvPr/>
        </p:nvSpPr>
        <p:spPr>
          <a:xfrm>
            <a:off x="349379" y="6219361"/>
            <a:ext cx="305151" cy="3179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67B9F53-015F-4EBE-B977-E1ED7661A778}"/>
              </a:ext>
            </a:extLst>
          </p:cNvPr>
          <p:cNvSpPr/>
          <p:nvPr/>
        </p:nvSpPr>
        <p:spPr>
          <a:xfrm>
            <a:off x="7289018" y="4791168"/>
            <a:ext cx="1372794" cy="11470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1C3ECDC-4508-4FDD-982A-32235EA34F27}"/>
              </a:ext>
            </a:extLst>
          </p:cNvPr>
          <p:cNvSpPr/>
          <p:nvPr/>
        </p:nvSpPr>
        <p:spPr>
          <a:xfrm>
            <a:off x="9872332" y="2416614"/>
            <a:ext cx="480767" cy="500916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3027" t="4730" r="3297" b="5550"/>
          <a:stretch/>
        </p:blipFill>
        <p:spPr>
          <a:xfrm>
            <a:off x="6377547" y="1398382"/>
            <a:ext cx="5162550" cy="2781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373" y="3250126"/>
            <a:ext cx="4884898" cy="322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0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5B29003-78F7-417D-815A-404534C89090}"/>
              </a:ext>
            </a:extLst>
          </p:cNvPr>
          <p:cNvSpPr/>
          <p:nvPr/>
        </p:nvSpPr>
        <p:spPr>
          <a:xfrm>
            <a:off x="6473073" y="1"/>
            <a:ext cx="5718928" cy="6858000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5186E-F763-4756-A783-01DE075D5D27}"/>
              </a:ext>
            </a:extLst>
          </p:cNvPr>
          <p:cNvSpPr txBox="1"/>
          <p:nvPr/>
        </p:nvSpPr>
        <p:spPr>
          <a:xfrm>
            <a:off x="829325" y="2725942"/>
            <a:ext cx="46167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latin typeface="Bender" panose="02000503020000020004" pitchFamily="50" charset="-52"/>
              </a:rPr>
              <a:t>Блокнот </a:t>
            </a:r>
            <a:r>
              <a:rPr lang="en-US" dirty="0" smtClean="0">
                <a:latin typeface="Bender" panose="02000503020000020004" pitchFamily="50" charset="-52"/>
              </a:rPr>
              <a:t>Google </a:t>
            </a:r>
            <a:r>
              <a:rPr lang="en-US" dirty="0" err="1" smtClean="0">
                <a:latin typeface="Bender" panose="02000503020000020004" pitchFamily="50" charset="-52"/>
              </a:rPr>
              <a:t>C</a:t>
            </a:r>
            <a:r>
              <a:rPr lang="en-US" dirty="0" err="1" smtClean="0">
                <a:latin typeface="Bender" panose="02000503020000020004" pitchFamily="50" charset="-52"/>
              </a:rPr>
              <a:t>olab</a:t>
            </a:r>
            <a:r>
              <a:rPr lang="en-US" dirty="0" smtClean="0">
                <a:latin typeface="Bender" panose="02000503020000020004" pitchFamily="50" charset="-52"/>
              </a:rPr>
              <a:t>:</a:t>
            </a:r>
          </a:p>
          <a:p>
            <a:pPr algn="just"/>
            <a:endParaRPr lang="en-US" dirty="0">
              <a:latin typeface="Bender" panose="02000503020000020004" pitchFamily="50" charset="-52"/>
            </a:endParaRPr>
          </a:p>
          <a:p>
            <a:pPr algn="just"/>
            <a:r>
              <a:rPr lang="en-US" dirty="0">
                <a:latin typeface="Bender" panose="02000503020000020004" pitchFamily="50" charset="-52"/>
              </a:rPr>
              <a:t>https://colab.research.google.com/drive/1SwnMdyKH-OG477J0EJiK3urJ8t5P-4tp?usp=sharing</a:t>
            </a:r>
            <a:endParaRPr lang="ru-RU" dirty="0">
              <a:latin typeface="Bender" panose="02000503020000020004" pitchFamily="50" charset="-5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92EA92-5A9E-4219-A893-64EF35279B6C}"/>
              </a:ext>
            </a:extLst>
          </p:cNvPr>
          <p:cNvSpPr txBox="1"/>
          <p:nvPr/>
        </p:nvSpPr>
        <p:spPr>
          <a:xfrm>
            <a:off x="6760429" y="931671"/>
            <a:ext cx="4911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  <a:latin typeface="Bender" panose="02000503020000020004" pitchFamily="50" charset="-52"/>
              </a:rPr>
              <a:t>.</a:t>
            </a:r>
            <a:endParaRPr lang="ru-RU" dirty="0">
              <a:solidFill>
                <a:schemeClr val="bg1"/>
              </a:solidFill>
              <a:latin typeface="Bender" panose="02000503020000020004" pitchFamily="50" charset="-5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CE33E72-0B5A-431A-B297-8C822A173BE3}"/>
              </a:ext>
            </a:extLst>
          </p:cNvPr>
          <p:cNvSpPr/>
          <p:nvPr/>
        </p:nvSpPr>
        <p:spPr>
          <a:xfrm>
            <a:off x="279584" y="5246404"/>
            <a:ext cx="466964" cy="161159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3860529-E040-4AD6-B62A-DE50D90828E5}"/>
              </a:ext>
            </a:extLst>
          </p:cNvPr>
          <p:cNvSpPr/>
          <p:nvPr/>
        </p:nvSpPr>
        <p:spPr>
          <a:xfrm>
            <a:off x="367119" y="5358845"/>
            <a:ext cx="68958" cy="71848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F4A8538-CD00-4455-9F5F-86D5E51E2522}"/>
              </a:ext>
            </a:extLst>
          </p:cNvPr>
          <p:cNvSpPr/>
          <p:nvPr/>
        </p:nvSpPr>
        <p:spPr>
          <a:xfrm>
            <a:off x="760367" y="2899936"/>
            <a:ext cx="68958" cy="71848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51E9C62-29C0-4B7B-980E-FEE4DB622BB9}"/>
              </a:ext>
            </a:extLst>
          </p:cNvPr>
          <p:cNvSpPr/>
          <p:nvPr/>
        </p:nvSpPr>
        <p:spPr>
          <a:xfrm>
            <a:off x="11374573" y="1"/>
            <a:ext cx="698456" cy="8534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49B58E-44F5-470A-B357-547BE592A043}"/>
              </a:ext>
            </a:extLst>
          </p:cNvPr>
          <p:cNvSpPr/>
          <p:nvPr/>
        </p:nvSpPr>
        <p:spPr>
          <a:xfrm rot="5400000">
            <a:off x="674821" y="6211153"/>
            <a:ext cx="226024" cy="772470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7E66ABE-6DB0-4104-8CBC-3A495251A448}"/>
              </a:ext>
            </a:extLst>
          </p:cNvPr>
          <p:cNvSpPr/>
          <p:nvPr/>
        </p:nvSpPr>
        <p:spPr>
          <a:xfrm rot="5400000">
            <a:off x="11189912" y="5482288"/>
            <a:ext cx="260219" cy="1743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B64E7B-A382-488D-B530-87C4322F4752}"/>
              </a:ext>
            </a:extLst>
          </p:cNvPr>
          <p:cNvSpPr txBox="1"/>
          <p:nvPr/>
        </p:nvSpPr>
        <p:spPr>
          <a:xfrm>
            <a:off x="3272150" y="57389"/>
            <a:ext cx="75616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nder" panose="02000503020000020004" pitchFamily="50" charset="-52"/>
              </a:rPr>
              <a:t>ССЫЛК</a:t>
            </a:r>
            <a:r>
              <a:rPr lang="fi-FI" sz="4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Bender" panose="02000503020000020004" pitchFamily="50" charset="-52"/>
              </a:rPr>
              <a:t>A</a:t>
            </a:r>
            <a:r>
              <a:rPr lang="ru-RU" sz="4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ender" panose="02000503020000020004" pitchFamily="50" charset="-52"/>
              </a:rPr>
              <a:t> НА </a:t>
            </a:r>
            <a:r>
              <a:rPr lang="ru-RU" sz="4200" b="1" dirty="0" smtClean="0">
                <a:solidFill>
                  <a:schemeClr val="bg1"/>
                </a:solidFill>
                <a:latin typeface="Bender" panose="02000503020000020004" pitchFamily="50" charset="-52"/>
              </a:rPr>
              <a:t>ВАЖНУЮ ШТУКУ</a:t>
            </a:r>
            <a:endParaRPr lang="ru-RU" sz="4200" b="1" dirty="0">
              <a:solidFill>
                <a:schemeClr val="bg1"/>
              </a:solidFill>
              <a:latin typeface="Bender" panose="02000503020000020004" pitchFamily="50" charset="-52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F4A8538-CD00-4455-9F5F-86D5E51E2522}"/>
              </a:ext>
            </a:extLst>
          </p:cNvPr>
          <p:cNvSpPr/>
          <p:nvPr/>
        </p:nvSpPr>
        <p:spPr>
          <a:xfrm>
            <a:off x="6691471" y="2313049"/>
            <a:ext cx="68958" cy="71848"/>
          </a:xfrm>
          <a:prstGeom prst="rect">
            <a:avLst/>
          </a:prstGeom>
          <a:solidFill>
            <a:srgbClr val="B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114" y="1196109"/>
            <a:ext cx="5883687" cy="263091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114" y="3931664"/>
            <a:ext cx="5921374" cy="26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4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704" t="3405" r="3845" b="3745"/>
          <a:stretch/>
        </p:blipFill>
        <p:spPr>
          <a:xfrm>
            <a:off x="0" y="0"/>
            <a:ext cx="12192000" cy="688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1839</TotalTime>
  <Words>359</Words>
  <Application>Microsoft Office PowerPoint</Application>
  <PresentationFormat>Широкоэкранный</PresentationFormat>
  <Paragraphs>34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Bender</vt:lpstr>
      <vt:lpstr>Calibri</vt:lpstr>
      <vt:lpstr>Calibri Light</vt:lpstr>
      <vt:lpstr>Wingdings</vt:lpstr>
      <vt:lpstr>Office Theme</vt:lpstr>
      <vt:lpstr>Самая революционная новелла по мотивам 1917 года. Проектное предложение.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РЕПРЕЗЕНТАЦИЯ ОБРАЗОВ ОППОЗИЦИИ ВКП(б) В САТИРИЧЕСКОЙ ПЕЧАТИ</dc:title>
  <dc:creator>polinabatyrova@gmail.com</dc:creator>
  <cp:lastModifiedBy>Acer</cp:lastModifiedBy>
  <cp:revision>49</cp:revision>
  <dcterms:created xsi:type="dcterms:W3CDTF">2021-12-09T15:37:59Z</dcterms:created>
  <dcterms:modified xsi:type="dcterms:W3CDTF">2022-06-17T14:10:18Z</dcterms:modified>
</cp:coreProperties>
</file>