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Fira Sans Condensed Medium" panose="020B0603050000020004" pitchFamily="34" charset="0"/>
      <p:regular r:id="rId10"/>
      <p:bold r:id="rId11"/>
      <p:italic r:id="rId12"/>
      <p:boldItalic r:id="rId13"/>
    </p:embeddedFont>
    <p:embeddedFont>
      <p:font typeface="Raleway" pitchFamily="2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остомаров Александр Андреевич" initials="КАА" lastIdx="5" clrIdx="0">
    <p:extLst>
      <p:ext uri="{19B8F6BF-5375-455C-9EA6-DF929625EA0E}">
        <p15:presenceInfo xmlns:p15="http://schemas.microsoft.com/office/powerpoint/2012/main" userId="Костомаров Александр Андрее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612351-4DFB-4BED-A936-6C54008FE1A5}">
  <a:tblStyle styleId="{42612351-4DFB-4BED-A936-6C54008FE1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>
        <p:scale>
          <a:sx n="75" d="100"/>
          <a:sy n="75" d="100"/>
        </p:scale>
        <p:origin x="1690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0c0cf20ab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0c0cf20ab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0905611e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10905611e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10905611e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10905611e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0905611e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0905611e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0905611e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0905611e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357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0905611e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0905611e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4020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0905611e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0905611e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856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77600" y="1592717"/>
            <a:ext cx="4270500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3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33462" y="4277813"/>
            <a:ext cx="39396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6575" y="548800"/>
            <a:ext cx="3017100" cy="3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090175"/>
            <a:ext cx="7704000" cy="35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06475" y="1994383"/>
            <a:ext cx="2514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1"/>
          </p:nvPr>
        </p:nvSpPr>
        <p:spPr>
          <a:xfrm>
            <a:off x="795575" y="233718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 sz="1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2"/>
          </p:nvPr>
        </p:nvSpPr>
        <p:spPr>
          <a:xfrm>
            <a:off x="3371600" y="1996333"/>
            <a:ext cx="25146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 hasCustomPrompt="1"/>
          </p:nvPr>
        </p:nvSpPr>
        <p:spPr>
          <a:xfrm>
            <a:off x="4226550" y="1363018"/>
            <a:ext cx="8046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3460700" y="233718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 sz="1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/>
          </p:nvPr>
        </p:nvSpPr>
        <p:spPr>
          <a:xfrm>
            <a:off x="6036725" y="1996333"/>
            <a:ext cx="25146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title" idx="6" hasCustomPrompt="1"/>
          </p:nvPr>
        </p:nvSpPr>
        <p:spPr>
          <a:xfrm>
            <a:off x="6891678" y="1363018"/>
            <a:ext cx="8046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7"/>
          </p:nvPr>
        </p:nvSpPr>
        <p:spPr>
          <a:xfrm>
            <a:off x="6125825" y="233718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 sz="1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8" hasCustomPrompt="1"/>
          </p:nvPr>
        </p:nvSpPr>
        <p:spPr>
          <a:xfrm>
            <a:off x="1563225" y="1350712"/>
            <a:ext cx="8010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/>
          </p:nvPr>
        </p:nvSpPr>
        <p:spPr>
          <a:xfrm>
            <a:off x="720000" y="525875"/>
            <a:ext cx="1562100" cy="4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/>
          </p:nvPr>
        </p:nvSpPr>
        <p:spPr>
          <a:xfrm>
            <a:off x="706375" y="3745883"/>
            <a:ext cx="25146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4"/>
          </p:nvPr>
        </p:nvSpPr>
        <p:spPr>
          <a:xfrm>
            <a:off x="795475" y="408868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 sz="1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/>
          </p:nvPr>
        </p:nvSpPr>
        <p:spPr>
          <a:xfrm>
            <a:off x="3371500" y="3747833"/>
            <a:ext cx="25146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16" hasCustomPrompt="1"/>
          </p:nvPr>
        </p:nvSpPr>
        <p:spPr>
          <a:xfrm>
            <a:off x="4226450" y="3114518"/>
            <a:ext cx="8046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7"/>
          </p:nvPr>
        </p:nvSpPr>
        <p:spPr>
          <a:xfrm>
            <a:off x="3460600" y="408868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 sz="1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18"/>
          </p:nvPr>
        </p:nvSpPr>
        <p:spPr>
          <a:xfrm>
            <a:off x="6036625" y="3747833"/>
            <a:ext cx="2514600" cy="3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19" hasCustomPrompt="1"/>
          </p:nvPr>
        </p:nvSpPr>
        <p:spPr>
          <a:xfrm>
            <a:off x="6891578" y="3114518"/>
            <a:ext cx="8046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20"/>
          </p:nvPr>
        </p:nvSpPr>
        <p:spPr>
          <a:xfrm>
            <a:off x="6125725" y="408868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 sz="14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None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1" hasCustomPrompt="1"/>
          </p:nvPr>
        </p:nvSpPr>
        <p:spPr>
          <a:xfrm>
            <a:off x="1563125" y="3102212"/>
            <a:ext cx="8010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2582225" y="715825"/>
            <a:ext cx="3979500" cy="9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9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1993525" y="2059350"/>
            <a:ext cx="5157000" cy="5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aleway"/>
              <a:buNone/>
              <a:defRPr sz="1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69650" y="445025"/>
            <a:ext cx="760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Condensed Medium"/>
              <a:buNone/>
              <a:defRPr sz="3500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Condensed Medium"/>
              <a:buNone/>
              <a:defRPr sz="3500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Condensed Medium"/>
              <a:buNone/>
              <a:defRPr sz="3500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Condensed Medium"/>
              <a:buNone/>
              <a:defRPr sz="3500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Condensed Medium"/>
              <a:buNone/>
              <a:defRPr sz="3500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Condensed Medium"/>
              <a:buNone/>
              <a:defRPr sz="3500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Condensed Medium"/>
              <a:buNone/>
              <a:defRPr sz="3500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ira Sans Condensed Medium"/>
              <a:buNone/>
              <a:defRPr sz="3500">
                <a:solidFill>
                  <a:schemeClr val="dk1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69650" y="1152475"/>
            <a:ext cx="7604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■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●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Char char="○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aleway"/>
              <a:buChar char="■"/>
              <a:defRPr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6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34"/>
          <p:cNvCxnSpPr>
            <a:cxnSpLocks/>
          </p:cNvCxnSpPr>
          <p:nvPr/>
        </p:nvCxnSpPr>
        <p:spPr>
          <a:xfrm>
            <a:off x="2912850" y="3262690"/>
            <a:ext cx="0" cy="46865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4"/>
          <p:cNvCxnSpPr>
            <a:stCxn id="162" idx="3"/>
            <a:endCxn id="163" idx="1"/>
          </p:cNvCxnSpPr>
          <p:nvPr/>
        </p:nvCxnSpPr>
        <p:spPr>
          <a:xfrm>
            <a:off x="5659025" y="740488"/>
            <a:ext cx="1290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34"/>
          <p:cNvCxnSpPr>
            <a:cxnSpLocks/>
          </p:cNvCxnSpPr>
          <p:nvPr/>
        </p:nvCxnSpPr>
        <p:spPr>
          <a:xfrm>
            <a:off x="2912850" y="2383367"/>
            <a:ext cx="0" cy="45328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34"/>
          <p:cNvSpPr/>
          <p:nvPr/>
        </p:nvSpPr>
        <p:spPr>
          <a:xfrm>
            <a:off x="713224" y="1530467"/>
            <a:ext cx="7653161" cy="852900"/>
          </a:xfrm>
          <a:prstGeom prst="roundRect">
            <a:avLst>
              <a:gd name="adj" fmla="val 11133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4"/>
          <p:cNvSpPr txBox="1">
            <a:spLocks noGrp="1"/>
          </p:cNvSpPr>
          <p:nvPr>
            <p:ph type="ctrTitle"/>
          </p:nvPr>
        </p:nvSpPr>
        <p:spPr>
          <a:xfrm>
            <a:off x="777600" y="1592717"/>
            <a:ext cx="7525742" cy="7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/>
              <a:t>Визуальная новелла «Открытая общага»</a:t>
            </a:r>
            <a:endParaRPr sz="2100" dirty="0"/>
          </a:p>
        </p:txBody>
      </p:sp>
      <p:sp>
        <p:nvSpPr>
          <p:cNvPr id="171" name="Google Shape;171;p34"/>
          <p:cNvSpPr/>
          <p:nvPr/>
        </p:nvSpPr>
        <p:spPr>
          <a:xfrm>
            <a:off x="733461" y="3715241"/>
            <a:ext cx="4692053" cy="517049"/>
          </a:xfrm>
          <a:prstGeom prst="roundRect">
            <a:avLst>
              <a:gd name="adj" fmla="val 1271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62" name="Google Shape;162;p34"/>
          <p:cNvSpPr/>
          <p:nvPr/>
        </p:nvSpPr>
        <p:spPr>
          <a:xfrm>
            <a:off x="713225" y="539488"/>
            <a:ext cx="4945800" cy="402000"/>
          </a:xfrm>
          <a:prstGeom prst="roundRect">
            <a:avLst>
              <a:gd name="adj" fmla="val 1271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72" name="Google Shape;172;p34"/>
          <p:cNvSpPr txBox="1"/>
          <p:nvPr/>
        </p:nvSpPr>
        <p:spPr>
          <a:xfrm>
            <a:off x="718975" y="610763"/>
            <a:ext cx="4940100" cy="2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НИУ Высшая Школа Экономики в Санкт-Петербурге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3" name="Google Shape;163;p34"/>
          <p:cNvSpPr/>
          <p:nvPr/>
        </p:nvSpPr>
        <p:spPr>
          <a:xfrm>
            <a:off x="6948875" y="539488"/>
            <a:ext cx="1481700" cy="402000"/>
          </a:xfrm>
          <a:prstGeom prst="roundRect">
            <a:avLst>
              <a:gd name="adj" fmla="val 966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173" name="Google Shape;173;p34"/>
          <p:cNvSpPr txBox="1"/>
          <p:nvPr/>
        </p:nvSpPr>
        <p:spPr>
          <a:xfrm>
            <a:off x="6949025" y="636488"/>
            <a:ext cx="1481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ОП «История»</a:t>
            </a:r>
            <a:endParaRPr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74" name="Google Shape;174;p34"/>
          <p:cNvCxnSpPr/>
          <p:nvPr/>
        </p:nvCxnSpPr>
        <p:spPr>
          <a:xfrm>
            <a:off x="2945075" y="941488"/>
            <a:ext cx="0" cy="574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34"/>
          <p:cNvSpPr txBox="1">
            <a:spLocks noGrp="1"/>
          </p:cNvSpPr>
          <p:nvPr>
            <p:ph type="subTitle" idx="1"/>
          </p:nvPr>
        </p:nvSpPr>
        <p:spPr>
          <a:xfrm>
            <a:off x="713223" y="3786491"/>
            <a:ext cx="4692049" cy="3745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Выполнил</a:t>
            </a:r>
            <a:r>
              <a:rPr lang="ru-RU" dirty="0"/>
              <a:t>: Костомаров Александр Андреевич</a:t>
            </a:r>
            <a:endParaRPr dirty="0"/>
          </a:p>
        </p:txBody>
      </p:sp>
      <p:sp>
        <p:nvSpPr>
          <p:cNvPr id="26" name="Google Shape;171;p34">
            <a:extLst>
              <a:ext uri="{FF2B5EF4-FFF2-40B4-BE49-F238E27FC236}">
                <a16:creationId xmlns:a16="http://schemas.microsoft.com/office/drawing/2014/main" id="{405F5CC2-7F29-4262-9C96-A201C7D09A58}"/>
              </a:ext>
            </a:extLst>
          </p:cNvPr>
          <p:cNvSpPr/>
          <p:nvPr/>
        </p:nvSpPr>
        <p:spPr>
          <a:xfrm>
            <a:off x="733460" y="2848303"/>
            <a:ext cx="5357619" cy="517049"/>
          </a:xfrm>
          <a:prstGeom prst="roundRect">
            <a:avLst>
              <a:gd name="adj" fmla="val 1271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</a:endParaRPr>
          </a:p>
        </p:txBody>
      </p:sp>
      <p:sp>
        <p:nvSpPr>
          <p:cNvPr id="28" name="Google Shape;176;p34">
            <a:extLst>
              <a:ext uri="{FF2B5EF4-FFF2-40B4-BE49-F238E27FC236}">
                <a16:creationId xmlns:a16="http://schemas.microsoft.com/office/drawing/2014/main" id="{CDFAFC05-C5A6-411F-85A6-AADEC4632010}"/>
              </a:ext>
            </a:extLst>
          </p:cNvPr>
          <p:cNvSpPr txBox="1">
            <a:spLocks/>
          </p:cNvSpPr>
          <p:nvPr/>
        </p:nvSpPr>
        <p:spPr>
          <a:xfrm>
            <a:off x="777600" y="2924312"/>
            <a:ext cx="5210244" cy="36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aleway"/>
              <a:buNone/>
              <a:defRPr sz="1400" b="0" i="0" u="none" strike="noStrike" cap="none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ru-RU" dirty="0"/>
              <a:t>Проектное предложение по курсу «Культура работы с данными (</a:t>
            </a:r>
            <a:r>
              <a:rPr lang="en-US" dirty="0"/>
              <a:t>Data Culture)</a:t>
            </a:r>
            <a:r>
              <a:rPr lang="ru-RU" dirty="0"/>
              <a:t>»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065AEAC-DB57-4089-96CA-41D900637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51" y="2677445"/>
            <a:ext cx="1554845" cy="1554845"/>
          </a:xfrm>
          <a:prstGeom prst="rect">
            <a:avLst/>
          </a:prstGeom>
        </p:spPr>
      </p:pic>
      <p:cxnSp>
        <p:nvCxnSpPr>
          <p:cNvPr id="32" name="Google Shape;160;p34">
            <a:extLst>
              <a:ext uri="{FF2B5EF4-FFF2-40B4-BE49-F238E27FC236}">
                <a16:creationId xmlns:a16="http://schemas.microsoft.com/office/drawing/2014/main" id="{61D2E278-22E6-4AB6-9981-92C3EE656E91}"/>
              </a:ext>
            </a:extLst>
          </p:cNvPr>
          <p:cNvCxnSpPr>
            <a:cxnSpLocks/>
          </p:cNvCxnSpPr>
          <p:nvPr/>
        </p:nvCxnSpPr>
        <p:spPr>
          <a:xfrm>
            <a:off x="2912850" y="4232290"/>
            <a:ext cx="0" cy="91121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/>
          <p:nvPr/>
        </p:nvSpPr>
        <p:spPr>
          <a:xfrm>
            <a:off x="2582225" y="234823"/>
            <a:ext cx="3979500" cy="1158300"/>
          </a:xfrm>
          <a:prstGeom prst="roundRect">
            <a:avLst>
              <a:gd name="adj" fmla="val 807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2582225" y="258625"/>
            <a:ext cx="3979500" cy="1131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 dirty="0"/>
              <a:t>Цель работы</a:t>
            </a:r>
            <a:endParaRPr sz="4800" dirty="0"/>
          </a:p>
        </p:txBody>
      </p:sp>
      <p:sp>
        <p:nvSpPr>
          <p:cNvPr id="230" name="Google Shape;230;p37"/>
          <p:cNvSpPr txBox="1">
            <a:spLocks noGrp="1"/>
          </p:cNvSpPr>
          <p:nvPr>
            <p:ph type="subTitle" idx="1"/>
          </p:nvPr>
        </p:nvSpPr>
        <p:spPr>
          <a:xfrm>
            <a:off x="1555027" y="1532458"/>
            <a:ext cx="6027419" cy="8154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интересной и развлекательной форме напомнить о радостях, трудностях и загадках первых дней поступления в университет.</a:t>
            </a:r>
            <a:endParaRPr dirty="0"/>
          </a:p>
        </p:txBody>
      </p:sp>
      <p:cxnSp>
        <p:nvCxnSpPr>
          <p:cNvPr id="232" name="Google Shape;232;p37"/>
          <p:cNvCxnSpPr>
            <a:cxnSpLocks/>
          </p:cNvCxnSpPr>
          <p:nvPr/>
        </p:nvCxnSpPr>
        <p:spPr>
          <a:xfrm flipV="1">
            <a:off x="2986794" y="0"/>
            <a:ext cx="0" cy="234823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7"/>
          <p:cNvCxnSpPr/>
          <p:nvPr/>
        </p:nvCxnSpPr>
        <p:spPr>
          <a:xfrm flipH="1">
            <a:off x="6561725" y="813985"/>
            <a:ext cx="2588700" cy="1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278C84-3F88-445E-9E26-A5B6881E7C3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rcRect b="48178"/>
          <a:stretch/>
        </p:blipFill>
        <p:spPr>
          <a:xfrm>
            <a:off x="6425" y="2487202"/>
            <a:ext cx="9144000" cy="26562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/>
          <p:nvPr/>
        </p:nvSpPr>
        <p:spPr>
          <a:xfrm>
            <a:off x="706375" y="496900"/>
            <a:ext cx="5089750" cy="472800"/>
          </a:xfrm>
          <a:prstGeom prst="roundRect">
            <a:avLst>
              <a:gd name="adj" fmla="val 1448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6"/>
          <p:cNvSpPr txBox="1">
            <a:spLocks noGrp="1"/>
          </p:cNvSpPr>
          <p:nvPr>
            <p:ph type="title" idx="9"/>
          </p:nvPr>
        </p:nvSpPr>
        <p:spPr>
          <a:xfrm>
            <a:off x="706375" y="519775"/>
            <a:ext cx="5089750" cy="4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/>
              <a:t>Задачи исследования</a:t>
            </a:r>
            <a:endParaRPr sz="2800" dirty="0"/>
          </a:p>
        </p:txBody>
      </p:sp>
      <p:sp>
        <p:nvSpPr>
          <p:cNvPr id="201" name="Google Shape;201;p36"/>
          <p:cNvSpPr/>
          <p:nvPr/>
        </p:nvSpPr>
        <p:spPr>
          <a:xfrm>
            <a:off x="1608775" y="2048517"/>
            <a:ext cx="709800" cy="576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6"/>
          <p:cNvSpPr/>
          <p:nvPr/>
        </p:nvSpPr>
        <p:spPr>
          <a:xfrm>
            <a:off x="4273001" y="2060824"/>
            <a:ext cx="709800" cy="576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6"/>
          <p:cNvSpPr/>
          <p:nvPr/>
        </p:nvSpPr>
        <p:spPr>
          <a:xfrm>
            <a:off x="6939068" y="2060824"/>
            <a:ext cx="709800" cy="576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title" idx="3"/>
          </p:nvPr>
        </p:nvSpPr>
        <p:spPr>
          <a:xfrm>
            <a:off x="4226500" y="2104698"/>
            <a:ext cx="8046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title"/>
          </p:nvPr>
        </p:nvSpPr>
        <p:spPr>
          <a:xfrm>
            <a:off x="706425" y="2736063"/>
            <a:ext cx="2514600" cy="18876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Воссоздать сеттинг заселения в общежитие и знакомства с новыми людьми</a:t>
            </a:r>
            <a:endParaRPr dirty="0"/>
          </a:p>
        </p:txBody>
      </p:sp>
      <p:sp>
        <p:nvSpPr>
          <p:cNvPr id="207" name="Google Shape;207;p36"/>
          <p:cNvSpPr txBox="1">
            <a:spLocks noGrp="1"/>
          </p:cNvSpPr>
          <p:nvPr>
            <p:ph type="title" idx="2"/>
          </p:nvPr>
        </p:nvSpPr>
        <p:spPr>
          <a:xfrm>
            <a:off x="3371550" y="2738012"/>
            <a:ext cx="2514600" cy="188571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Выявить и репрезентировать в новелле разные типы студентов</a:t>
            </a:r>
            <a:endParaRPr dirty="0"/>
          </a:p>
        </p:txBody>
      </p:sp>
      <p:sp>
        <p:nvSpPr>
          <p:cNvPr id="209" name="Google Shape;209;p36"/>
          <p:cNvSpPr txBox="1">
            <a:spLocks noGrp="1"/>
          </p:cNvSpPr>
          <p:nvPr>
            <p:ph type="title" idx="5"/>
          </p:nvPr>
        </p:nvSpPr>
        <p:spPr>
          <a:xfrm>
            <a:off x="5911715" y="2824618"/>
            <a:ext cx="2764425" cy="18857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Наполнить игру возможными отсылками к студенческой жизни в Вышке (в частности, на ОП «История»</a:t>
            </a:r>
            <a:endParaRPr dirty="0"/>
          </a:p>
        </p:txBody>
      </p:sp>
      <p:sp>
        <p:nvSpPr>
          <p:cNvPr id="210" name="Google Shape;210;p36"/>
          <p:cNvSpPr txBox="1">
            <a:spLocks noGrp="1"/>
          </p:cNvSpPr>
          <p:nvPr>
            <p:ph type="title" idx="6"/>
          </p:nvPr>
        </p:nvSpPr>
        <p:spPr>
          <a:xfrm>
            <a:off x="6891628" y="2104698"/>
            <a:ext cx="8046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12" name="Google Shape;212;p36"/>
          <p:cNvCxnSpPr>
            <a:stCxn id="201" idx="3"/>
            <a:endCxn id="202" idx="1"/>
          </p:cNvCxnSpPr>
          <p:nvPr/>
        </p:nvCxnSpPr>
        <p:spPr>
          <a:xfrm>
            <a:off x="2318575" y="2336817"/>
            <a:ext cx="1954500" cy="12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36"/>
          <p:cNvCxnSpPr>
            <a:stCxn id="202" idx="3"/>
            <a:endCxn id="203" idx="1"/>
          </p:cNvCxnSpPr>
          <p:nvPr/>
        </p:nvCxnSpPr>
        <p:spPr>
          <a:xfrm>
            <a:off x="4982801" y="2349124"/>
            <a:ext cx="1956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4" name="Google Shape;214;p36"/>
          <p:cNvSpPr txBox="1">
            <a:spLocks noGrp="1"/>
          </p:cNvSpPr>
          <p:nvPr>
            <p:ph type="title" idx="8"/>
          </p:nvPr>
        </p:nvSpPr>
        <p:spPr>
          <a:xfrm>
            <a:off x="1563175" y="2092392"/>
            <a:ext cx="801000" cy="4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59" name="Google Shape;212;p36">
            <a:extLst>
              <a:ext uri="{FF2B5EF4-FFF2-40B4-BE49-F238E27FC236}">
                <a16:creationId xmlns:a16="http://schemas.microsoft.com/office/drawing/2014/main" id="{6B5BB59A-FC32-49A5-B636-B3EE00B21F45}"/>
              </a:ext>
            </a:extLst>
          </p:cNvPr>
          <p:cNvCxnSpPr>
            <a:cxnSpLocks/>
            <a:stCxn id="201" idx="0"/>
          </p:cNvCxnSpPr>
          <p:nvPr/>
        </p:nvCxnSpPr>
        <p:spPr>
          <a:xfrm flipV="1">
            <a:off x="1963675" y="969701"/>
            <a:ext cx="0" cy="107881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212;p36">
            <a:extLst>
              <a:ext uri="{FF2B5EF4-FFF2-40B4-BE49-F238E27FC236}">
                <a16:creationId xmlns:a16="http://schemas.microsoft.com/office/drawing/2014/main" id="{36C370DD-F58F-41D7-898F-D851660CD81B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0" y="733300"/>
            <a:ext cx="70637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212;p36">
            <a:extLst>
              <a:ext uri="{FF2B5EF4-FFF2-40B4-BE49-F238E27FC236}">
                <a16:creationId xmlns:a16="http://schemas.microsoft.com/office/drawing/2014/main" id="{A07D3C92-8A55-4744-91B3-B446418277BB}"/>
              </a:ext>
            </a:extLst>
          </p:cNvPr>
          <p:cNvCxnSpPr>
            <a:cxnSpLocks/>
            <a:stCxn id="203" idx="3"/>
          </p:cNvCxnSpPr>
          <p:nvPr/>
        </p:nvCxnSpPr>
        <p:spPr>
          <a:xfrm flipV="1">
            <a:off x="7648868" y="2349118"/>
            <a:ext cx="1495132" cy="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/>
          <p:nvPr/>
        </p:nvSpPr>
        <p:spPr>
          <a:xfrm>
            <a:off x="720000" y="496900"/>
            <a:ext cx="6770155" cy="472800"/>
          </a:xfrm>
          <a:prstGeom prst="roundRect">
            <a:avLst>
              <a:gd name="adj" fmla="val 1705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720000" y="1372840"/>
            <a:ext cx="7704000" cy="2397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 dirty="0">
                <a:solidFill>
                  <a:schemeClr val="lt2"/>
                </a:solidFill>
              </a:rPr>
              <a:t>1. Возможность ввода данных (имя, родной город, причина поступления в университет):</a:t>
            </a:r>
            <a:endParaRPr lang="ru-RU" sz="1800" dirty="0">
              <a:solidFill>
                <a:schemeClr val="lt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endParaRPr lang="ru-RU" sz="1800" dirty="0">
              <a:solidFill>
                <a:schemeClr val="lt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185" name="Google Shape;185;p35"/>
          <p:cNvSpPr txBox="1">
            <a:spLocks noGrp="1"/>
          </p:cNvSpPr>
          <p:nvPr>
            <p:ph type="title"/>
          </p:nvPr>
        </p:nvSpPr>
        <p:spPr>
          <a:xfrm>
            <a:off x="777895" y="548800"/>
            <a:ext cx="6770155" cy="3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 dirty="0"/>
              <a:t>Основные механики игры</a:t>
            </a:r>
            <a:endParaRPr sz="2900" dirty="0"/>
          </a:p>
        </p:txBody>
      </p:sp>
      <p:cxnSp>
        <p:nvCxnSpPr>
          <p:cNvPr id="10" name="Google Shape;258;p39">
            <a:extLst>
              <a:ext uri="{FF2B5EF4-FFF2-40B4-BE49-F238E27FC236}">
                <a16:creationId xmlns:a16="http://schemas.microsoft.com/office/drawing/2014/main" id="{4D5F9DAD-CF64-40EB-B34C-90C8198CA4F3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7490155" y="733300"/>
            <a:ext cx="165384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58;p39">
            <a:extLst>
              <a:ext uri="{FF2B5EF4-FFF2-40B4-BE49-F238E27FC236}">
                <a16:creationId xmlns:a16="http://schemas.microsoft.com/office/drawing/2014/main" id="{426BFF0E-99EA-4B64-9825-FB13263A09EB}"/>
              </a:ext>
            </a:extLst>
          </p:cNvPr>
          <p:cNvCxnSpPr>
            <a:cxnSpLocks/>
            <a:endCxn id="181" idx="1"/>
          </p:cNvCxnSpPr>
          <p:nvPr/>
        </p:nvCxnSpPr>
        <p:spPr>
          <a:xfrm>
            <a:off x="0" y="733300"/>
            <a:ext cx="720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19AA4C-CFB6-4972-8032-A637D6EA2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35" y="2113905"/>
            <a:ext cx="5220929" cy="2912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/>
          <p:nvPr/>
        </p:nvSpPr>
        <p:spPr>
          <a:xfrm>
            <a:off x="720000" y="496900"/>
            <a:ext cx="6770155" cy="472800"/>
          </a:xfrm>
          <a:prstGeom prst="roundRect">
            <a:avLst>
              <a:gd name="adj" fmla="val 1705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720000" y="1372840"/>
            <a:ext cx="7704000" cy="2397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 dirty="0">
                <a:solidFill>
                  <a:schemeClr val="lt2"/>
                </a:solidFill>
              </a:rPr>
              <a:t>2. У игрока есть определенные характеристики, которые сохраняются в коде игры (имя, направление обучения, причина поступления, здоровье, инвентарь, город рождения):</a:t>
            </a:r>
            <a:endParaRPr lang="ru-RU" sz="1800" dirty="0">
              <a:solidFill>
                <a:schemeClr val="lt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endParaRPr lang="ru-RU" sz="1800" dirty="0">
              <a:solidFill>
                <a:schemeClr val="lt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185" name="Google Shape;185;p35"/>
          <p:cNvSpPr txBox="1">
            <a:spLocks noGrp="1"/>
          </p:cNvSpPr>
          <p:nvPr>
            <p:ph type="title"/>
          </p:nvPr>
        </p:nvSpPr>
        <p:spPr>
          <a:xfrm>
            <a:off x="777895" y="548800"/>
            <a:ext cx="6770155" cy="3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 dirty="0"/>
              <a:t>Основные механики игры</a:t>
            </a:r>
            <a:endParaRPr sz="2900" dirty="0"/>
          </a:p>
        </p:txBody>
      </p:sp>
      <p:cxnSp>
        <p:nvCxnSpPr>
          <p:cNvPr id="10" name="Google Shape;258;p39">
            <a:extLst>
              <a:ext uri="{FF2B5EF4-FFF2-40B4-BE49-F238E27FC236}">
                <a16:creationId xmlns:a16="http://schemas.microsoft.com/office/drawing/2014/main" id="{4D5F9DAD-CF64-40EB-B34C-90C8198CA4F3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7490155" y="733300"/>
            <a:ext cx="165384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58;p39">
            <a:extLst>
              <a:ext uri="{FF2B5EF4-FFF2-40B4-BE49-F238E27FC236}">
                <a16:creationId xmlns:a16="http://schemas.microsoft.com/office/drawing/2014/main" id="{426BFF0E-99EA-4B64-9825-FB13263A09EB}"/>
              </a:ext>
            </a:extLst>
          </p:cNvPr>
          <p:cNvCxnSpPr>
            <a:cxnSpLocks/>
            <a:endCxn id="181" idx="1"/>
          </p:cNvCxnSpPr>
          <p:nvPr/>
        </p:nvCxnSpPr>
        <p:spPr>
          <a:xfrm>
            <a:off x="0" y="733300"/>
            <a:ext cx="720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ACD320-BAB8-4719-B789-59F3CD5BD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5" y="3134610"/>
            <a:ext cx="8202170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55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/>
          <p:nvPr/>
        </p:nvSpPr>
        <p:spPr>
          <a:xfrm>
            <a:off x="720000" y="496900"/>
            <a:ext cx="6770155" cy="472800"/>
          </a:xfrm>
          <a:prstGeom prst="roundRect">
            <a:avLst>
              <a:gd name="adj" fmla="val 1705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720000" y="1372840"/>
            <a:ext cx="7704000" cy="2397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 dirty="0"/>
              <a:t>3</a:t>
            </a:r>
            <a:r>
              <a:rPr lang="ru-RU" sz="1800" i="1" dirty="0">
                <a:solidFill>
                  <a:schemeClr val="lt2"/>
                </a:solidFill>
              </a:rPr>
              <a:t>. Наличие количественных переменных, от которых зависит ход сюжета – подозрение к героям и очки отношений с определенными персонажами (работает через команды </a:t>
            </a:r>
            <a:r>
              <a:rPr lang="en-US" sz="1800" i="1" dirty="0"/>
              <a:t>“</a:t>
            </a:r>
            <a:r>
              <a:rPr lang="en-US" sz="1800" i="1" dirty="0">
                <a:solidFill>
                  <a:schemeClr val="lt2"/>
                </a:solidFill>
              </a:rPr>
              <a:t>if” </a:t>
            </a:r>
            <a:r>
              <a:rPr lang="ru-RU" sz="1800" i="1" dirty="0">
                <a:solidFill>
                  <a:schemeClr val="lt2"/>
                </a:solidFill>
              </a:rPr>
              <a:t>и </a:t>
            </a:r>
            <a:r>
              <a:rPr lang="en-US" sz="1800" i="1" dirty="0">
                <a:solidFill>
                  <a:schemeClr val="lt2"/>
                </a:solidFill>
              </a:rPr>
              <a:t>“else”</a:t>
            </a:r>
            <a:r>
              <a:rPr lang="ru-RU" sz="1800" i="1" dirty="0">
                <a:solidFill>
                  <a:schemeClr val="lt2"/>
                </a:solidFill>
              </a:rPr>
              <a:t>:</a:t>
            </a:r>
            <a:endParaRPr lang="ru-RU" sz="1800" dirty="0">
              <a:solidFill>
                <a:schemeClr val="lt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endParaRPr lang="ru-RU" sz="1800" dirty="0">
              <a:solidFill>
                <a:schemeClr val="lt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185" name="Google Shape;185;p35"/>
          <p:cNvSpPr txBox="1">
            <a:spLocks noGrp="1"/>
          </p:cNvSpPr>
          <p:nvPr>
            <p:ph type="title"/>
          </p:nvPr>
        </p:nvSpPr>
        <p:spPr>
          <a:xfrm>
            <a:off x="777895" y="548800"/>
            <a:ext cx="6770155" cy="3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 dirty="0"/>
              <a:t>Основные механики игры</a:t>
            </a:r>
            <a:endParaRPr sz="2900" dirty="0"/>
          </a:p>
        </p:txBody>
      </p:sp>
      <p:cxnSp>
        <p:nvCxnSpPr>
          <p:cNvPr id="10" name="Google Shape;258;p39">
            <a:extLst>
              <a:ext uri="{FF2B5EF4-FFF2-40B4-BE49-F238E27FC236}">
                <a16:creationId xmlns:a16="http://schemas.microsoft.com/office/drawing/2014/main" id="{4D5F9DAD-CF64-40EB-B34C-90C8198CA4F3}"/>
              </a:ext>
            </a:extLst>
          </p:cNvPr>
          <p:cNvCxnSpPr>
            <a:cxnSpLocks/>
            <a:stCxn id="181" idx="3"/>
          </p:cNvCxnSpPr>
          <p:nvPr/>
        </p:nvCxnSpPr>
        <p:spPr>
          <a:xfrm>
            <a:off x="7490155" y="733300"/>
            <a:ext cx="165384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258;p39">
            <a:extLst>
              <a:ext uri="{FF2B5EF4-FFF2-40B4-BE49-F238E27FC236}">
                <a16:creationId xmlns:a16="http://schemas.microsoft.com/office/drawing/2014/main" id="{426BFF0E-99EA-4B64-9825-FB13263A09EB}"/>
              </a:ext>
            </a:extLst>
          </p:cNvPr>
          <p:cNvCxnSpPr>
            <a:cxnSpLocks/>
            <a:endCxn id="181" idx="1"/>
          </p:cNvCxnSpPr>
          <p:nvPr/>
        </p:nvCxnSpPr>
        <p:spPr>
          <a:xfrm>
            <a:off x="0" y="733300"/>
            <a:ext cx="720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78C312E-DC0F-481C-A7FC-033EE6A78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85" y="2472862"/>
            <a:ext cx="3086531" cy="149563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1D75AC-BCD6-4746-A5AD-3A8F6D652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569" y="2640767"/>
            <a:ext cx="3019846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6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/>
          <p:nvPr/>
        </p:nvSpPr>
        <p:spPr>
          <a:xfrm>
            <a:off x="720000" y="496900"/>
            <a:ext cx="6770155" cy="472800"/>
          </a:xfrm>
          <a:prstGeom prst="roundRect">
            <a:avLst>
              <a:gd name="adj" fmla="val 1705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body" idx="1"/>
          </p:nvPr>
        </p:nvSpPr>
        <p:spPr>
          <a:xfrm>
            <a:off x="720000" y="1372840"/>
            <a:ext cx="7704000" cy="23978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solidFill>
                  <a:schemeClr val="lt2"/>
                </a:solidFill>
              </a:rPr>
              <a:t>4</a:t>
            </a:r>
            <a:r>
              <a:rPr lang="ru-RU" sz="1800" i="1" dirty="0">
                <a:solidFill>
                  <a:schemeClr val="lt2"/>
                </a:solidFill>
              </a:rPr>
              <a:t>. </a:t>
            </a:r>
            <a:r>
              <a:rPr lang="ru-RU" sz="1800" i="1" dirty="0"/>
              <a:t>Разветвленность сюжета, зависящая от выборов игрока (достигается посредством применения команд </a:t>
            </a:r>
            <a:r>
              <a:rPr lang="en-US" sz="1800" i="1" dirty="0"/>
              <a:t>“menu”, “label” </a:t>
            </a:r>
            <a:r>
              <a:rPr lang="ru-RU" sz="1800" i="1" dirty="0"/>
              <a:t>и</a:t>
            </a:r>
            <a:r>
              <a:rPr lang="en-US" sz="1800" i="1" dirty="0"/>
              <a:t> “jump”</a:t>
            </a:r>
            <a:endParaRPr lang="ru-RU" sz="1800" dirty="0">
              <a:solidFill>
                <a:schemeClr val="lt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endParaRPr lang="ru-RU" sz="1800" dirty="0">
              <a:solidFill>
                <a:schemeClr val="lt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endParaRPr dirty="0">
              <a:solidFill>
                <a:schemeClr val="lt2"/>
              </a:solidFill>
            </a:endParaRPr>
          </a:p>
        </p:txBody>
      </p:sp>
      <p:sp>
        <p:nvSpPr>
          <p:cNvPr id="185" name="Google Shape;185;p35"/>
          <p:cNvSpPr txBox="1">
            <a:spLocks noGrp="1"/>
          </p:cNvSpPr>
          <p:nvPr>
            <p:ph type="title"/>
          </p:nvPr>
        </p:nvSpPr>
        <p:spPr>
          <a:xfrm>
            <a:off x="777895" y="548800"/>
            <a:ext cx="6770155" cy="3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900" dirty="0"/>
              <a:t>Основные механики игры</a:t>
            </a:r>
            <a:endParaRPr sz="2900" dirty="0"/>
          </a:p>
        </p:txBody>
      </p:sp>
      <p:cxnSp>
        <p:nvCxnSpPr>
          <p:cNvPr id="11" name="Google Shape;258;p39">
            <a:extLst>
              <a:ext uri="{FF2B5EF4-FFF2-40B4-BE49-F238E27FC236}">
                <a16:creationId xmlns:a16="http://schemas.microsoft.com/office/drawing/2014/main" id="{426BFF0E-99EA-4B64-9825-FB13263A09EB}"/>
              </a:ext>
            </a:extLst>
          </p:cNvPr>
          <p:cNvCxnSpPr>
            <a:cxnSpLocks/>
            <a:endCxn id="181" idx="1"/>
          </p:cNvCxnSpPr>
          <p:nvPr/>
        </p:nvCxnSpPr>
        <p:spPr>
          <a:xfrm>
            <a:off x="0" y="733300"/>
            <a:ext cx="720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29AAE08-43C2-42F1-B44F-7CD1EE265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6601" y="2451253"/>
            <a:ext cx="2876951" cy="105742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55E282-BD2A-4FE6-859F-66D405511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6969" y="3991459"/>
            <a:ext cx="2210108" cy="97168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35716CC-6C3B-4B1B-9B38-2A4CFC0350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20594" b="20328"/>
          <a:stretch/>
        </p:blipFill>
        <p:spPr>
          <a:xfrm>
            <a:off x="826923" y="4082629"/>
            <a:ext cx="2752814" cy="789346"/>
          </a:xfrm>
          <a:prstGeom prst="rect">
            <a:avLst/>
          </a:prstGeom>
        </p:spPr>
      </p:pic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BA8439F0-B2A8-4BCC-9D5C-7118E41A2B16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5417159" y="2196594"/>
            <a:ext cx="482783" cy="31069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3BF3E67B-2CC3-4433-B520-5BB2D86D08BB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rot="5400000">
            <a:off x="2867228" y="2844779"/>
            <a:ext cx="573953" cy="190174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884033"/>
      </p:ext>
    </p:extLst>
  </p:cSld>
  <p:clrMapOvr>
    <a:masterClrMapping/>
  </p:clrMapOvr>
</p:sld>
</file>

<file path=ppt/theme/theme1.xml><?xml version="1.0" encoding="utf-8"?>
<a:theme xmlns:a="http://schemas.openxmlformats.org/drawingml/2006/main" name="Social Studies Subject for Middle School - 8th Grade: Civil War and Reconstruction by Slidesgo">
  <a:themeElements>
    <a:clrScheme name="Simple Light">
      <a:dk1>
        <a:srgbClr val="8C1C13"/>
      </a:dk1>
      <a:lt1>
        <a:srgbClr val="E9E0D4"/>
      </a:lt1>
      <a:dk2>
        <a:srgbClr val="CA5857"/>
      </a:dk2>
      <a:lt2>
        <a:srgbClr val="3D526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D52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210</Words>
  <Application>Microsoft Office PowerPoint</Application>
  <PresentationFormat>Экран (16:9)</PresentationFormat>
  <Paragraphs>22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Fira Sans Condensed Medium</vt:lpstr>
      <vt:lpstr>Arial</vt:lpstr>
      <vt:lpstr>Raleway</vt:lpstr>
      <vt:lpstr>Social Studies Subject for Middle School - 8th Grade: Civil War and Reconstruction by Slidesgo</vt:lpstr>
      <vt:lpstr>Визуальная новелла «Открытая общага»</vt:lpstr>
      <vt:lpstr>Цель работы</vt:lpstr>
      <vt:lpstr>Задачи исследования</vt:lpstr>
      <vt:lpstr>Основные механики игры</vt:lpstr>
      <vt:lpstr>Основные механики игры</vt:lpstr>
      <vt:lpstr>Основные механики игры</vt:lpstr>
      <vt:lpstr>Основные механики игры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Официальная репрезентация туристического маршрута «Золотое кольцо» в советских массовых источниках</dc:title>
  <cp:lastModifiedBy>Костомаров Александр Андреевич</cp:lastModifiedBy>
  <cp:revision>5</cp:revision>
  <dcterms:modified xsi:type="dcterms:W3CDTF">2022-06-19T16:48:13Z</dcterms:modified>
</cp:coreProperties>
</file>