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sldIdLst>
    <p:sldId id="341" r:id="rId3"/>
    <p:sldId id="260" r:id="rId4"/>
    <p:sldId id="257" r:id="rId5"/>
    <p:sldId id="272" r:id="rId6"/>
    <p:sldId id="263" r:id="rId7"/>
    <p:sldId id="408" r:id="rId8"/>
    <p:sldId id="409" r:id="rId9"/>
    <p:sldId id="410" r:id="rId10"/>
    <p:sldId id="411" r:id="rId11"/>
    <p:sldId id="322" r:id="rId12"/>
    <p:sldId id="258" r:id="rId13"/>
    <p:sldId id="261" r:id="rId14"/>
    <p:sldId id="262" r:id="rId15"/>
    <p:sldId id="412" r:id="rId16"/>
    <p:sldId id="416" r:id="rId17"/>
    <p:sldId id="417" r:id="rId18"/>
    <p:sldId id="420" r:id="rId19"/>
    <p:sldId id="422" r:id="rId20"/>
    <p:sldId id="423" r:id="rId21"/>
    <p:sldId id="421" r:id="rId22"/>
    <p:sldId id="346" r:id="rId23"/>
    <p:sldId id="347" r:id="rId24"/>
    <p:sldId id="379" r:id="rId25"/>
    <p:sldId id="380" r:id="rId26"/>
    <p:sldId id="381" r:id="rId27"/>
    <p:sldId id="348" r:id="rId28"/>
    <p:sldId id="342" r:id="rId29"/>
    <p:sldId id="352" r:id="rId30"/>
    <p:sldId id="355" r:id="rId31"/>
    <p:sldId id="356" r:id="rId32"/>
    <p:sldId id="357" r:id="rId33"/>
    <p:sldId id="353" r:id="rId34"/>
    <p:sldId id="354" r:id="rId35"/>
    <p:sldId id="358" r:id="rId36"/>
    <p:sldId id="359" r:id="rId37"/>
    <p:sldId id="278" r:id="rId38"/>
    <p:sldId id="283" r:id="rId39"/>
    <p:sldId id="282" r:id="rId40"/>
    <p:sldId id="284" r:id="rId41"/>
    <p:sldId id="367" r:id="rId42"/>
    <p:sldId id="368" r:id="rId43"/>
    <p:sldId id="285" r:id="rId44"/>
    <p:sldId id="424" r:id="rId45"/>
    <p:sldId id="288" r:id="rId46"/>
    <p:sldId id="369" r:id="rId47"/>
    <p:sldId id="370" r:id="rId48"/>
    <p:sldId id="286" r:id="rId49"/>
    <p:sldId id="289" r:id="rId50"/>
    <p:sldId id="427" r:id="rId51"/>
    <p:sldId id="371" r:id="rId52"/>
    <p:sldId id="372" r:id="rId53"/>
    <p:sldId id="290" r:id="rId54"/>
    <p:sldId id="291" r:id="rId55"/>
    <p:sldId id="404" r:id="rId56"/>
    <p:sldId id="405" r:id="rId57"/>
    <p:sldId id="403" r:id="rId58"/>
    <p:sldId id="406" r:id="rId59"/>
    <p:sldId id="407" r:id="rId60"/>
    <p:sldId id="292" r:id="rId61"/>
    <p:sldId id="266" r:id="rId62"/>
    <p:sldId id="426" r:id="rId63"/>
    <p:sldId id="293" r:id="rId64"/>
    <p:sldId id="294" r:id="rId65"/>
    <p:sldId id="295" r:id="rId66"/>
    <p:sldId id="366" r:id="rId67"/>
    <p:sldId id="425" r:id="rId6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A3D969-383B-4F85-B8F6-B81BDECE077E}">
          <p14:sldIdLst>
            <p14:sldId id="341"/>
            <p14:sldId id="260"/>
          </p14:sldIdLst>
        </p14:section>
        <p14:section name="Постановка задачи" id="{26A6DA2D-B5A4-4F84-903E-5B12E57ACB85}">
          <p14:sldIdLst>
            <p14:sldId id="257"/>
            <p14:sldId id="272"/>
            <p14:sldId id="263"/>
            <p14:sldId id="408"/>
            <p14:sldId id="409"/>
            <p14:sldId id="410"/>
            <p14:sldId id="411"/>
            <p14:sldId id="322"/>
            <p14:sldId id="258"/>
            <p14:sldId id="261"/>
            <p14:sldId id="262"/>
          </p14:sldIdLst>
        </p14:section>
        <p14:section name="Параметры задачи" id="{CB5857DF-0285-4445-BF20-E05680BE656E}">
          <p14:sldIdLst>
            <p14:sldId id="412"/>
            <p14:sldId id="416"/>
            <p14:sldId id="417"/>
            <p14:sldId id="420"/>
            <p14:sldId id="422"/>
            <p14:sldId id="423"/>
            <p14:sldId id="421"/>
            <p14:sldId id="346"/>
            <p14:sldId id="347"/>
            <p14:sldId id="379"/>
            <p14:sldId id="380"/>
            <p14:sldId id="381"/>
          </p14:sldIdLst>
        </p14:section>
        <p14:section name="WSD" id="{EB93C787-F7D5-4617-940D-46EF8F71B1FE}">
          <p14:sldIdLst>
            <p14:sldId id="348"/>
            <p14:sldId id="342"/>
            <p14:sldId id="352"/>
            <p14:sldId id="355"/>
            <p14:sldId id="356"/>
            <p14:sldId id="357"/>
            <p14:sldId id="353"/>
            <p14:sldId id="354"/>
            <p14:sldId id="358"/>
            <p14:sldId id="359"/>
          </p14:sldIdLst>
        </p14:section>
        <p14:section name="Методы контекстного пересечения" id="{B41892BD-F594-4291-B9A4-07927A3D1803}">
          <p14:sldIdLst>
            <p14:sldId id="278"/>
            <p14:sldId id="283"/>
            <p14:sldId id="282"/>
            <p14:sldId id="284"/>
            <p14:sldId id="367"/>
            <p14:sldId id="368"/>
          </p14:sldIdLst>
        </p14:section>
        <p14:section name="LESK" id="{E9947114-E769-490E-8106-7FAD705C9B7F}">
          <p14:sldIdLst>
            <p14:sldId id="285"/>
            <p14:sldId id="424"/>
            <p14:sldId id="288"/>
            <p14:sldId id="369"/>
            <p14:sldId id="370"/>
          </p14:sldIdLst>
        </p14:section>
        <p14:section name="Пеересечение по тезаурусным классам" id="{706A1ADE-6A1C-4BBD-AFF7-008D69E43F07}">
          <p14:sldIdLst>
            <p14:sldId id="286"/>
            <p14:sldId id="289"/>
          </p14:sldIdLst>
        </p14:section>
        <p14:section name="Графовые модели в WSD с использованием ресурсов типа WordNet" id="{0B3E73F7-FFE5-4ED1-A2F6-4B46D7760B98}">
          <p14:sldIdLst>
            <p14:sldId id="427"/>
            <p14:sldId id="371"/>
            <p14:sldId id="372"/>
            <p14:sldId id="290"/>
            <p14:sldId id="291"/>
            <p14:sldId id="404"/>
            <p14:sldId id="405"/>
            <p14:sldId id="403"/>
            <p14:sldId id="406"/>
            <p14:sldId id="407"/>
            <p14:sldId id="292"/>
            <p14:sldId id="266"/>
            <p14:sldId id="426"/>
            <p14:sldId id="293"/>
            <p14:sldId id="294"/>
            <p14:sldId id="295"/>
            <p14:sldId id="366"/>
            <p14:sldId id="4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5" autoAdjust="0"/>
    <p:restoredTop sz="94590" autoAdjust="0"/>
  </p:normalViewPr>
  <p:slideViewPr>
    <p:cSldViewPr>
      <p:cViewPr varScale="1">
        <p:scale>
          <a:sx n="73" d="100"/>
          <a:sy n="73" d="100"/>
        </p:scale>
        <p:origin x="270" y="54"/>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2EC4F-FEC7-4560-8100-DF041C04736D}" type="datetimeFigureOut">
              <a:rPr lang="en-US" smtClean="0"/>
              <a:t>2/19/2019</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4B5DF-236E-4307-843C-4582E59FF21A}" type="slidenum">
              <a:rPr lang="en-US" smtClean="0"/>
              <a:t>‹#›</a:t>
            </a:fld>
            <a:endParaRPr lang="en-US"/>
          </a:p>
        </p:txBody>
      </p:sp>
    </p:spTree>
    <p:extLst>
      <p:ext uri="{BB962C8B-B14F-4D97-AF65-F5344CB8AC3E}">
        <p14:creationId xmlns:p14="http://schemas.microsoft.com/office/powerpoint/2010/main" val="7108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6EA72-F819-EE47-BB9E-A389716D49C1}" type="slidenum">
              <a:rPr lang="en-US"/>
              <a:pPr/>
              <a:t>27</a:t>
            </a:fld>
            <a:endParaRPr lang="en-US"/>
          </a:p>
        </p:txBody>
      </p:sp>
      <p:sp>
        <p:nvSpPr>
          <p:cNvPr id="129024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902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737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1693CF-8F68-4383-BA9D-07E80B0436F6}"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67038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1693CF-8F68-4383-BA9D-07E80B0436F6}"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268384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1693CF-8F68-4383-BA9D-07E80B0436F6}"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774722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5E04B-F2D6-3F42-A557-860907E1EA4F}" type="slidenum">
              <a:rPr lang="en-US"/>
              <a:pPr/>
              <a:t>40</a:t>
            </a:fld>
            <a:endParaRPr lang="en-US"/>
          </a:p>
        </p:txBody>
      </p:sp>
      <p:sp>
        <p:nvSpPr>
          <p:cNvPr id="149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9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094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5E04B-F2D6-3F42-A557-860907E1EA4F}" type="slidenum">
              <a:rPr lang="en-US"/>
              <a:pPr/>
              <a:t>41</a:t>
            </a:fld>
            <a:endParaRPr lang="en-US"/>
          </a:p>
        </p:txBody>
      </p:sp>
      <p:sp>
        <p:nvSpPr>
          <p:cNvPr id="149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9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32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D258D5-E2A3-4DCD-BF29-9B66E701C4FC}"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840944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D258D5-E2A3-4DCD-BF29-9B66E701C4FC}"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98930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D258D5-E2A3-4DCD-BF29-9B66E701C4FC}"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305075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5E04B-F2D6-3F42-A557-860907E1EA4F}" type="slidenum">
              <a:rPr lang="en-US"/>
              <a:pPr/>
              <a:t>45</a:t>
            </a:fld>
            <a:endParaRPr lang="en-US"/>
          </a:p>
        </p:txBody>
      </p:sp>
      <p:sp>
        <p:nvSpPr>
          <p:cNvPr id="149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9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4364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19BBA9-D7C3-4860-9E86-40C1FC3ED177}"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extLst>
      <p:ext uri="{BB962C8B-B14F-4D97-AF65-F5344CB8AC3E}">
        <p14:creationId xmlns:p14="http://schemas.microsoft.com/office/powerpoint/2010/main" val="39566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FAB7-63C7-C346-A824-48A6C5BEAC3C}" type="slidenum">
              <a:rPr lang="en-US"/>
              <a:pPr/>
              <a:t>28</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6490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19BBA9-D7C3-4860-9E86-40C1FC3ED177}"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val="1954993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97452B-985B-4445-867C-052F6CBE9964}" type="slidenum">
              <a:rPr lang="en-US" altLang="en-US">
                <a:latin typeface="Calibri" panose="020F0502020204030204" pitchFamily="34" charset="0"/>
              </a:rPr>
              <a:pPr eaLnBrk="1" hangingPunct="1"/>
              <a:t>52</a:t>
            </a:fld>
            <a:endParaRPr lang="en-US" altLang="en-US">
              <a:latin typeface="Calibri" panose="020F0502020204030204" pitchFamily="34" charset="0"/>
            </a:endParaRPr>
          </a:p>
        </p:txBody>
      </p:sp>
    </p:spTree>
    <p:extLst>
      <p:ext uri="{BB962C8B-B14F-4D97-AF65-F5344CB8AC3E}">
        <p14:creationId xmlns:p14="http://schemas.microsoft.com/office/powerpoint/2010/main" val="642204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val="389090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2270968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6100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4104325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val="389627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34E26-E361-4CD5-900C-A27BED96DF15}"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Tree>
    <p:extLst>
      <p:ext uri="{BB962C8B-B14F-4D97-AF65-F5344CB8AC3E}">
        <p14:creationId xmlns:p14="http://schemas.microsoft.com/office/powerpoint/2010/main" val="3301925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6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010FD3-FBAA-45EB-AEEF-A132D6E35DF8}"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1697376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33C607-062F-4BC7-BA17-82A3114E59F0}"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extLst>
      <p:ext uri="{BB962C8B-B14F-4D97-AF65-F5344CB8AC3E}">
        <p14:creationId xmlns:p14="http://schemas.microsoft.com/office/powerpoint/2010/main" val="403292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0F838F-A970-754D-BA51-F40F85D4045F}" type="slidenum">
              <a:rPr lang="en-US"/>
              <a:pPr/>
              <a:t>29</a:t>
            </a:fld>
            <a:endParaRPr lang="en-US"/>
          </a:p>
        </p:txBody>
      </p:sp>
      <p:sp>
        <p:nvSpPr>
          <p:cNvPr id="1439746" name="Rectangle 1026"/>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439747" name="Rectangle 1027"/>
          <p:cNvSpPr>
            <a:spLocks noGrp="1" noChangeArrowheads="1"/>
          </p:cNvSpPr>
          <p:nvPr>
            <p:ph type="body" idx="1"/>
          </p:nvPr>
        </p:nvSpPr>
        <p:spPr bwMode="auto">
          <a:xfrm>
            <a:off x="684530" y="4463296"/>
            <a:ext cx="5476240" cy="4228386"/>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956098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F1D31A-3BD0-4527-9BA0-AF773C30093A}"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Tree>
    <p:extLst>
      <p:ext uri="{BB962C8B-B14F-4D97-AF65-F5344CB8AC3E}">
        <p14:creationId xmlns:p14="http://schemas.microsoft.com/office/powerpoint/2010/main" val="4292056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3E3DBC-0FCF-4779-A776-59F9D19DA7D7}"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215775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AD59F-294D-614F-B2EB-4487873765ED}" type="slidenum">
              <a:rPr lang="en-US"/>
              <a:pPr/>
              <a:t>30</a:t>
            </a:fld>
            <a:endParaRPr lang="en-US"/>
          </a:p>
        </p:txBody>
      </p:sp>
      <p:sp>
        <p:nvSpPr>
          <p:cNvPr id="1441794" name="Rectangle 1026"/>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441795" name="Rectangle 1027"/>
          <p:cNvSpPr>
            <a:spLocks noGrp="1" noChangeArrowheads="1"/>
          </p:cNvSpPr>
          <p:nvPr>
            <p:ph type="body" idx="1"/>
          </p:nvPr>
        </p:nvSpPr>
        <p:spPr bwMode="auto">
          <a:xfrm>
            <a:off x="684530" y="4463296"/>
            <a:ext cx="5476240" cy="4228386"/>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24441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9683C-A53C-7B45-8F61-D9FA290B33F0}" type="slidenum">
              <a:rPr lang="en-US"/>
              <a:pPr/>
              <a:t>31</a:t>
            </a:fld>
            <a:endParaRPr lang="en-US"/>
          </a:p>
        </p:txBody>
      </p:sp>
      <p:sp>
        <p:nvSpPr>
          <p:cNvPr id="148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585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FAB7-63C7-C346-A824-48A6C5BEAC3C}" type="slidenum">
              <a:rPr lang="en-US"/>
              <a:pPr/>
              <a:t>32</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9418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FAB7-63C7-C346-A824-48A6C5BEAC3C}" type="slidenum">
              <a:rPr lang="en-US"/>
              <a:pPr/>
              <a:t>33</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883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FAB7-63C7-C346-A824-48A6C5BEAC3C}" type="slidenum">
              <a:rPr lang="en-US"/>
              <a:pPr/>
              <a:t>34</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232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EFAB7-63C7-C346-A824-48A6C5BEAC3C}" type="slidenum">
              <a:rPr lang="en-US"/>
              <a:pPr/>
              <a:t>35</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720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416CE141-0FDC-436A-9601-0B9B35EFFD90}" type="datetime1">
              <a:rPr lang="ru-RU" smtClean="0"/>
              <a:t>19.02.2019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DAF188C2-5743-47F0-84E4-9F23F34E4803}" type="datetime1">
              <a:rPr lang="ru-RU" smtClean="0"/>
              <a:t>19.02.2019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54A855F-4B10-4775-B239-60D78C727E93}" type="datetime1">
              <a:rPr lang="ru-RU" smtClean="0"/>
              <a:t>19.02.2019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53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SE">
    <p:spTree>
      <p:nvGrpSpPr>
        <p:cNvPr id="1" name=""/>
        <p:cNvGrpSpPr/>
        <p:nvPr/>
      </p:nvGrpSpPr>
      <p:grpSpPr>
        <a:xfrm>
          <a:off x="0" y="0"/>
          <a:ext cx="0" cy="0"/>
          <a:chOff x="0" y="0"/>
          <a:chExt cx="0" cy="0"/>
        </a:xfrm>
      </p:grpSpPr>
      <p:grpSp>
        <p:nvGrpSpPr>
          <p:cNvPr id="4" name="Группа 6">
            <a:extLst>
              <a:ext uri="{FF2B5EF4-FFF2-40B4-BE49-F238E27FC236}">
                <a16:creationId xmlns:a16="http://schemas.microsoft.com/office/drawing/2014/main" id="{1E6E74F6-9A59-48A6-9DE7-E2A0B61B1AF4}"/>
              </a:ext>
            </a:extLst>
          </p:cNvPr>
          <p:cNvGrpSpPr/>
          <p:nvPr userDrawn="1"/>
        </p:nvGrpSpPr>
        <p:grpSpPr>
          <a:xfrm>
            <a:off x="-30333" y="0"/>
            <a:ext cx="9204666" cy="6869555"/>
            <a:chOff x="12190" y="-46746"/>
            <a:chExt cx="9204666" cy="6869555"/>
          </a:xfrm>
        </p:grpSpPr>
        <p:grpSp>
          <p:nvGrpSpPr>
            <p:cNvPr id="5" name="Группа 8">
              <a:extLst>
                <a:ext uri="{FF2B5EF4-FFF2-40B4-BE49-F238E27FC236}">
                  <a16:creationId xmlns:a16="http://schemas.microsoft.com/office/drawing/2014/main" id="{CACB3CF2-E4F3-44F4-8C7F-51D9087A5843}"/>
                </a:ext>
              </a:extLst>
            </p:cNvPr>
            <p:cNvGrpSpPr/>
            <p:nvPr/>
          </p:nvGrpSpPr>
          <p:grpSpPr>
            <a:xfrm>
              <a:off x="12190" y="-46746"/>
              <a:ext cx="9204666" cy="6869555"/>
              <a:chOff x="12190" y="-46746"/>
              <a:chExt cx="9204666" cy="6869555"/>
            </a:xfrm>
          </p:grpSpPr>
          <p:pic>
            <p:nvPicPr>
              <p:cNvPr id="7" name="Picture 2" descr="http://www.hse.ru/pubs/lib/data/access/ram/ticket/79/144196565691ca43a1b8670fb6a227fde3c5e8e9a0/cached-thumb-img.29274.0.252964193739569.jpg">
                <a:extLst>
                  <a:ext uri="{FF2B5EF4-FFF2-40B4-BE49-F238E27FC236}">
                    <a16:creationId xmlns:a16="http://schemas.microsoft.com/office/drawing/2014/main" id="{181BA5C0-0B9B-4327-8A06-ED6A64AFC6ED}"/>
                  </a:ext>
                </a:extLst>
              </p:cNvPr>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11">
                <a:extLst>
                  <a:ext uri="{FF2B5EF4-FFF2-40B4-BE49-F238E27FC236}">
                    <a16:creationId xmlns:a16="http://schemas.microsoft.com/office/drawing/2014/main" id="{0B974FA2-3D72-4385-9D8D-8D735878C373}"/>
                  </a:ext>
                </a:extLst>
              </p:cNvPr>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9" name="Группа 12">
                <a:extLst>
                  <a:ext uri="{FF2B5EF4-FFF2-40B4-BE49-F238E27FC236}">
                    <a16:creationId xmlns:a16="http://schemas.microsoft.com/office/drawing/2014/main" id="{F488CED4-0F24-4B40-9317-54368D986CA6}"/>
                  </a:ext>
                </a:extLst>
              </p:cNvPr>
              <p:cNvGrpSpPr/>
              <p:nvPr/>
            </p:nvGrpSpPr>
            <p:grpSpPr>
              <a:xfrm>
                <a:off x="63996" y="6189119"/>
                <a:ext cx="8419456" cy="633690"/>
                <a:chOff x="63996" y="6189119"/>
                <a:chExt cx="8419456" cy="633690"/>
              </a:xfrm>
            </p:grpSpPr>
            <p:sp>
              <p:nvSpPr>
                <p:cNvPr id="10" name="Прямоугольник 13">
                  <a:extLst>
                    <a:ext uri="{FF2B5EF4-FFF2-40B4-BE49-F238E27FC236}">
                      <a16:creationId xmlns:a16="http://schemas.microsoft.com/office/drawing/2014/main" id="{8DB979BF-927B-48BA-9DB7-A9D34A442363}"/>
                    </a:ext>
                  </a:extLst>
                </p:cNvPr>
                <p:cNvSpPr/>
                <p:nvPr/>
              </p:nvSpPr>
              <p:spPr>
                <a:xfrm>
                  <a:off x="63996" y="6275792"/>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1" name="Picture 6" descr="http://www.hse.ru/data/2012/01/19/1263884310/logo_%D1%81_hse_black_e.png">
                  <a:extLst>
                    <a:ext uri="{FF2B5EF4-FFF2-40B4-BE49-F238E27FC236}">
                      <a16:creationId xmlns:a16="http://schemas.microsoft.com/office/drawing/2014/main" id="{27E49C12-23A1-4385-A41C-690EC2AE975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7860925" y="6189119"/>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Рисунок 9">
              <a:extLst>
                <a:ext uri="{FF2B5EF4-FFF2-40B4-BE49-F238E27FC236}">
                  <a16:creationId xmlns:a16="http://schemas.microsoft.com/office/drawing/2014/main" id="{81BDFA40-AB85-4DFB-B7F4-1A664D415A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2" name="Прямоугольник 10"/>
          <p:cNvSpPr/>
          <p:nvPr userDrawn="1"/>
        </p:nvSpPr>
        <p:spPr>
          <a:xfrm>
            <a:off x="1475656" y="6346335"/>
            <a:ext cx="5279258" cy="523220"/>
          </a:xfrm>
          <a:prstGeom prst="rect">
            <a:avLst/>
          </a:prstGeom>
        </p:spPr>
        <p:txBody>
          <a:bodyPr wrap="square">
            <a:spAutoFit/>
          </a:bodyPr>
          <a:lstStyle/>
          <a:p>
            <a:pPr algn="ctr"/>
            <a:r>
              <a:rPr lang="ru-RU" sz="1400" kern="0" dirty="0" smtClean="0">
                <a:ln w="3175">
                  <a:noFill/>
                </a:ln>
                <a:cs typeface="Arial" panose="020B0604020202020204" pitchFamily="34" charset="0"/>
              </a:rPr>
              <a:t>Компьютерная </a:t>
            </a:r>
            <a:r>
              <a:rPr lang="ru-RU" sz="1400" kern="0" dirty="0">
                <a:ln w="3175">
                  <a:noFill/>
                </a:ln>
                <a:cs typeface="Arial" panose="020B0604020202020204" pitchFamily="34" charset="0"/>
              </a:rPr>
              <a:t>лингвистика </a:t>
            </a:r>
            <a:r>
              <a:rPr lang="ru-RU" sz="1400" kern="0" dirty="0" smtClean="0">
                <a:ln w="3175">
                  <a:noFill/>
                </a:ln>
                <a:cs typeface="Arial" panose="020B0604020202020204" pitchFamily="34" charset="0"/>
              </a:rPr>
              <a:t>2</a:t>
            </a:r>
            <a:endParaRPr lang="en-US" sz="1400" kern="0" dirty="0" smtClean="0">
              <a:ln w="3175">
                <a:noFill/>
              </a:ln>
              <a:cs typeface="Arial" panose="020B0604020202020204" pitchFamily="34" charset="0"/>
            </a:endParaRPr>
          </a:p>
          <a:p>
            <a:pPr algn="ctr"/>
            <a:r>
              <a:rPr lang="ru-RU" sz="1400" kern="0" dirty="0" smtClean="0">
                <a:ln w="3175">
                  <a:noFill/>
                </a:ln>
                <a:cs typeface="Arial" panose="020B0604020202020204" pitchFamily="34" charset="0"/>
              </a:rPr>
              <a:t>ВШЭ</a:t>
            </a:r>
            <a:r>
              <a:rPr lang="ru-RU" sz="1400" kern="0" dirty="0">
                <a:ln w="3175">
                  <a:noFill/>
                </a:ln>
                <a:cs typeface="Arial" panose="020B0604020202020204" pitchFamily="34" charset="0"/>
              </a:rPr>
              <a:t>, </a:t>
            </a:r>
            <a:r>
              <a:rPr lang="ru-RU" sz="1400" kern="0" dirty="0" smtClean="0">
                <a:ln w="3175">
                  <a:noFill/>
                </a:ln>
                <a:cs typeface="Arial" panose="020B0604020202020204" pitchFamily="34" charset="0"/>
              </a:rPr>
              <a:t>Москва </a:t>
            </a:r>
            <a:endParaRPr lang="ru-RU" sz="1400" kern="0" dirty="0">
              <a:ln w="3175">
                <a:noFill/>
              </a:ln>
              <a:cs typeface="Arial" panose="020B0604020202020204" pitchFamily="34" charset="0"/>
            </a:endParaRPr>
          </a:p>
        </p:txBody>
      </p:sp>
      <p:sp>
        <p:nvSpPr>
          <p:cNvPr id="13" name="Title 12"/>
          <p:cNvSpPr>
            <a:spLocks noGrp="1"/>
          </p:cNvSpPr>
          <p:nvPr>
            <p:ph type="title"/>
          </p:nvPr>
        </p:nvSpPr>
        <p:spPr>
          <a:xfrm>
            <a:off x="1653410" y="196491"/>
            <a:ext cx="7088570" cy="649921"/>
          </a:xfrm>
          <a:prstGeom prst="rect">
            <a:avLst/>
          </a:prstGeom>
        </p:spPr>
        <p:txBody>
          <a:bodyPr anchor="ctr"/>
          <a:lstStyle>
            <a:lvl1pPr>
              <a:defRPr sz="3600"/>
            </a:lvl1pPr>
          </a:lstStyle>
          <a:p>
            <a:r>
              <a:rPr lang="en-US" dirty="0" smtClean="0"/>
              <a:t>Click to edit Master title style</a:t>
            </a:r>
            <a:endParaRPr lang="en-US" dirty="0"/>
          </a:p>
        </p:txBody>
      </p:sp>
      <p:sp>
        <p:nvSpPr>
          <p:cNvPr id="14" name="Content Placeholder 2"/>
          <p:cNvSpPr>
            <a:spLocks noGrp="1"/>
          </p:cNvSpPr>
          <p:nvPr>
            <p:ph idx="1"/>
          </p:nvPr>
        </p:nvSpPr>
        <p:spPr>
          <a:xfrm>
            <a:off x="457200" y="1430587"/>
            <a:ext cx="8229600" cy="4525963"/>
          </a:xfrm>
          <a:prstGeom prst="rect">
            <a:avLst/>
          </a:prstGeom>
        </p:spPr>
        <p:txBody>
          <a:bodyPr/>
          <a:lstStyle>
            <a:lvl1pPr>
              <a:defRPr sz="2400"/>
            </a:lvl1pPr>
            <a:lvl2pPr marL="685800" indent="-228600">
              <a:buSzPct val="90000"/>
              <a:buFont typeface="Courier New" panose="02070309020205020404" pitchFamily="49" charset="0"/>
              <a:buChar char="o"/>
              <a:defRPr sz="22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8438035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048B783-5EC8-4D72-8C6E-DAD4D304017C}" type="datetime1">
              <a:rPr lang="ru-RU" smtClean="0"/>
              <a:t>19.02.2019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CAEC5-E1EC-4FDA-8F0D-500ECBCC53BD}" type="datetime1">
              <a:rPr lang="ru-RU" smtClean="0"/>
              <a:t>19.02.2019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B5301D12-0F35-4AB9-9343-326B63A473A2}" type="datetime1">
              <a:rPr lang="ru-RU" smtClean="0"/>
              <a:t>19.02.2019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904" y="1169031"/>
            <a:ext cx="8229600" cy="429733"/>
          </a:xfrm>
        </p:spPr>
        <p:txBody>
          <a:bodyPr>
            <a:noAutofit/>
          </a:bodyPr>
          <a:lstStyle>
            <a:lvl1pPr>
              <a:defRPr sz="2400"/>
            </a:lvl1pPr>
          </a:lstStyle>
          <a:p>
            <a:r>
              <a:rPr lang="en-US" dirty="0"/>
              <a:t>Click to edit Master title style</a:t>
            </a:r>
            <a:endParaRPr lang="ru-RU" dirty="0"/>
          </a:p>
        </p:txBody>
      </p:sp>
      <p:sp>
        <p:nvSpPr>
          <p:cNvPr id="3" name="Text Placeholder 2"/>
          <p:cNvSpPr>
            <a:spLocks noGrp="1"/>
          </p:cNvSpPr>
          <p:nvPr>
            <p:ph type="body" idx="1"/>
          </p:nvPr>
        </p:nvSpPr>
        <p:spPr>
          <a:xfrm>
            <a:off x="155971" y="161202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5971" y="2343824"/>
            <a:ext cx="4040188" cy="375448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5" name="Text Placeholder 4"/>
          <p:cNvSpPr>
            <a:spLocks noGrp="1"/>
          </p:cNvSpPr>
          <p:nvPr>
            <p:ph type="body" sz="quarter" idx="3"/>
          </p:nvPr>
        </p:nvSpPr>
        <p:spPr>
          <a:xfrm>
            <a:off x="4531918" y="1681854"/>
            <a:ext cx="42310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24704" y="2343824"/>
            <a:ext cx="4209668" cy="36893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grpSp>
        <p:nvGrpSpPr>
          <p:cNvPr id="11" name="Группа 8">
            <a:extLst>
              <a:ext uri="{FF2B5EF4-FFF2-40B4-BE49-F238E27FC236}">
                <a16:creationId xmlns:a16="http://schemas.microsoft.com/office/drawing/2014/main" id="{CACB3CF2-E4F3-44F4-8C7F-51D9087A5843}"/>
              </a:ext>
            </a:extLst>
          </p:cNvPr>
          <p:cNvGrpSpPr/>
          <p:nvPr/>
        </p:nvGrpSpPr>
        <p:grpSpPr>
          <a:xfrm>
            <a:off x="-60666" y="-182624"/>
            <a:ext cx="9204666" cy="7040624"/>
            <a:chOff x="-30508" y="552827"/>
            <a:chExt cx="9204666" cy="7094508"/>
          </a:xfrm>
        </p:grpSpPr>
        <p:pic>
          <p:nvPicPr>
            <p:cNvPr id="13" name="Picture 2" descr="http://www.hse.ru/pubs/lib/data/access/ram/ticket/79/144196565691ca43a1b8670fb6a227fde3c5e8e9a0/cached-thumb-img.29274.0.252964193739569.jpg">
              <a:extLst>
                <a:ext uri="{FF2B5EF4-FFF2-40B4-BE49-F238E27FC236}">
                  <a16:creationId xmlns:a16="http://schemas.microsoft.com/office/drawing/2014/main" id="{181BA5C0-0B9B-4327-8A06-ED6A64AFC6ED}"/>
                </a:ext>
              </a:extLst>
            </p:cNvPr>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4577" y="552827"/>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единительная линия 11">
              <a:extLst>
                <a:ext uri="{FF2B5EF4-FFF2-40B4-BE49-F238E27FC236}">
                  <a16:creationId xmlns:a16="http://schemas.microsoft.com/office/drawing/2014/main" id="{0B974FA2-3D72-4385-9D8D-8D735878C373}"/>
                </a:ext>
              </a:extLst>
            </p:cNvPr>
            <p:cNvCxnSpPr/>
            <p:nvPr/>
          </p:nvCxnSpPr>
          <p:spPr>
            <a:xfrm>
              <a:off x="-30508" y="16566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5" name="Группа 12">
              <a:extLst>
                <a:ext uri="{FF2B5EF4-FFF2-40B4-BE49-F238E27FC236}">
                  <a16:creationId xmlns:a16="http://schemas.microsoft.com/office/drawing/2014/main" id="{F488CED4-0F24-4B40-9317-54368D986CA6}"/>
                </a:ext>
              </a:extLst>
            </p:cNvPr>
            <p:cNvGrpSpPr/>
            <p:nvPr/>
          </p:nvGrpSpPr>
          <p:grpSpPr>
            <a:xfrm>
              <a:off x="12190" y="6734875"/>
              <a:ext cx="9003197" cy="912460"/>
              <a:chOff x="12190" y="6734875"/>
              <a:chExt cx="9003197" cy="912460"/>
            </a:xfrm>
          </p:grpSpPr>
          <p:sp>
            <p:nvSpPr>
              <p:cNvPr id="16" name="Прямоугольник 13">
                <a:extLst>
                  <a:ext uri="{FF2B5EF4-FFF2-40B4-BE49-F238E27FC236}">
                    <a16:creationId xmlns:a16="http://schemas.microsoft.com/office/drawing/2014/main" id="{8DB979BF-927B-48BA-9DB7-A9D34A442363}"/>
                  </a:ext>
                </a:extLst>
              </p:cNvPr>
              <p:cNvSpPr/>
              <p:nvPr/>
            </p:nvSpPr>
            <p:spPr>
              <a:xfrm>
                <a:off x="12190" y="7120461"/>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7" name="Picture 6" descr="http://www.hse.ru/data/2012/01/19/1263884310/logo_%D1%81_hse_black_e.png">
                <a:extLst>
                  <a:ext uri="{FF2B5EF4-FFF2-40B4-BE49-F238E27FC236}">
                    <a16:creationId xmlns:a16="http://schemas.microsoft.com/office/drawing/2014/main" id="{27E49C12-23A1-4385-A41C-690EC2AE975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8392860" y="6734875"/>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 name="Date Placeholder 6"/>
          <p:cNvSpPr>
            <a:spLocks noGrp="1"/>
          </p:cNvSpPr>
          <p:nvPr>
            <p:ph type="dt" sz="half" idx="10"/>
          </p:nvPr>
        </p:nvSpPr>
        <p:spPr/>
        <p:txBody>
          <a:bodyPr/>
          <a:lstStyle/>
          <a:p>
            <a:fld id="{2189E815-6098-40C9-803F-F248C2D7A9B3}" type="datetime1">
              <a:rPr lang="ru-RU" smtClean="0"/>
              <a:t>19.02.2019</a:t>
            </a:fld>
            <a:endParaRPr lang="ru-RU"/>
          </a:p>
        </p:txBody>
      </p:sp>
      <p:pic>
        <p:nvPicPr>
          <p:cNvPr id="12" name="Рисунок 9">
            <a:extLst>
              <a:ext uri="{FF2B5EF4-FFF2-40B4-BE49-F238E27FC236}">
                <a16:creationId xmlns:a16="http://schemas.microsoft.com/office/drawing/2014/main" id="{81BDFA40-AB85-4DFB-B7F4-1A664D415A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842" y="-168359"/>
            <a:ext cx="1627684" cy="1087870"/>
          </a:xfrm>
          <a:prstGeom prst="rect">
            <a:avLst/>
          </a:prstGeom>
        </p:spPr>
      </p:pic>
      <p:sp>
        <p:nvSpPr>
          <p:cNvPr id="9" name="Slide Number Placeholder 8"/>
          <p:cNvSpPr>
            <a:spLocks noGrp="1"/>
          </p:cNvSpPr>
          <p:nvPr userDrawn="1">
            <p:ph type="sldNum" sz="quarter" idx="12"/>
          </p:nvPr>
        </p:nvSpPr>
        <p:spPr/>
        <p:txBody>
          <a:bodyPr/>
          <a:lstStyle/>
          <a:p>
            <a:fld id="{F2A835A1-215F-43A1-8796-0F93B25450BF}" type="slidenum">
              <a:rPr lang="ru-RU" smtClean="0"/>
              <a:pPr/>
              <a:t>‹#›</a:t>
            </a:fld>
            <a:endParaRPr lang="ru-RU"/>
          </a:p>
        </p:txBody>
      </p:sp>
      <p:sp>
        <p:nvSpPr>
          <p:cNvPr id="19" name="Прямоугольник 10"/>
          <p:cNvSpPr/>
          <p:nvPr userDrawn="1"/>
        </p:nvSpPr>
        <p:spPr>
          <a:xfrm>
            <a:off x="1475656" y="6346335"/>
            <a:ext cx="5279258" cy="523220"/>
          </a:xfrm>
          <a:prstGeom prst="rect">
            <a:avLst/>
          </a:prstGeom>
        </p:spPr>
        <p:txBody>
          <a:bodyPr wrap="square">
            <a:spAutoFit/>
          </a:bodyPr>
          <a:lstStyle/>
          <a:p>
            <a:pPr algn="ctr"/>
            <a:r>
              <a:rPr lang="ru-RU" sz="1400" kern="0" dirty="0" smtClean="0">
                <a:ln w="3175">
                  <a:noFill/>
                </a:ln>
                <a:cs typeface="Arial" panose="020B0604020202020204" pitchFamily="34" charset="0"/>
              </a:rPr>
              <a:t>Компьютерная </a:t>
            </a:r>
            <a:r>
              <a:rPr lang="ru-RU" sz="1400" kern="0" dirty="0">
                <a:ln w="3175">
                  <a:noFill/>
                </a:ln>
                <a:cs typeface="Arial" panose="020B0604020202020204" pitchFamily="34" charset="0"/>
              </a:rPr>
              <a:t>лингвистика </a:t>
            </a:r>
            <a:r>
              <a:rPr lang="ru-RU" sz="1400" kern="0" dirty="0" smtClean="0">
                <a:ln w="3175">
                  <a:noFill/>
                </a:ln>
                <a:cs typeface="Arial" panose="020B0604020202020204" pitchFamily="34" charset="0"/>
              </a:rPr>
              <a:t>2</a:t>
            </a:r>
            <a:endParaRPr lang="en-US" sz="1400" kern="0" dirty="0" smtClean="0">
              <a:ln w="3175">
                <a:noFill/>
              </a:ln>
              <a:cs typeface="Arial" panose="020B0604020202020204" pitchFamily="34" charset="0"/>
            </a:endParaRPr>
          </a:p>
          <a:p>
            <a:pPr algn="ctr"/>
            <a:r>
              <a:rPr lang="ru-RU" sz="1400" kern="0" dirty="0" smtClean="0">
                <a:ln w="3175">
                  <a:noFill/>
                </a:ln>
                <a:cs typeface="Arial" panose="020B0604020202020204" pitchFamily="34" charset="0"/>
              </a:rPr>
              <a:t>ВШЭ</a:t>
            </a:r>
            <a:r>
              <a:rPr lang="ru-RU" sz="1400" kern="0" dirty="0">
                <a:ln w="3175">
                  <a:noFill/>
                </a:ln>
                <a:cs typeface="Arial" panose="020B0604020202020204" pitchFamily="34" charset="0"/>
              </a:rPr>
              <a:t>, </a:t>
            </a:r>
            <a:r>
              <a:rPr lang="ru-RU" sz="1400" kern="0" dirty="0" smtClean="0">
                <a:ln w="3175">
                  <a:noFill/>
                </a:ln>
                <a:cs typeface="Arial" panose="020B0604020202020204" pitchFamily="34" charset="0"/>
              </a:rPr>
              <a:t>Москва </a:t>
            </a:r>
            <a:endParaRPr lang="ru-RU" sz="1400" kern="0" dirty="0">
              <a:ln w="3175">
                <a:noFill/>
              </a:ln>
              <a:cs typeface="Arial" panose="020B0604020202020204" pitchFamily="34" charset="0"/>
            </a:endParaRPr>
          </a:p>
        </p:txBody>
      </p:sp>
      <p:sp>
        <p:nvSpPr>
          <p:cNvPr id="20" name="Title 12"/>
          <p:cNvSpPr txBox="1">
            <a:spLocks/>
          </p:cNvSpPr>
          <p:nvPr userDrawn="1"/>
        </p:nvSpPr>
        <p:spPr>
          <a:xfrm>
            <a:off x="1659789" y="39278"/>
            <a:ext cx="7088570" cy="6499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endParaRPr lang="en-US" dirty="0">
              <a:latin typeface="+mj-lt"/>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8EB1FEB-803C-4AC5-8B80-E27F13B10692}" type="datetime1">
              <a:rPr lang="ru-RU" smtClean="0"/>
              <a:t>19.02.2019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5E3F0-96FD-401F-BC2F-E0FBD62B0C4C}" type="datetime1">
              <a:rPr lang="ru-RU" smtClean="0"/>
              <a:t>19.02.2019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8BA32-D322-427A-8291-7310CF3CA894}" type="datetime1">
              <a:rPr lang="ru-RU" smtClean="0"/>
              <a:t>19.02.2019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341620-2F89-4800-8D7A-0D13D774064C}" type="datetime1">
              <a:rPr lang="ru-RU" smtClean="0"/>
              <a:t>19.02.2019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A835A1-215F-43A1-8796-0F93B25450BF}"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9A026-96E1-4DCB-B532-520E057E4E91}" type="datetime1">
              <a:rPr lang="ru-RU" smtClean="0"/>
              <a:t>19.02.2019</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835A1-215F-43A1-8796-0F93B25450B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505049"/>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dic.academic.ru/dic.nsf/ogegova/278014"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dic.academic.ru/dic.nsf/ogegova/278692" TargetMode="External"/><Relationship Id="rId5" Type="http://schemas.openxmlformats.org/officeDocument/2006/relationships/hyperlink" Target="http://dic.academic.ru/dic.nsf/ogegova/278035" TargetMode="External"/><Relationship Id="rId4" Type="http://schemas.openxmlformats.org/officeDocument/2006/relationships/hyperlink" Target="http://dic.academic.ru/dic.nsf/ogegova/277749"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dic.academic.ru/dic.nsf/ogegova/28230"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hyperlink" Target="http://wn-similarity.sourceforge.net/" TargetMode="External"/><Relationship Id="rId2" Type="http://schemas.openxmlformats.org/officeDocument/2006/relationships/hyperlink" Target="http://nltk.github.com/api/nltk.corpus.reader.html?highlight=similarity#nltk.corpus.reader.WordNetCorpusReader.res_similarity" TargetMode="External"/><Relationship Id="rId1" Type="http://schemas.openxmlformats.org/officeDocument/2006/relationships/slideLayout" Target="../slideLayouts/slideLayout13.xml"/><Relationship Id="rId4" Type="http://schemas.openxmlformats.org/officeDocument/2006/relationships/hyperlink" Target="http://marimba.d.umn.edu/cgi-bin/similarity/similarity.cgi"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inf.uni-hamburg.de/en/inst/ab/lt/teaching/theses/completed-theses/2016-ma-pelevina-.pdf" TargetMode="External"/><Relationship Id="rId2" Type="http://schemas.openxmlformats.org/officeDocument/2006/relationships/hyperlink" Target="https://web.stanford.edu/~jurafsky/slp3/C.pd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47" y="1422797"/>
            <a:ext cx="9144000" cy="1446550"/>
          </a:xfrm>
          <a:prstGeom prst="rect">
            <a:avLst/>
          </a:prstGeom>
          <a:noFill/>
        </p:spPr>
        <p:txBody>
          <a:bodyPr wrap="square" rtlCol="0">
            <a:spAutoFit/>
          </a:bodyPr>
          <a:lstStyle/>
          <a:p>
            <a:pPr algn="ctr"/>
            <a:r>
              <a:rPr lang="ru-RU" sz="4400" b="1" dirty="0">
                <a:latin typeface="Palatino Linotype" panose="02040502050505030304" pitchFamily="18" charset="0"/>
              </a:rPr>
              <a:t>Разрешение семантической неоднозначности</a:t>
            </a:r>
          </a:p>
        </p:txBody>
      </p:sp>
      <p:sp>
        <p:nvSpPr>
          <p:cNvPr id="5" name="TextBox 4"/>
          <p:cNvSpPr txBox="1"/>
          <p:nvPr/>
        </p:nvSpPr>
        <p:spPr>
          <a:xfrm>
            <a:off x="86151" y="3209519"/>
            <a:ext cx="9144000" cy="523220"/>
          </a:xfrm>
          <a:prstGeom prst="rect">
            <a:avLst/>
          </a:prstGeom>
          <a:noFill/>
        </p:spPr>
        <p:txBody>
          <a:bodyPr wrap="square" rtlCol="0">
            <a:spAutoFit/>
          </a:bodyPr>
          <a:lstStyle/>
          <a:p>
            <a:pPr algn="ctr"/>
            <a:r>
              <a:rPr lang="ru-RU" sz="2800" dirty="0" err="1">
                <a:latin typeface="Palatino Linotype" panose="02040502050505030304" pitchFamily="18" charset="0"/>
              </a:rPr>
              <a:t>Толдова</a:t>
            </a:r>
            <a:r>
              <a:rPr lang="ru-RU" sz="2800" dirty="0">
                <a:latin typeface="Palatino Linotype" panose="02040502050505030304" pitchFamily="18" charset="0"/>
              </a:rPr>
              <a:t> С.Ю.</a:t>
            </a:r>
          </a:p>
        </p:txBody>
      </p:sp>
      <p:pic>
        <p:nvPicPr>
          <p:cNvPr id="1026"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единительная линия 6"/>
          <p:cNvCxnSpPr/>
          <p:nvPr/>
        </p:nvCxnSpPr>
        <p:spPr>
          <a:xfrm flipV="1">
            <a:off x="-36512" y="1146261"/>
            <a:ext cx="9252520" cy="13490"/>
          </a:xfrm>
          <a:prstGeom prst="line">
            <a:avLst/>
          </a:prstGeom>
          <a:ln w="76200">
            <a:solidFill>
              <a:schemeClr val="tx2">
                <a:lumMod val="50000"/>
              </a:schemeClr>
            </a:solidFill>
          </a:ln>
        </p:spPr>
        <p:style>
          <a:lnRef idx="1">
            <a:schemeClr val="dk1"/>
          </a:lnRef>
          <a:fillRef idx="0">
            <a:schemeClr val="dk1"/>
          </a:fillRef>
          <a:effectRef idx="0">
            <a:schemeClr val="dk1"/>
          </a:effectRef>
          <a:fontRef idx="minor">
            <a:schemeClr val="tx1"/>
          </a:fontRef>
        </p:style>
      </p:cxnSp>
      <p:pic>
        <p:nvPicPr>
          <p:cNvPr id="15"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25781" b="59214"/>
          <a:stretch/>
        </p:blipFill>
        <p:spPr bwMode="auto">
          <a:xfrm>
            <a:off x="34664" y="6395270"/>
            <a:ext cx="9054889" cy="4237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15816" y="6421643"/>
            <a:ext cx="3708909" cy="430887"/>
          </a:xfrm>
          <a:prstGeom prst="rect">
            <a:avLst/>
          </a:prstGeom>
          <a:noFill/>
        </p:spPr>
        <p:txBody>
          <a:bodyPr wrap="square" rtlCol="0">
            <a:spAutoFit/>
          </a:bodyPr>
          <a:lstStyle/>
          <a:p>
            <a:pPr algn="ctr"/>
            <a:r>
              <a:rPr lang="ru-RU" sz="1100" b="1" dirty="0">
                <a:solidFill>
                  <a:schemeClr val="bg1"/>
                </a:solidFill>
                <a:latin typeface="Palatino Linotype" panose="02040502050505030304" pitchFamily="18" charset="0"/>
              </a:rPr>
              <a:t>Высшая Школа Экономики, Москва, 2019</a:t>
            </a:r>
          </a:p>
          <a:p>
            <a:pPr algn="ctr"/>
            <a:r>
              <a:rPr lang="en-US" sz="1100" b="1" dirty="0">
                <a:solidFill>
                  <a:schemeClr val="bg1"/>
                </a:solidFill>
                <a:latin typeface="Palatino Linotype" panose="02040502050505030304" pitchFamily="18" charset="0"/>
              </a:rPr>
              <a:t>www.hse.ru</a:t>
            </a:r>
            <a:endParaRPr lang="ru-RU" sz="1100" b="1" dirty="0">
              <a:solidFill>
                <a:schemeClr val="bg1"/>
              </a:solidFill>
              <a:latin typeface="Palatino Linotype" panose="02040502050505030304" pitchFamily="18" charset="0"/>
            </a:endParaRPr>
          </a:p>
        </p:txBody>
      </p:sp>
      <p:grpSp>
        <p:nvGrpSpPr>
          <p:cNvPr id="4" name="Группа 3"/>
          <p:cNvGrpSpPr/>
          <p:nvPr/>
        </p:nvGrpSpPr>
        <p:grpSpPr>
          <a:xfrm>
            <a:off x="2123728" y="3995785"/>
            <a:ext cx="4968552" cy="1916073"/>
            <a:chOff x="2123728" y="3995785"/>
            <a:chExt cx="4968552" cy="1916073"/>
          </a:xfrm>
        </p:grpSpPr>
        <p:pic>
          <p:nvPicPr>
            <p:cNvPr id="1030" name="Picture 6" descr="http://www.hse.ru/data/2012/01/19/1263884310/logo_%D1%81_hse_black_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013"/>
            <a:stretch/>
          </p:blipFill>
          <p:spPr bwMode="auto">
            <a:xfrm>
              <a:off x="5251341" y="4037907"/>
              <a:ext cx="1840939" cy="1873951"/>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3995785"/>
              <a:ext cx="2845077" cy="1916073"/>
            </a:xfrm>
            <a:prstGeom prst="rect">
              <a:avLst/>
            </a:prstGeom>
          </p:spPr>
        </p:pic>
      </p:grpSp>
    </p:spTree>
    <p:extLst>
      <p:ext uri="{BB962C8B-B14F-4D97-AF65-F5344CB8AC3E}">
        <p14:creationId xmlns:p14="http://schemas.microsoft.com/office/powerpoint/2010/main" val="2146449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ru-RU" dirty="0" smtClean="0"/>
              <a:t>Введение. История</a:t>
            </a:r>
            <a:endParaRPr lang="en-US" dirty="0"/>
          </a:p>
        </p:txBody>
      </p:sp>
      <p:sp>
        <p:nvSpPr>
          <p:cNvPr id="3" name="Объект 2"/>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2001 г. -  мировое первенство систем автоматического разрешения неоднозначности значений слов </a:t>
            </a:r>
            <a:r>
              <a:rPr lang="en-US" sz="2400" dirty="0" err="1">
                <a:latin typeface="Times New Roman" panose="02020603050405020304" pitchFamily="18" charset="0"/>
                <a:cs typeface="Times New Roman" panose="02020603050405020304" pitchFamily="18" charset="0"/>
              </a:rPr>
              <a:t>Senseval</a:t>
            </a:r>
            <a:r>
              <a:rPr lang="ru-RU" sz="2400" dirty="0">
                <a:latin typeface="Times New Roman" panose="02020603050405020304" pitchFamily="18" charset="0"/>
                <a:cs typeface="Times New Roman" panose="02020603050405020304" pitchFamily="18" charset="0"/>
              </a:rPr>
              <a:t>-2, </a:t>
            </a:r>
          </a:p>
          <a:p>
            <a:r>
              <a:rPr lang="ru-RU" sz="2400" dirty="0">
                <a:latin typeface="Times New Roman" panose="02020603050405020304" pitchFamily="18" charset="0"/>
                <a:cs typeface="Times New Roman" panose="02020603050405020304" pitchFamily="18" charset="0"/>
              </a:rPr>
              <a:t>94 системы</a:t>
            </a:r>
          </a:p>
          <a:p>
            <a:r>
              <a:rPr lang="ru-RU" sz="2400" dirty="0">
                <a:latin typeface="Times New Roman" panose="02020603050405020304" pitchFamily="18" charset="0"/>
                <a:cs typeface="Times New Roman" panose="02020603050405020304" pitchFamily="18" charset="0"/>
              </a:rPr>
              <a:t>Соревнование проводилось на текстах на 12 языках (английский, баскский, голландский, датский, испанский, итальянский, китайский, корейский, чешский, шведский, эстонский, японский). </a:t>
            </a:r>
          </a:p>
          <a:p>
            <a:r>
              <a:rPr lang="ru-RU" sz="2400" dirty="0">
                <a:latin typeface="Times New Roman" panose="02020603050405020304" pitchFamily="18" charset="0"/>
                <a:cs typeface="Times New Roman" panose="02020603050405020304" pitchFamily="18" charset="0"/>
              </a:rPr>
              <a:t>Значения слов брались из соответствующих вариантов словаря </a:t>
            </a:r>
            <a:r>
              <a:rPr lang="en-US" sz="2400" dirty="0">
                <a:latin typeface="Times New Roman" panose="02020603050405020304" pitchFamily="18" charset="0"/>
                <a:cs typeface="Times New Roman" panose="02020603050405020304" pitchFamily="18" charset="0"/>
              </a:rPr>
              <a:t>WordNet</a:t>
            </a:r>
          </a:p>
        </p:txBody>
      </p:sp>
    </p:spTree>
    <p:extLst>
      <p:ext uri="{BB962C8B-B14F-4D97-AF65-F5344CB8AC3E}">
        <p14:creationId xmlns:p14="http://schemas.microsoft.com/office/powerpoint/2010/main" val="125214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u-RU" dirty="0" smtClean="0"/>
              <a:t>Введение. Задачи</a:t>
            </a:r>
            <a:endParaRPr lang="en-US" dirty="0"/>
          </a:p>
        </p:txBody>
      </p:sp>
      <p:sp>
        <p:nvSpPr>
          <p:cNvPr id="5" name="Content Placeholder 4"/>
          <p:cNvSpPr>
            <a:spLocks noGrp="1"/>
          </p:cNvSpPr>
          <p:nvPr>
            <p:ph idx="1"/>
          </p:nvPr>
        </p:nvSpPr>
        <p:spPr/>
        <p:txBody>
          <a:bodyPr>
            <a:normAutofit/>
          </a:bodyPr>
          <a:lstStyle/>
          <a:p>
            <a:r>
              <a:rPr lang="ru-RU" dirty="0">
                <a:latin typeface="Times New Roman" panose="02020603050405020304" pitchFamily="18" charset="0"/>
                <a:cs typeface="Times New Roman" panose="02020603050405020304" pitchFamily="18" charset="0"/>
              </a:rPr>
              <a:t>Классическая </a:t>
            </a:r>
            <a:r>
              <a:rPr lang="en-US" dirty="0">
                <a:latin typeface="Times New Roman" panose="02020603050405020304" pitchFamily="18" charset="0"/>
                <a:cs typeface="Times New Roman" panose="02020603050405020304" pitchFamily="18" charset="0"/>
              </a:rPr>
              <a:t>WSD</a:t>
            </a:r>
            <a:r>
              <a:rPr lang="ru-RU" dirty="0">
                <a:latin typeface="Times New Roman" panose="02020603050405020304" pitchFamily="18" charset="0"/>
                <a:cs typeface="Times New Roman" panose="02020603050405020304" pitchFamily="18" charset="0"/>
              </a:rPr>
              <a:t>:</a:t>
            </a:r>
          </a:p>
          <a:p>
            <a:pPr lvl="1"/>
            <a:r>
              <a:rPr lang="ru-RU" dirty="0">
                <a:latin typeface="Times New Roman" panose="02020603050405020304" pitchFamily="18" charset="0"/>
                <a:cs typeface="Times New Roman" panose="02020603050405020304" pitchFamily="18" charset="0"/>
              </a:rPr>
              <a:t>понимаем, что есть несколько значений, и даже знаем их </a:t>
            </a:r>
            <a:r>
              <a:rPr lang="ru-RU" b="1" dirty="0">
                <a:latin typeface="Times New Roman" panose="02020603050405020304" pitchFamily="18" charset="0"/>
                <a:cs typeface="Times New Roman" panose="02020603050405020304" pitchFamily="18" charset="0"/>
              </a:rPr>
              <a:t>примерное число</a:t>
            </a:r>
            <a:r>
              <a:rPr lang="ru-RU" dirty="0">
                <a:latin typeface="Times New Roman" panose="02020603050405020304" pitchFamily="18" charset="0"/>
                <a:cs typeface="Times New Roman" panose="02020603050405020304" pitchFamily="18" charset="0"/>
              </a:rPr>
              <a:t>. </a:t>
            </a:r>
          </a:p>
          <a:p>
            <a:pPr lvl="1"/>
            <a:r>
              <a:rPr lang="ru-RU" dirty="0">
                <a:latin typeface="Times New Roman" panose="02020603050405020304" pitchFamily="18" charset="0"/>
                <a:cs typeface="Times New Roman" panose="02020603050405020304" pitchFamily="18" charset="0"/>
              </a:rPr>
              <a:t>надо научиться автоматически относить словоформу в тексте к одному из значений.  </a:t>
            </a:r>
          </a:p>
          <a:p>
            <a:r>
              <a:rPr lang="en-US" dirty="0">
                <a:latin typeface="Times New Roman" panose="02020603050405020304" pitchFamily="18" charset="0"/>
                <a:cs typeface="Times New Roman" panose="02020603050405020304" pitchFamily="18" charset="0"/>
              </a:rPr>
              <a:t>Word Sense Induction – </a:t>
            </a:r>
            <a:r>
              <a:rPr lang="ru-RU" dirty="0">
                <a:latin typeface="Times New Roman" panose="02020603050405020304" pitchFamily="18" charset="0"/>
                <a:cs typeface="Times New Roman" panose="02020603050405020304" pitchFamily="18" charset="0"/>
              </a:rPr>
              <a:t> </a:t>
            </a:r>
          </a:p>
          <a:p>
            <a:pPr lvl="1"/>
            <a:r>
              <a:rPr lang="ru-RU" dirty="0">
                <a:latin typeface="Times New Roman" panose="02020603050405020304" pitchFamily="18" charset="0"/>
                <a:cs typeface="Times New Roman" panose="02020603050405020304" pitchFamily="18" charset="0"/>
              </a:rPr>
              <a:t>изначально не знаем ничего о многозначности, пытаемся заставить разные смыслы слов выделиться, </a:t>
            </a:r>
          </a:p>
          <a:p>
            <a:pPr lvl="1"/>
            <a:r>
              <a:rPr lang="ru-RU" dirty="0">
                <a:latin typeface="Times New Roman" panose="02020603050405020304" pitchFamily="18" charset="0"/>
                <a:cs typeface="Times New Roman" panose="02020603050405020304" pitchFamily="18" charset="0"/>
              </a:rPr>
              <a:t>надо сгруппировать похожие употребления слов, «оторвать» друг от друга употребления слов в разных значениях (</a:t>
            </a:r>
            <a:r>
              <a:rPr lang="en-US" b="1" dirty="0">
                <a:latin typeface="Times New Roman" panose="02020603050405020304" pitchFamily="18" charset="0"/>
                <a:cs typeface="Times New Roman" panose="02020603050405020304" pitchFamily="18" charset="0"/>
              </a:rPr>
              <a:t>unsupervised</a:t>
            </a:r>
            <a:r>
              <a:rPr lang="ru-RU"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t>Введение. </a:t>
            </a:r>
            <a:r>
              <a:rPr lang="ru-RU" dirty="0" smtClean="0"/>
              <a:t>Подходы</a:t>
            </a:r>
            <a:endParaRPr lang="en-US" dirty="0"/>
          </a:p>
        </p:txBody>
      </p:sp>
      <p:sp>
        <p:nvSpPr>
          <p:cNvPr id="4" name="Text Placeholder 3"/>
          <p:cNvSpPr>
            <a:spLocks noGrp="1"/>
          </p:cNvSpPr>
          <p:nvPr>
            <p:ph idx="1"/>
          </p:nvPr>
        </p:nvSpPr>
        <p:spPr/>
        <p:txBody>
          <a:bodyPr>
            <a:noAutofit/>
          </a:bodyPr>
          <a:lstStyle/>
          <a:p>
            <a:r>
              <a:rPr lang="en-US" b="0" dirty="0" smtClean="0">
                <a:latin typeface="Times New Roman" panose="02020603050405020304" pitchFamily="18" charset="0"/>
                <a:cs typeface="Times New Roman" panose="02020603050405020304" pitchFamily="18" charset="0"/>
              </a:rPr>
              <a:t>Knowledge-Based </a:t>
            </a:r>
            <a:r>
              <a:rPr lang="en-US" b="0" dirty="0">
                <a:latin typeface="Times New Roman" panose="02020603050405020304" pitchFamily="18" charset="0"/>
                <a:cs typeface="Times New Roman" panose="02020603050405020304" pitchFamily="18" charset="0"/>
              </a:rPr>
              <a:t>– </a:t>
            </a:r>
            <a:r>
              <a:rPr lang="ru-RU" b="0" dirty="0">
                <a:latin typeface="Times New Roman" panose="02020603050405020304" pitchFamily="18" charset="0"/>
                <a:cs typeface="Times New Roman" panose="02020603050405020304" pitchFamily="18" charset="0"/>
              </a:rPr>
              <a:t>используем словари, тезаурусы и </a:t>
            </a:r>
            <a:r>
              <a:rPr lang="ru-RU" b="0" dirty="0" err="1" smtClean="0">
                <a:latin typeface="Times New Roman" panose="02020603050405020304" pitchFamily="18" charset="0"/>
                <a:cs typeface="Times New Roman" panose="02020603050405020304" pitchFamily="18" charset="0"/>
              </a:rPr>
              <a:t>т.п</a:t>
            </a:r>
            <a:endParaRPr lang="ru-RU" b="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Supervised </a:t>
            </a:r>
            <a:r>
              <a:rPr lang="en-US" dirty="0">
                <a:latin typeface="Times New Roman" panose="02020603050405020304" pitchFamily="18" charset="0"/>
                <a:cs typeface="Times New Roman" panose="02020603050405020304" pitchFamily="18" charset="0"/>
              </a:rPr>
              <a:t>Learning – </a:t>
            </a:r>
            <a:r>
              <a:rPr lang="ru-RU" dirty="0">
                <a:latin typeface="Times New Roman" panose="02020603050405020304" pitchFamily="18" charset="0"/>
                <a:cs typeface="Times New Roman" panose="02020603050405020304" pitchFamily="18" charset="0"/>
              </a:rPr>
              <a:t>обучение с учителем - используем размеченный корпус для обучения </a:t>
            </a:r>
            <a:endParaRPr lang="ru-RU"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Semi-supervised – </a:t>
            </a:r>
            <a:r>
              <a:rPr lang="ru-RU" b="0" dirty="0" smtClean="0">
                <a:latin typeface="Times New Roman" panose="02020603050405020304" pitchFamily="18" charset="0"/>
                <a:cs typeface="Times New Roman" panose="02020603050405020304" pitchFamily="18" charset="0"/>
              </a:rPr>
              <a:t>обучаемся на небольшом количестве размеченных примеров. Размечаем новые примеры на основе обучения, обучаемся и т.д.</a:t>
            </a:r>
          </a:p>
          <a:p>
            <a:r>
              <a:rPr lang="en-US" dirty="0">
                <a:latin typeface="Times New Roman" panose="02020603050405020304" pitchFamily="18" charset="0"/>
                <a:cs typeface="Times New Roman" panose="02020603050405020304" pitchFamily="18" charset="0"/>
              </a:rPr>
              <a:t>Unsupervised Learning</a:t>
            </a:r>
            <a:r>
              <a:rPr lang="ru-RU" dirty="0">
                <a:latin typeface="Times New Roman" panose="02020603050405020304" pitchFamily="18" charset="0"/>
                <a:cs typeface="Times New Roman" panose="02020603050405020304" pitchFamily="18" charset="0"/>
              </a:rPr>
              <a:t> – обучение без учителя</a:t>
            </a:r>
            <a:endParaRPr lang="ru-RU" b="0" dirty="0" smtClean="0">
              <a:latin typeface="Times New Roman" panose="02020603050405020304" pitchFamily="18" charset="0"/>
              <a:cs typeface="Times New Roman" panose="02020603050405020304" pitchFamily="18" charset="0"/>
            </a:endParaRPr>
          </a:p>
          <a:p>
            <a:endParaRPr lang="ru-RU" b="0" dirty="0">
              <a:latin typeface="Times New Roman" panose="02020603050405020304" pitchFamily="18" charset="0"/>
              <a:cs typeface="Times New Roman" panose="02020603050405020304" pitchFamily="18" charset="0"/>
            </a:endParaRPr>
          </a:p>
        </p:txBody>
      </p:sp>
      <p:sp>
        <p:nvSpPr>
          <p:cNvPr id="17" name="Прямоугольник 10"/>
          <p:cNvSpPr/>
          <p:nvPr/>
        </p:nvSpPr>
        <p:spPr>
          <a:xfrm>
            <a:off x="1414990" y="6370943"/>
            <a:ext cx="5279258" cy="523220"/>
          </a:xfrm>
          <a:prstGeom prst="rect">
            <a:avLst/>
          </a:prstGeom>
        </p:spPr>
        <p:txBody>
          <a:bodyPr wrap="square">
            <a:spAutoFit/>
          </a:bodyPr>
          <a:lstStyle/>
          <a:p>
            <a:pPr algn="ctr"/>
            <a:r>
              <a:rPr lang="ru-RU" sz="1400" kern="0" dirty="0" smtClean="0">
                <a:ln w="3175">
                  <a:noFill/>
                </a:ln>
                <a:cs typeface="Arial" panose="020B0604020202020204" pitchFamily="34" charset="0"/>
              </a:rPr>
              <a:t>Компьютерная </a:t>
            </a:r>
            <a:r>
              <a:rPr lang="ru-RU" sz="1400" kern="0" dirty="0">
                <a:ln w="3175">
                  <a:noFill/>
                </a:ln>
                <a:cs typeface="Arial" panose="020B0604020202020204" pitchFamily="34" charset="0"/>
              </a:rPr>
              <a:t>лингвистика </a:t>
            </a:r>
            <a:r>
              <a:rPr lang="ru-RU" sz="1400" kern="0" dirty="0" smtClean="0">
                <a:ln w="3175">
                  <a:noFill/>
                </a:ln>
                <a:cs typeface="Arial" panose="020B0604020202020204" pitchFamily="34" charset="0"/>
              </a:rPr>
              <a:t>2</a:t>
            </a:r>
            <a:endParaRPr lang="en-US" sz="1400" kern="0" dirty="0" smtClean="0">
              <a:ln w="3175">
                <a:noFill/>
              </a:ln>
              <a:cs typeface="Arial" panose="020B0604020202020204" pitchFamily="34" charset="0"/>
            </a:endParaRPr>
          </a:p>
          <a:p>
            <a:pPr algn="ctr"/>
            <a:r>
              <a:rPr lang="ru-RU" sz="1400" kern="0" dirty="0">
                <a:ln w="3175">
                  <a:noFill/>
                </a:ln>
                <a:cs typeface="Arial" panose="020B0604020202020204" pitchFamily="34" charset="0"/>
              </a:rPr>
              <a:t>ВШЭ, </a:t>
            </a:r>
            <a:r>
              <a:rPr lang="ru-RU" sz="1400" kern="0" dirty="0" smtClean="0">
                <a:ln w="3175">
                  <a:noFill/>
                </a:ln>
                <a:cs typeface="Arial" panose="020B0604020202020204" pitchFamily="34" charset="0"/>
              </a:rPr>
              <a:t>Москва </a:t>
            </a:r>
            <a:endParaRPr lang="ru-RU" sz="1400" kern="0" dirty="0">
              <a:ln w="3175">
                <a:noFill/>
              </a:ln>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Основные проблемы</a:t>
            </a:r>
          </a:p>
        </p:txBody>
      </p:sp>
      <p:sp>
        <p:nvSpPr>
          <p:cNvPr id="3" name="Text Placeholder 2"/>
          <p:cNvSpPr>
            <a:spLocks noGrp="1"/>
          </p:cNvSpPr>
          <p:nvPr>
            <p:ph idx="1"/>
          </p:nvPr>
        </p:nvSpPr>
        <p:spPr/>
        <p:txBody>
          <a:bodyPr>
            <a:normAutofit/>
          </a:bodyPr>
          <a:lstStyle/>
          <a:p>
            <a:r>
              <a:rPr lang="ru-RU" dirty="0">
                <a:latin typeface="Times New Roman" panose="02020603050405020304" pitchFamily="18" charset="0"/>
                <a:cs typeface="Times New Roman" panose="02020603050405020304" pitchFamily="18" charset="0"/>
              </a:rPr>
              <a:t>Для </a:t>
            </a:r>
            <a:r>
              <a:rPr lang="en-US" b="1" dirty="0">
                <a:latin typeface="Times New Roman" panose="02020603050405020304" pitchFamily="18" charset="0"/>
                <a:cs typeface="Times New Roman" panose="02020603050405020304" pitchFamily="18" charset="0"/>
              </a:rPr>
              <a:t>Knowledge-Based</a:t>
            </a:r>
            <a:r>
              <a:rPr lang="ru-RU" dirty="0">
                <a:latin typeface="Times New Roman" panose="02020603050405020304" pitchFamily="18" charset="0"/>
                <a:cs typeface="Times New Roman" panose="02020603050405020304" pitchFamily="18" charset="0"/>
              </a:rPr>
              <a:t> нужны вручную создаваемые ресурсы (не всегда доступные)</a:t>
            </a:r>
          </a:p>
          <a:p>
            <a:r>
              <a:rPr lang="ru-RU" dirty="0">
                <a:latin typeface="Times New Roman" panose="02020603050405020304" pitchFamily="18" charset="0"/>
                <a:cs typeface="Times New Roman" panose="02020603050405020304" pitchFamily="18" charset="0"/>
              </a:rPr>
              <a:t>Для </a:t>
            </a:r>
            <a:r>
              <a:rPr lang="en-US" b="1" dirty="0">
                <a:latin typeface="Times New Roman" panose="02020603050405020304" pitchFamily="18" charset="0"/>
                <a:cs typeface="Times New Roman" panose="02020603050405020304" pitchFamily="18" charset="0"/>
              </a:rPr>
              <a:t>Supervised </a:t>
            </a:r>
            <a:r>
              <a:rPr lang="ru-RU" dirty="0">
                <a:latin typeface="Times New Roman" panose="02020603050405020304" pitchFamily="18" charset="0"/>
                <a:cs typeface="Times New Roman" panose="02020603050405020304" pitchFamily="18" charset="0"/>
              </a:rPr>
              <a:t>нужны семантически размеченные корпусы </a:t>
            </a:r>
          </a:p>
          <a:p>
            <a:r>
              <a:rPr lang="en-US" b="1" dirty="0">
                <a:latin typeface="Times New Roman" panose="02020603050405020304" pitchFamily="18" charset="0"/>
                <a:cs typeface="Times New Roman" panose="02020603050405020304" pitchFamily="18" charset="0"/>
              </a:rPr>
              <a:t>Unsupervised</a:t>
            </a:r>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не все смыслы четко отделяются друг от друга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Основные проблемы</a:t>
            </a:r>
          </a:p>
        </p:txBody>
      </p:sp>
      <p:sp>
        <p:nvSpPr>
          <p:cNvPr id="3" name="Tex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WSD</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Чему приписываются значения</a:t>
            </a:r>
          </a:p>
          <a:p>
            <a:pPr>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Откуда берутся значения</a:t>
            </a:r>
          </a:p>
          <a:p>
            <a:pPr>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На что можно опираться, чтобы приписать значение</a:t>
            </a:r>
          </a:p>
          <a:p>
            <a:pPr>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 Откуда брать информацию о </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дифференциальных</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характеристиках значения</a:t>
            </a:r>
          </a:p>
          <a:p>
            <a:pPr>
              <a:buFont typeface="Wingdings" panose="05000000000000000000" pitchFamily="2" charset="2"/>
              <a:buChar char="ü"/>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546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ru-RU" dirty="0" smtClean="0"/>
              <a:t>Отступление</a:t>
            </a:r>
            <a:endParaRPr lang="en-US" dirty="0"/>
          </a:p>
        </p:txBody>
      </p:sp>
      <p:sp>
        <p:nvSpPr>
          <p:cNvPr id="3" name="Text Placeholder 2"/>
          <p:cNvSpPr>
            <a:spLocks noGrp="1"/>
          </p:cNvSpPr>
          <p:nvPr>
            <p:ph idx="1"/>
          </p:nvPr>
        </p:nvSpPr>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Напоминание. Постановка задачи в </a:t>
            </a:r>
            <a:r>
              <a:rPr lang="en-US" sz="2400" dirty="0">
                <a:latin typeface="Times New Roman" panose="02020603050405020304" pitchFamily="18" charset="0"/>
                <a:cs typeface="Times New Roman" panose="02020603050405020304" pitchFamily="18" charset="0"/>
              </a:rPr>
              <a:t>ML</a:t>
            </a:r>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Задано: </a:t>
            </a:r>
          </a:p>
          <a:p>
            <a:pPr lvl="1"/>
            <a:r>
              <a:rPr lang="ru-RU" sz="2400" b="1" dirty="0">
                <a:latin typeface="Times New Roman" panose="02020603050405020304" pitchFamily="18" charset="0"/>
                <a:cs typeface="Times New Roman" panose="02020603050405020304" pitchFamily="18" charset="0"/>
              </a:rPr>
              <a:t>множество объектов</a:t>
            </a:r>
            <a:r>
              <a:rPr lang="ru-RU" sz="2400" dirty="0">
                <a:latin typeface="Times New Roman" panose="02020603050405020304" pitchFamily="18" charset="0"/>
                <a:cs typeface="Times New Roman" panose="02020603050405020304" pitchFamily="18" charset="0"/>
              </a:rPr>
              <a:t> X, </a:t>
            </a:r>
          </a:p>
          <a:p>
            <a:pPr lvl="1"/>
            <a:r>
              <a:rPr lang="ru-RU" sz="2400" b="1" dirty="0">
                <a:latin typeface="Times New Roman" panose="02020603050405020304" pitchFamily="18" charset="0"/>
                <a:cs typeface="Times New Roman" panose="02020603050405020304" pitchFamily="18" charset="0"/>
              </a:rPr>
              <a:t>множество допустимых ответов </a:t>
            </a:r>
            <a:r>
              <a:rPr lang="ru-RU" sz="2400" dirty="0">
                <a:latin typeface="Times New Roman" panose="02020603050405020304" pitchFamily="18" charset="0"/>
                <a:cs typeface="Times New Roman" panose="02020603050405020304" pitchFamily="18" charset="0"/>
              </a:rPr>
              <a:t>Y , </a:t>
            </a:r>
          </a:p>
          <a:p>
            <a:r>
              <a:rPr lang="ru-RU" sz="2400" dirty="0">
                <a:latin typeface="Times New Roman" panose="02020603050405020304" pitchFamily="18" charset="0"/>
                <a:cs typeface="Times New Roman" panose="02020603050405020304" pitchFamily="18" charset="0"/>
              </a:rPr>
              <a:t>существует </a:t>
            </a:r>
            <a:r>
              <a:rPr lang="ru-RU" sz="2400" b="1" dirty="0">
                <a:latin typeface="Times New Roman" panose="02020603050405020304" pitchFamily="18" charset="0"/>
                <a:cs typeface="Times New Roman" panose="02020603050405020304" pitchFamily="18" charset="0"/>
              </a:rPr>
              <a:t>целевая функция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target</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function</a:t>
            </a:r>
            <a:r>
              <a:rPr lang="ru-RU" sz="2400" dirty="0">
                <a:latin typeface="Times New Roman" panose="02020603050405020304" pitchFamily="18" charset="0"/>
                <a:cs typeface="Times New Roman" panose="02020603050405020304" pitchFamily="18" charset="0"/>
              </a:rPr>
              <a:t>) y∗ : X → Y , </a:t>
            </a:r>
            <a:r>
              <a:rPr lang="ru-RU" sz="2400" b="1" dirty="0">
                <a:latin typeface="Times New Roman" panose="02020603050405020304" pitchFamily="18" charset="0"/>
                <a:cs typeface="Times New Roman" panose="02020603050405020304" pitchFamily="18" charset="0"/>
              </a:rPr>
              <a:t>значения</a:t>
            </a:r>
            <a:r>
              <a:rPr lang="ru-RU" sz="2400" dirty="0">
                <a:latin typeface="Times New Roman" panose="02020603050405020304" pitchFamily="18" charset="0"/>
                <a:cs typeface="Times New Roman" panose="02020603050405020304" pitchFamily="18" charset="0"/>
              </a:rPr>
              <a:t> которой </a:t>
            </a:r>
            <a:r>
              <a:rPr lang="ru-RU" sz="2400" dirty="0" err="1">
                <a:latin typeface="Times New Roman" panose="02020603050405020304" pitchFamily="18" charset="0"/>
                <a:cs typeface="Times New Roman" panose="02020603050405020304" pitchFamily="18" charset="0"/>
              </a:rPr>
              <a:t>y</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 y ∗ (</a:t>
            </a:r>
            <a:r>
              <a:rPr lang="ru-RU" sz="2400" dirty="0" err="1">
                <a:latin typeface="Times New Roman" panose="02020603050405020304" pitchFamily="18" charset="0"/>
                <a:cs typeface="Times New Roman" panose="02020603050405020304" pitchFamily="18" charset="0"/>
              </a:rPr>
              <a:t>x</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известны только на </a:t>
            </a:r>
            <a:r>
              <a:rPr lang="ru-RU" sz="2400" b="1" dirty="0">
                <a:latin typeface="Times New Roman" panose="02020603050405020304" pitchFamily="18" charset="0"/>
                <a:cs typeface="Times New Roman" panose="02020603050405020304" pitchFamily="18" charset="0"/>
              </a:rPr>
              <a:t>конечном подмножестве объектов</a:t>
            </a:r>
            <a:r>
              <a:rPr lang="ru-RU" sz="2400" dirty="0">
                <a:latin typeface="Times New Roman" panose="02020603050405020304" pitchFamily="18" charset="0"/>
                <a:cs typeface="Times New Roman" panose="02020603050405020304" pitchFamily="18" charset="0"/>
              </a:rPr>
              <a:t> {x</a:t>
            </a:r>
            <a:r>
              <a:rPr lang="ru-RU" sz="2400" baseline="-25000" dirty="0">
                <a:latin typeface="Times New Roman" panose="02020603050405020304" pitchFamily="18" charset="0"/>
                <a:cs typeface="Times New Roman" panose="02020603050405020304" pitchFamily="18" charset="0"/>
              </a:rPr>
              <a:t>1</a:t>
            </a:r>
            <a:r>
              <a:rPr lang="ru-RU" sz="2400" dirty="0">
                <a:latin typeface="Times New Roman" panose="02020603050405020304" pitchFamily="18" charset="0"/>
                <a:cs typeface="Times New Roman" panose="02020603050405020304" pitchFamily="18" charset="0"/>
              </a:rPr>
              <a:t>, . . . , x</a:t>
            </a:r>
            <a:r>
              <a:rPr lang="ru-RU" sz="2400" baseline="-25000" dirty="0">
                <a:latin typeface="Times New Roman" panose="02020603050405020304" pitchFamily="18" charset="0"/>
                <a:cs typeface="Times New Roman" panose="02020603050405020304" pitchFamily="18" charset="0"/>
              </a:rPr>
              <a:t>ℓ</a:t>
            </a:r>
            <a:r>
              <a:rPr lang="ru-RU" sz="2400" dirty="0">
                <a:latin typeface="Times New Roman" panose="02020603050405020304" pitchFamily="18" charset="0"/>
                <a:cs typeface="Times New Roman" panose="02020603050405020304" pitchFamily="18" charset="0"/>
              </a:rPr>
              <a:t>} ⊂ X. </a:t>
            </a:r>
          </a:p>
          <a:p>
            <a:r>
              <a:rPr lang="ru-RU" sz="2400" b="1" dirty="0">
                <a:latin typeface="Times New Roman" panose="02020603050405020304" pitchFamily="18" charset="0"/>
                <a:cs typeface="Times New Roman" panose="02020603050405020304" pitchFamily="18" charset="0"/>
              </a:rPr>
              <a:t>Пары «объект– ответ»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x</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y</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называются </a:t>
            </a:r>
            <a:r>
              <a:rPr lang="ru-RU" sz="2400" b="1" dirty="0">
                <a:latin typeface="Times New Roman" panose="02020603050405020304" pitchFamily="18" charset="0"/>
                <a:cs typeface="Times New Roman" panose="02020603050405020304" pitchFamily="18" charset="0"/>
              </a:rPr>
              <a:t>прецедентами</a:t>
            </a:r>
            <a:r>
              <a:rPr lang="ru-RU" sz="2400" dirty="0">
                <a:latin typeface="Times New Roman" panose="02020603050405020304" pitchFamily="18" charset="0"/>
                <a:cs typeface="Times New Roman" panose="02020603050405020304" pitchFamily="18" charset="0"/>
              </a:rPr>
              <a:t>. Совокупность пар X</a:t>
            </a:r>
            <a:r>
              <a:rPr lang="en-US" sz="2400" baseline="-25000" dirty="0">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x</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y</a:t>
            </a:r>
            <a:r>
              <a:rPr lang="ru-RU" sz="2400" baseline="-25000" dirty="0" err="1">
                <a:latin typeface="Times New Roman" panose="02020603050405020304" pitchFamily="18" charset="0"/>
                <a:cs typeface="Times New Roman" panose="02020603050405020304" pitchFamily="18" charset="0"/>
              </a:rPr>
              <a:t>i</a:t>
            </a:r>
            <a:r>
              <a:rPr lang="ru-RU" sz="2400" dirty="0">
                <a:latin typeface="Times New Roman" panose="02020603050405020304" pitchFamily="18" charset="0"/>
                <a:cs typeface="Times New Roman" panose="02020603050405020304" pitchFamily="18" charset="0"/>
              </a:rPr>
              <a:t>) i=1, … </a:t>
            </a:r>
            <a:r>
              <a:rPr lang="en-US" sz="2400" dirty="0">
                <a:latin typeface="Times New Roman" panose="02020603050405020304" pitchFamily="18" charset="0"/>
                <a:cs typeface="Times New Roman" panose="02020603050405020304" pitchFamily="18" charset="0"/>
              </a:rPr>
              <a:t>l</a:t>
            </a:r>
            <a:r>
              <a:rPr lang="ru-RU" sz="2400" dirty="0">
                <a:latin typeface="Times New Roman" panose="02020603050405020304" pitchFamily="18" charset="0"/>
                <a:cs typeface="Times New Roman" panose="02020603050405020304" pitchFamily="18" charset="0"/>
              </a:rPr>
              <a:t> называется </a:t>
            </a:r>
            <a:r>
              <a:rPr lang="ru-RU" sz="2400" b="1" dirty="0">
                <a:latin typeface="Times New Roman" panose="02020603050405020304" pitchFamily="18" charset="0"/>
                <a:cs typeface="Times New Roman" panose="02020603050405020304" pitchFamily="18" charset="0"/>
              </a:rPr>
              <a:t>обучающей выборкой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training</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sample</a:t>
            </a:r>
            <a:r>
              <a:rPr lang="ru-RU"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6409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35696" y="116632"/>
            <a:ext cx="7088570" cy="649921"/>
          </a:xfrm>
        </p:spPr>
        <p:txBody>
          <a:bodyPr/>
          <a:lstStyle/>
          <a:p>
            <a:r>
              <a:rPr lang="ru-RU" dirty="0" smtClean="0"/>
              <a:t>Отступление</a:t>
            </a:r>
            <a:endParaRPr lang="en-US" dirty="0"/>
          </a:p>
        </p:txBody>
      </p:sp>
      <p:sp>
        <p:nvSpPr>
          <p:cNvPr id="3" name="Text Placeholder 2"/>
          <p:cNvSpPr>
            <a:spLocks noGrp="1"/>
          </p:cNvSpPr>
          <p:nvPr>
            <p:ph idx="1"/>
          </p:nvPr>
        </p:nvSpPr>
        <p:spPr>
          <a:xfrm>
            <a:off x="467544" y="1196752"/>
            <a:ext cx="8229600" cy="4525963"/>
          </a:xfrm>
        </p:spPr>
        <p:txBody>
          <a:bodyPr>
            <a:noAutofit/>
          </a:bodyPr>
          <a:lstStyle/>
          <a:p>
            <a:pPr marL="0" indent="0">
              <a:spcBef>
                <a:spcPts val="300"/>
              </a:spcBef>
              <a:buNone/>
            </a:pPr>
            <a:r>
              <a:rPr lang="ru-RU" sz="2400" dirty="0">
                <a:latin typeface="Times New Roman" panose="02020603050405020304" pitchFamily="18" charset="0"/>
                <a:cs typeface="Times New Roman" panose="02020603050405020304" pitchFamily="18" charset="0"/>
              </a:rPr>
              <a:t>Напоминание. Постановка задачи в </a:t>
            </a:r>
            <a:r>
              <a:rPr lang="en-US" sz="2400" dirty="0">
                <a:latin typeface="Times New Roman" panose="02020603050405020304" pitchFamily="18" charset="0"/>
                <a:cs typeface="Times New Roman" panose="02020603050405020304" pitchFamily="18" charset="0"/>
              </a:rPr>
              <a:t>ML</a:t>
            </a:r>
            <a:endParaRPr lang="ru-RU" sz="2400" dirty="0">
              <a:latin typeface="Times New Roman" panose="02020603050405020304" pitchFamily="18" charset="0"/>
              <a:cs typeface="Times New Roman" panose="02020603050405020304" pitchFamily="18" charset="0"/>
            </a:endParaRPr>
          </a:p>
          <a:p>
            <a:pPr>
              <a:spcBef>
                <a:spcPts val="300"/>
              </a:spcBef>
            </a:pPr>
            <a:r>
              <a:rPr lang="ru-RU" sz="2400" dirty="0">
                <a:latin typeface="Times New Roman" panose="02020603050405020304" pitchFamily="18" charset="0"/>
                <a:cs typeface="Times New Roman" panose="02020603050405020304" pitchFamily="18" charset="0"/>
              </a:rPr>
              <a:t>Задача обучения по прецедентам заключается в том, чтобы по выборке X</a:t>
            </a:r>
            <a:r>
              <a:rPr lang="ru-RU" sz="2400" baseline="-25000" dirty="0">
                <a:latin typeface="Times New Roman" panose="02020603050405020304" pitchFamily="18" charset="0"/>
                <a:cs typeface="Times New Roman" panose="02020603050405020304" pitchFamily="18" charset="0"/>
              </a:rPr>
              <a:t>ℓ</a:t>
            </a:r>
            <a:r>
              <a:rPr lang="ru-RU" sz="2400" dirty="0">
                <a:latin typeface="Times New Roman" panose="02020603050405020304" pitchFamily="18" charset="0"/>
                <a:cs typeface="Times New Roman" panose="02020603050405020304" pitchFamily="18" charset="0"/>
              </a:rPr>
              <a:t> восстановить зависимость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y</a:t>
            </a:r>
            <a:r>
              <a:rPr lang="ru-RU" sz="2400" baseline="300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spcBef>
                <a:spcPts val="300"/>
              </a:spcBef>
            </a:pPr>
            <a:r>
              <a:rPr lang="ru-RU" sz="2400" dirty="0">
                <a:latin typeface="Times New Roman" panose="02020603050405020304" pitchFamily="18" charset="0"/>
                <a:cs typeface="Times New Roman" panose="02020603050405020304" pitchFamily="18" charset="0"/>
              </a:rPr>
              <a:t>то есть построить решающую функцию (</a:t>
            </a:r>
            <a:r>
              <a:rPr lang="ru-RU" sz="2400" dirty="0" err="1">
                <a:latin typeface="Times New Roman" panose="02020603050405020304" pitchFamily="18" charset="0"/>
                <a:cs typeface="Times New Roman" panose="02020603050405020304" pitchFamily="18" charset="0"/>
              </a:rPr>
              <a:t>decision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function</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00050" lvl="1" indent="0">
              <a:spcBef>
                <a:spcPts val="300"/>
              </a:spcBef>
              <a:buNone/>
            </a:pPr>
            <a:r>
              <a:rPr lang="ru-RU" sz="2400" dirty="0">
                <a:latin typeface="Times New Roman" panose="02020603050405020304" pitchFamily="18" charset="0"/>
                <a:cs typeface="Times New Roman" panose="02020603050405020304" pitchFamily="18" charset="0"/>
              </a:rPr>
              <a:t>a: X → Y , которая приближала бы целевую функцию y</a:t>
            </a:r>
            <a:r>
              <a:rPr lang="ru-RU" sz="2400" baseline="300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(x), </a:t>
            </a:r>
          </a:p>
          <a:p>
            <a:pPr>
              <a:spcBef>
                <a:spcPts val="300"/>
              </a:spcBef>
            </a:pPr>
            <a:r>
              <a:rPr lang="ru-RU" sz="2400" dirty="0">
                <a:latin typeface="Times New Roman" panose="02020603050405020304" pitchFamily="18" charset="0"/>
                <a:cs typeface="Times New Roman" panose="02020603050405020304" pitchFamily="18" charset="0"/>
              </a:rPr>
              <a:t>причём не только на объектах обучающей выборки, но и на всём множестве X. </a:t>
            </a:r>
          </a:p>
          <a:p>
            <a:pPr>
              <a:spcBef>
                <a:spcPts val="300"/>
              </a:spcBef>
            </a:pPr>
            <a:r>
              <a:rPr lang="ru-RU" sz="2400" dirty="0">
                <a:latin typeface="Times New Roman" panose="02020603050405020304" pitchFamily="18" charset="0"/>
                <a:cs typeface="Times New Roman" panose="02020603050405020304" pitchFamily="18" charset="0"/>
              </a:rPr>
              <a:t>Признак (</a:t>
            </a:r>
            <a:r>
              <a:rPr lang="ru-RU" sz="2400" dirty="0" err="1">
                <a:latin typeface="Times New Roman" panose="02020603050405020304" pitchFamily="18" charset="0"/>
                <a:cs typeface="Times New Roman" panose="02020603050405020304" pitchFamily="18" charset="0"/>
              </a:rPr>
              <a:t>feature</a:t>
            </a:r>
            <a:r>
              <a:rPr lang="ru-RU" sz="2400" dirty="0">
                <a:latin typeface="Times New Roman" panose="02020603050405020304" pitchFamily="18" charset="0"/>
                <a:cs typeface="Times New Roman" panose="02020603050405020304" pitchFamily="18" charset="0"/>
              </a:rPr>
              <a:t>) f объекта x — это результат измерения некоторой характеристики объекта.</a:t>
            </a:r>
          </a:p>
          <a:p>
            <a:pPr>
              <a:spcBef>
                <a:spcPts val="300"/>
              </a:spcBef>
            </a:pPr>
            <a:r>
              <a:rPr lang="ru-RU" sz="2400" dirty="0">
                <a:latin typeface="Times New Roman" panose="02020603050405020304" pitchFamily="18" charset="0"/>
                <a:cs typeface="Times New Roman" panose="02020603050405020304" pitchFamily="18" charset="0"/>
              </a:rPr>
              <a:t>Пусть имеется набор признаков f1, . . . , </a:t>
            </a:r>
            <a:r>
              <a:rPr lang="ru-RU" sz="2400" dirty="0" err="1">
                <a:latin typeface="Times New Roman" panose="02020603050405020304" pitchFamily="18" charset="0"/>
                <a:cs typeface="Times New Roman" panose="02020603050405020304" pitchFamily="18" charset="0"/>
              </a:rPr>
              <a:t>fn</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spcBef>
                <a:spcPts val="300"/>
              </a:spcBef>
            </a:pPr>
            <a:r>
              <a:rPr lang="ru-RU" sz="2400" dirty="0">
                <a:latin typeface="Times New Roman" panose="02020603050405020304" pitchFamily="18" charset="0"/>
                <a:cs typeface="Times New Roman" panose="02020603050405020304" pitchFamily="18" charset="0"/>
              </a:rPr>
              <a:t>Вектор f1(x), . . . , </a:t>
            </a:r>
            <a:r>
              <a:rPr lang="ru-RU" sz="2400" dirty="0" err="1">
                <a:latin typeface="Times New Roman" panose="02020603050405020304" pitchFamily="18" charset="0"/>
                <a:cs typeface="Times New Roman" panose="02020603050405020304" pitchFamily="18" charset="0"/>
              </a:rPr>
              <a:t>fn</a:t>
            </a:r>
            <a:r>
              <a:rPr lang="ru-RU" sz="2400" dirty="0">
                <a:latin typeface="Times New Roman" panose="02020603050405020304" pitchFamily="18" charset="0"/>
                <a:cs typeface="Times New Roman" panose="02020603050405020304" pitchFamily="18" charset="0"/>
              </a:rPr>
              <a:t>(x) - признаковым описанием объекта </a:t>
            </a:r>
            <a:endParaRPr lang="en-US" sz="2400" dirty="0">
              <a:latin typeface="Times New Roman" panose="02020603050405020304" pitchFamily="18" charset="0"/>
              <a:cs typeface="Times New Roman" panose="02020603050405020304" pitchFamily="18" charset="0"/>
            </a:endParaRPr>
          </a:p>
          <a:p>
            <a:pPr marL="400050" lvl="1" indent="0">
              <a:spcBef>
                <a:spcPts val="300"/>
              </a:spcBef>
              <a:buNone/>
            </a:pPr>
            <a:r>
              <a:rPr lang="ru-RU" sz="2400" dirty="0">
                <a:latin typeface="Times New Roman" panose="02020603050405020304" pitchFamily="18" charset="0"/>
                <a:cs typeface="Times New Roman" panose="02020603050405020304" pitchFamily="18" charset="0"/>
              </a:rPr>
              <a:t>x ∈ X. </a:t>
            </a:r>
            <a:r>
              <a:rPr lang="en-US" sz="2400" dirty="0">
                <a:latin typeface="Times New Roman" panose="02020603050405020304" pitchFamily="18" charset="0"/>
                <a:cs typeface="Times New Roman" panose="02020603050405020304" pitchFamily="18" charset="0"/>
              </a:rPr>
              <a:t> </a:t>
            </a:r>
          </a:p>
          <a:p>
            <a:pPr marL="400050" lvl="1" indent="0" algn="ctr">
              <a:spcBef>
                <a:spcPts val="300"/>
              </a:spcBef>
              <a:buNone/>
            </a:pPr>
            <a:r>
              <a:rPr lang="ru-RU" sz="2400" b="1" dirty="0">
                <a:latin typeface="Times New Roman" panose="02020603050405020304" pitchFamily="18" charset="0"/>
                <a:cs typeface="Times New Roman" panose="02020603050405020304" pitchFamily="18" charset="0"/>
              </a:rPr>
              <a:t>Объект </a:t>
            </a:r>
            <a:r>
              <a:rPr lang="ru-RU" sz="2400" b="1" dirty="0">
                <a:latin typeface="Times New Roman" panose="02020603050405020304" pitchFamily="18" charset="0"/>
                <a:cs typeface="Times New Roman" panose="02020603050405020304" pitchFamily="18" charset="0"/>
                <a:sym typeface="Symbol" panose="05050102010706020507" pitchFamily="18" charset="2"/>
              </a:rPr>
              <a:t> </a:t>
            </a:r>
            <a:r>
              <a:rPr lang="ru-RU" sz="2400" b="1" dirty="0">
                <a:latin typeface="Times New Roman" panose="02020603050405020304" pitchFamily="18" charset="0"/>
                <a:cs typeface="Times New Roman" panose="02020603050405020304" pitchFamily="18" charset="0"/>
              </a:rPr>
              <a:t>признаковое описание объекта</a:t>
            </a:r>
          </a:p>
        </p:txBody>
      </p:sp>
    </p:spTree>
    <p:extLst>
      <p:ext uri="{BB962C8B-B14F-4D97-AF65-F5344CB8AC3E}">
        <p14:creationId xmlns:p14="http://schemas.microsoft.com/office/powerpoint/2010/main" val="386201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 </a:t>
            </a:r>
            <a:r>
              <a:rPr lang="ru-RU" dirty="0" smtClean="0"/>
              <a:t>Уточнение задачи</a:t>
            </a:r>
            <a:endParaRPr lang="ru-RU" dirty="0"/>
          </a:p>
        </p:txBody>
      </p:sp>
      <p:sp>
        <p:nvSpPr>
          <p:cNvPr id="3" name="Text Placeholder 2"/>
          <p:cNvSpPr>
            <a:spLocks noGrp="1"/>
          </p:cNvSpPr>
          <p:nvPr>
            <p:ph idx="1"/>
          </p:nvPr>
        </p:nvSpPr>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Моделирование задачи:</a:t>
            </a:r>
          </a:p>
          <a:p>
            <a:r>
              <a:rPr lang="ru-RU" sz="2400" dirty="0">
                <a:latin typeface="Times New Roman" panose="02020603050405020304" pitchFamily="18" charset="0"/>
                <a:cs typeface="Times New Roman" panose="02020603050405020304" pitchFamily="18" charset="0"/>
              </a:rPr>
              <a:t>Множество ответов </a:t>
            </a:r>
          </a:p>
          <a:p>
            <a:pPr lvl="1"/>
            <a:r>
              <a:rPr lang="ru-RU" sz="2400" dirty="0">
                <a:latin typeface="Times New Roman" panose="02020603050405020304" pitchFamily="18" charset="0"/>
                <a:cs typeface="Times New Roman" panose="02020603050405020304" pitchFamily="18" charset="0"/>
              </a:rPr>
              <a:t>множество значений ключевой лексемы</a:t>
            </a:r>
          </a:p>
          <a:p>
            <a:r>
              <a:rPr lang="ru-RU" sz="2400" dirty="0">
                <a:latin typeface="Times New Roman" panose="02020603050405020304" pitchFamily="18" charset="0"/>
                <a:cs typeface="Times New Roman" panose="02020603050405020304" pitchFamily="18" charset="0"/>
              </a:rPr>
              <a:t>Множество объектов</a:t>
            </a:r>
          </a:p>
          <a:p>
            <a:pPr lvl="1"/>
            <a:r>
              <a:rPr lang="ru-RU" sz="2400" dirty="0">
                <a:latin typeface="Times New Roman" panose="02020603050405020304" pitchFamily="18" charset="0"/>
                <a:cs typeface="Times New Roman" panose="02020603050405020304" pitchFamily="18" charset="0"/>
              </a:rPr>
              <a:t>множество контекстов, в которых встретилась ключевая лексема</a:t>
            </a:r>
          </a:p>
          <a:p>
            <a:pPr lvl="1"/>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36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WSD. </a:t>
            </a:r>
            <a:r>
              <a:rPr lang="ru-RU" dirty="0" smtClean="0"/>
              <a:t>Уточнение задачи</a:t>
            </a:r>
            <a:endParaRPr lang="en-US" dirty="0"/>
          </a:p>
        </p:txBody>
      </p:sp>
      <p:sp>
        <p:nvSpPr>
          <p:cNvPr id="3" name="Text Placeholder 2"/>
          <p:cNvSpPr>
            <a:spLocks noGrp="1"/>
          </p:cNvSpPr>
          <p:nvPr>
            <p:ph idx="1"/>
          </p:nvPr>
        </p:nvSpPr>
        <p:spPr/>
        <p:txBody>
          <a:bodyPr>
            <a:normAutofit/>
          </a:bodyPr>
          <a:lstStyle/>
          <a:p>
            <a:pPr>
              <a:buFont typeface="Wingdings" panose="05000000000000000000" pitchFamily="2" charset="2"/>
              <a:buChar char="ü"/>
            </a:pPr>
            <a:r>
              <a:rPr lang="ru-RU" dirty="0">
                <a:latin typeface="Times New Roman" panose="02020603050405020304" pitchFamily="18" charset="0"/>
                <a:cs typeface="Times New Roman" panose="02020603050405020304" pitchFamily="18" charset="0"/>
              </a:rPr>
              <a:t>Ответы: </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из лексикографического источника</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a:t>
            </a:r>
            <a:r>
              <a:rPr lang="ru-RU" dirty="0">
                <a:latin typeface="Times New Roman" panose="02020603050405020304" pitchFamily="18" charset="0"/>
                <a:cs typeface="Times New Roman" panose="02020603050405020304" pitchFamily="18" charset="0"/>
                <a:sym typeface="Symbol" panose="05050102010706020507" pitchFamily="18" charset="2"/>
              </a:rPr>
              <a:t> таксономические классы в онтологии</a:t>
            </a:r>
            <a:endParaRPr lang="ru-RU"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выделенные экспертом для конкретной задачи, извлекаются из размеченного вручную </a:t>
            </a:r>
            <a:r>
              <a:rPr lang="ru-RU" dirty="0" smtClean="0">
                <a:latin typeface="Times New Roman" panose="02020603050405020304" pitchFamily="18" charset="0"/>
                <a:cs typeface="Times New Roman" panose="02020603050405020304" pitchFamily="18" charset="0"/>
              </a:rPr>
              <a:t>корпуса</a:t>
            </a:r>
            <a:endParaRPr lang="ru-RU"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 заранее неизвестны</a:t>
            </a:r>
          </a:p>
        </p:txBody>
      </p:sp>
    </p:spTree>
    <p:extLst>
      <p:ext uri="{BB962C8B-B14F-4D97-AF65-F5344CB8AC3E}">
        <p14:creationId xmlns:p14="http://schemas.microsoft.com/office/powerpoint/2010/main" val="31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sp>
        <p:nvSpPr>
          <p:cNvPr id="3" name="Text Placeholder 2"/>
          <p:cNvSpPr>
            <a:spLocks noGrp="1"/>
          </p:cNvSpPr>
          <p:nvPr>
            <p:ph idx="1"/>
          </p:nvPr>
        </p:nvSpPr>
        <p:spPr/>
        <p:txBody>
          <a:bodyPr>
            <a:noAutofit/>
          </a:bodyPr>
          <a:lstStyle/>
          <a:p>
            <a:pPr marL="0" indent="0">
              <a:buNone/>
            </a:pPr>
            <a:r>
              <a:rPr lang="ru-RU" sz="2400" dirty="0">
                <a:latin typeface="Times New Roman" panose="02020603050405020304" pitchFamily="18" charset="0"/>
                <a:cs typeface="Times New Roman" panose="02020603050405020304" pitchFamily="18" charset="0"/>
              </a:rPr>
              <a:t>Признаки:</a:t>
            </a:r>
          </a:p>
          <a:p>
            <a:r>
              <a:rPr lang="ru-RU" sz="2400" dirty="0">
                <a:latin typeface="Times New Roman" panose="02020603050405020304" pitchFamily="18" charset="0"/>
                <a:cs typeface="Times New Roman" panose="02020603050405020304" pitchFamily="18" charset="0"/>
              </a:rPr>
              <a:t>для описания объекта – контекст</a:t>
            </a:r>
          </a:p>
          <a:p>
            <a:r>
              <a:rPr lang="ru-RU" sz="2400" dirty="0">
                <a:latin typeface="Times New Roman" panose="02020603050405020304" pitchFamily="18" charset="0"/>
                <a:cs typeface="Times New Roman" panose="02020603050405020304" pitchFamily="18" charset="0"/>
              </a:rPr>
              <a:t>для обучения – лексикографические источники; контекст в размеченном корпусе; «близкие» контексты </a:t>
            </a:r>
          </a:p>
          <a:p>
            <a:pPr marL="0" indent="0">
              <a:buNone/>
            </a:pPr>
            <a:r>
              <a:rPr lang="ru-RU" sz="2400" dirty="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алгоритм»:  </a:t>
            </a:r>
            <a:endParaRPr lang="ru-RU" sz="2400" dirty="0">
              <a:latin typeface="Times New Roman" panose="02020603050405020304" pitchFamily="18" charset="0"/>
              <a:cs typeface="Times New Roman" panose="02020603050405020304" pitchFamily="18" charset="0"/>
            </a:endParaRPr>
          </a:p>
          <a:p>
            <a:pPr lvl="1"/>
            <a:r>
              <a:rPr lang="ru-RU" sz="2400" dirty="0">
                <a:latin typeface="Times New Roman" panose="02020603050405020304" pitchFamily="18" charset="0"/>
                <a:cs typeface="Times New Roman" panose="02020603050405020304" pitchFamily="18" charset="0"/>
              </a:rPr>
              <a:t>семантическая близость контекстов между собой</a:t>
            </a:r>
          </a:p>
          <a:p>
            <a:pPr lvl="1"/>
            <a:r>
              <a:rPr lang="ru-RU" sz="2400" dirty="0">
                <a:latin typeface="Times New Roman" panose="02020603050405020304" pitchFamily="18" charset="0"/>
                <a:cs typeface="Times New Roman" panose="02020603050405020304" pitchFamily="18" charset="0"/>
              </a:rPr>
              <a:t>семантическая близость контекста к эталону </a:t>
            </a:r>
          </a:p>
          <a:p>
            <a:pPr marL="0" indent="0">
              <a:buNone/>
            </a:pPr>
            <a:r>
              <a:rPr lang="ru-RU" sz="2800" dirty="0">
                <a:latin typeface="Times New Roman" panose="02020603050405020304" pitchFamily="18" charset="0"/>
                <a:cs typeface="Times New Roman" panose="02020603050405020304" pitchFamily="18" charset="0"/>
              </a:rPr>
              <a:t>Параметры</a:t>
            </a:r>
            <a:r>
              <a:rPr lang="ru-RU" sz="2800" dirty="0" smtClean="0">
                <a:latin typeface="Times New Roman" panose="02020603050405020304" pitchFamily="18" charset="0"/>
                <a:cs typeface="Times New Roman" panose="02020603050405020304" pitchFamily="18" charset="0"/>
              </a:rPr>
              <a:t>:</a:t>
            </a:r>
          </a:p>
          <a:p>
            <a:r>
              <a:rPr lang="ru-RU" sz="2800" dirty="0" smtClean="0">
                <a:latin typeface="Times New Roman" panose="02020603050405020304" pitchFamily="18" charset="0"/>
                <a:cs typeface="Times New Roman" panose="02020603050405020304" pitchFamily="18" charset="0"/>
              </a:rPr>
              <a:t>что может быть признаком, где их брать</a:t>
            </a:r>
            <a:endParaRPr lang="ru-RU" sz="2800" dirty="0">
              <a:latin typeface="Times New Roman" panose="02020603050405020304" pitchFamily="18" charset="0"/>
              <a:cs typeface="Times New Roman" panose="02020603050405020304" pitchFamily="18" charset="0"/>
            </a:endParaRPr>
          </a:p>
          <a:p>
            <a:r>
              <a:rPr lang="ru-RU" sz="2800" dirty="0">
                <a:latin typeface="Times New Roman" panose="02020603050405020304" pitchFamily="18" charset="0"/>
                <a:cs typeface="Times New Roman" panose="02020603050405020304" pitchFamily="18" charset="0"/>
              </a:rPr>
              <a:t>как измерять признаки</a:t>
            </a:r>
          </a:p>
          <a:p>
            <a:r>
              <a:rPr lang="ru-RU" sz="2800" dirty="0">
                <a:latin typeface="Times New Roman" panose="02020603050405020304" pitchFamily="18" charset="0"/>
                <a:cs typeface="Times New Roman" panose="02020603050405020304" pitchFamily="18" charset="0"/>
              </a:rPr>
              <a:t>как измерять близость</a:t>
            </a:r>
          </a:p>
        </p:txBody>
      </p:sp>
    </p:spTree>
    <p:extLst>
      <p:ext uri="{BB962C8B-B14F-4D97-AF65-F5344CB8AC3E}">
        <p14:creationId xmlns:p14="http://schemas.microsoft.com/office/powerpoint/2010/main" val="1488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196491"/>
            <a:ext cx="6330220" cy="649921"/>
          </a:xfrm>
        </p:spPr>
        <p:txBody>
          <a:bodyPr/>
          <a:lstStyle/>
          <a:p>
            <a:r>
              <a:rPr lang="ru-RU" dirty="0"/>
              <a:t>План</a:t>
            </a:r>
          </a:p>
        </p:txBody>
      </p:sp>
      <p:sp>
        <p:nvSpPr>
          <p:cNvPr id="3" name="Content Placeholder 2"/>
          <p:cNvSpPr>
            <a:spLocks noGrp="1"/>
          </p:cNvSpPr>
          <p:nvPr>
            <p:ph idx="1"/>
          </p:nvPr>
        </p:nvSpPr>
        <p:spPr/>
        <p:txBody>
          <a:bodyPr>
            <a:normAutofit/>
          </a:bodyPr>
          <a:lstStyle/>
          <a:p>
            <a:r>
              <a:rPr lang="ru-RU" sz="2800" dirty="0">
                <a:latin typeface="Times New Roman" panose="02020603050405020304" pitchFamily="18" charset="0"/>
                <a:cs typeface="Times New Roman" panose="02020603050405020304" pitchFamily="18" charset="0"/>
              </a:rPr>
              <a:t>Задача. Основные подходы. Применение</a:t>
            </a:r>
          </a:p>
          <a:p>
            <a:r>
              <a:rPr lang="ru-RU" sz="2800" dirty="0">
                <a:latin typeface="Times New Roman" panose="02020603050405020304" pitchFamily="18" charset="0"/>
                <a:cs typeface="Times New Roman" panose="02020603050405020304" pitchFamily="18" charset="0"/>
              </a:rPr>
              <a:t>Проблемы</a:t>
            </a:r>
          </a:p>
          <a:p>
            <a:r>
              <a:rPr lang="ru-RU" sz="2800" dirty="0">
                <a:latin typeface="Times New Roman" panose="02020603050405020304" pitchFamily="18" charset="0"/>
                <a:cs typeface="Times New Roman" panose="02020603050405020304" pitchFamily="18" charset="0"/>
              </a:rPr>
              <a:t>Пример </a:t>
            </a:r>
            <a:r>
              <a:rPr lang="en-US" sz="2800" dirty="0">
                <a:latin typeface="Times New Roman" panose="02020603050405020304" pitchFamily="18" charset="0"/>
                <a:cs typeface="Times New Roman" panose="02020603050405020304" pitchFamily="18" charset="0"/>
              </a:rPr>
              <a:t>knowledge-based </a:t>
            </a:r>
            <a:r>
              <a:rPr lang="ru-RU" sz="2800" dirty="0">
                <a:latin typeface="Times New Roman" panose="02020603050405020304" pitchFamily="18" charset="0"/>
                <a:cs typeface="Times New Roman" panose="02020603050405020304" pitchFamily="18" charset="0"/>
              </a:rPr>
              <a:t>подхода</a:t>
            </a:r>
          </a:p>
          <a:p>
            <a:r>
              <a:rPr lang="ru-RU" sz="2800" dirty="0">
                <a:latin typeface="Times New Roman" panose="02020603050405020304" pitchFamily="18" charset="0"/>
                <a:cs typeface="Times New Roman" panose="02020603050405020304" pitchFamily="18" charset="0"/>
              </a:rPr>
              <a:t>Ресурсы/примеры систем</a:t>
            </a:r>
          </a:p>
          <a:p>
            <a:r>
              <a:rPr lang="ru-RU" sz="2800" dirty="0">
                <a:latin typeface="Times New Roman" panose="02020603050405020304" pitchFamily="18" charset="0"/>
                <a:cs typeface="Times New Roman" panose="02020603050405020304" pitchFamily="18" charset="0"/>
              </a:rPr>
              <a:t>Соревнования/оценка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93083"/>
            <a:ext cx="7272808" cy="440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1"/>
          <p:cNvSpPr>
            <a:spLocks noGrp="1"/>
          </p:cNvSpPr>
          <p:nvPr>
            <p:ph type="title"/>
          </p:nvPr>
        </p:nvSpPr>
        <p:spPr/>
        <p:txBody>
          <a:bodyPr/>
          <a:lstStyle/>
          <a:p>
            <a:r>
              <a:rPr lang="en-US" dirty="0" smtClean="0"/>
              <a:t>WSD. </a:t>
            </a:r>
            <a:r>
              <a:rPr lang="ru-RU" dirty="0" smtClean="0"/>
              <a:t>Уточнение задачи</a:t>
            </a:r>
            <a:endParaRPr lang="en-US" dirty="0"/>
          </a:p>
        </p:txBody>
      </p:sp>
      <p:sp>
        <p:nvSpPr>
          <p:cNvPr id="17" name="Content Placeholder 16"/>
          <p:cNvSpPr>
            <a:spLocks noGrp="1"/>
          </p:cNvSpPr>
          <p:nvPr>
            <p:ph idx="1"/>
          </p:nvPr>
        </p:nvSpPr>
        <p:spPr/>
        <p:txBody>
          <a:bodyPr/>
          <a:lstStyle/>
          <a:p>
            <a:endParaRPr lang="en-US"/>
          </a:p>
        </p:txBody>
      </p:sp>
    </p:spTree>
    <p:extLst>
      <p:ext uri="{BB962C8B-B14F-4D97-AF65-F5344CB8AC3E}">
        <p14:creationId xmlns:p14="http://schemas.microsoft.com/office/powerpoint/2010/main" val="3535712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WSD. </a:t>
            </a:r>
            <a:r>
              <a:rPr lang="ru-RU" dirty="0" smtClean="0"/>
              <a:t>Уточнение задачи. Резюме</a:t>
            </a:r>
            <a:endParaRPr lang="en-US" dirty="0"/>
          </a:p>
        </p:txBody>
      </p:sp>
      <p:sp>
        <p:nvSpPr>
          <p:cNvPr id="13315" name="Содержимое 2"/>
          <p:cNvSpPr>
            <a:spLocks noGrp="1"/>
          </p:cNvSpPr>
          <p:nvPr>
            <p:ph idx="1"/>
          </p:nvPr>
        </p:nvSpPr>
        <p:spPr/>
        <p:txBody>
          <a:bodyPr>
            <a:normAutofit/>
          </a:bodyPr>
          <a:lstStyle/>
          <a:p>
            <a:pPr eaLnBrk="1" hangingPunct="1"/>
            <a:r>
              <a:rPr lang="ru-RU" altLang="en-US" dirty="0">
                <a:latin typeface="Times New Roman" panose="02020603050405020304" pitchFamily="18" charset="0"/>
                <a:cs typeface="Times New Roman" panose="02020603050405020304" pitchFamily="18" charset="0"/>
              </a:rPr>
              <a:t>Резюме</a:t>
            </a:r>
          </a:p>
          <a:p>
            <a:pPr lvl="1"/>
            <a:r>
              <a:rPr lang="ru-RU" altLang="en-US" dirty="0">
                <a:latin typeface="Times New Roman" panose="02020603050405020304" pitchFamily="18" charset="0"/>
                <a:cs typeface="Times New Roman" panose="02020603050405020304" pitchFamily="18" charset="0"/>
              </a:rPr>
              <a:t>две задачи: </a:t>
            </a:r>
            <a:r>
              <a:rPr lang="en-US" altLang="en-US" dirty="0" err="1">
                <a:latin typeface="Times New Roman" panose="02020603050405020304" pitchFamily="18" charset="0"/>
                <a:cs typeface="Times New Roman" panose="02020603050405020304" pitchFamily="18" charset="0"/>
              </a:rPr>
              <a:t>wsd</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и </a:t>
            </a:r>
            <a:r>
              <a:rPr lang="en-US" altLang="en-US" dirty="0" err="1">
                <a:latin typeface="Times New Roman" panose="02020603050405020304" pitchFamily="18" charset="0"/>
                <a:cs typeface="Times New Roman" panose="02020603050405020304" pitchFamily="18" charset="0"/>
              </a:rPr>
              <a:t>wsi</a:t>
            </a:r>
            <a:endParaRPr lang="en-US" altLang="en-US" dirty="0">
              <a:latin typeface="Times New Roman" panose="02020603050405020304" pitchFamily="18" charset="0"/>
              <a:cs typeface="Times New Roman" panose="02020603050405020304" pitchFamily="18" charset="0"/>
            </a:endParaRPr>
          </a:p>
          <a:p>
            <a:pPr lvl="1"/>
            <a:r>
              <a:rPr lang="ru-RU" altLang="en-US" dirty="0">
                <a:latin typeface="Times New Roman" panose="02020603050405020304" pitchFamily="18" charset="0"/>
                <a:cs typeface="Times New Roman" panose="02020603050405020304" pitchFamily="18" charset="0"/>
              </a:rPr>
              <a:t>набор значений: количество значений </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«ярлыки» </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метод </a:t>
            </a:r>
            <a:r>
              <a:rPr lang="en-US" altLang="en-US" dirty="0">
                <a:latin typeface="Times New Roman" panose="02020603050405020304" pitchFamily="18" charset="0"/>
                <a:cs typeface="Times New Roman" panose="02020603050405020304" pitchFamily="18" charset="0"/>
              </a:rPr>
              <a:t>/</a:t>
            </a:r>
            <a:r>
              <a:rPr lang="ru-RU" altLang="en-US" dirty="0">
                <a:latin typeface="Times New Roman" panose="02020603050405020304" pitchFamily="18" charset="0"/>
                <a:cs typeface="Times New Roman" panose="02020603050405020304" pitchFamily="18" charset="0"/>
              </a:rPr>
              <a:t> задача</a:t>
            </a:r>
          </a:p>
          <a:p>
            <a:pPr lvl="1"/>
            <a:r>
              <a:rPr lang="ru-RU" altLang="en-US" dirty="0">
                <a:latin typeface="Times New Roman" panose="02020603050405020304" pitchFamily="18" charset="0"/>
                <a:cs typeface="Times New Roman" panose="02020603050405020304" pitchFamily="18" charset="0"/>
              </a:rPr>
              <a:t>набор значений: </a:t>
            </a:r>
          </a:p>
          <a:p>
            <a:pPr lvl="2"/>
            <a:r>
              <a:rPr lang="ru-RU" altLang="en-US" dirty="0">
                <a:latin typeface="Times New Roman" panose="02020603050405020304" pitchFamily="18" charset="0"/>
                <a:cs typeface="Times New Roman" panose="02020603050405020304" pitchFamily="18" charset="0"/>
              </a:rPr>
              <a:t>извлекается из корпуса</a:t>
            </a:r>
          </a:p>
          <a:p>
            <a:pPr lvl="2"/>
            <a:r>
              <a:rPr lang="ru-RU" altLang="en-US" dirty="0">
                <a:latin typeface="Times New Roman" panose="02020603050405020304" pitchFamily="18" charset="0"/>
                <a:cs typeface="Times New Roman" panose="02020603050405020304" pitchFamily="18" charset="0"/>
              </a:rPr>
              <a:t>из лексикографических ресурсов</a:t>
            </a:r>
          </a:p>
          <a:p>
            <a:pPr lvl="2"/>
            <a:r>
              <a:rPr lang="ru-RU" altLang="en-US" dirty="0">
                <a:latin typeface="Times New Roman" panose="02020603050405020304" pitchFamily="18" charset="0"/>
                <a:cs typeface="Times New Roman" panose="02020603050405020304" pitchFamily="18" charset="0"/>
              </a:rPr>
              <a:t>является результатом </a:t>
            </a:r>
            <a:r>
              <a:rPr lang="en-US" altLang="en-US" dirty="0">
                <a:latin typeface="Times New Roman" panose="02020603050405020304" pitchFamily="18" charset="0"/>
                <a:cs typeface="Times New Roman" panose="02020603050405020304" pitchFamily="18" charset="0"/>
              </a:rPr>
              <a:t>WSI</a:t>
            </a:r>
            <a:endParaRPr lang="ru-RU" altLang="en-US" dirty="0">
              <a:latin typeface="Times New Roman" panose="02020603050405020304" pitchFamily="18" charset="0"/>
              <a:cs typeface="Times New Roman" panose="02020603050405020304" pitchFamily="18" charset="0"/>
            </a:endParaRPr>
          </a:p>
          <a:p>
            <a:pPr lvl="1"/>
            <a:r>
              <a:rPr lang="ru-RU" altLang="en-US" dirty="0">
                <a:latin typeface="Times New Roman" panose="02020603050405020304" pitchFamily="18" charset="0"/>
                <a:cs typeface="Times New Roman" panose="02020603050405020304" pitchFamily="18" charset="0"/>
              </a:rPr>
              <a:t>Признаки: контекст – документы </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окно </a:t>
            </a:r>
            <a:r>
              <a:rPr lang="en-US" altLang="en-US" dirty="0">
                <a:latin typeface="Times New Roman" panose="02020603050405020304" pitchFamily="18" charset="0"/>
                <a:cs typeface="Times New Roman" panose="02020603050405020304" pitchFamily="18" charset="0"/>
              </a:rPr>
              <a:t>/ n-</a:t>
            </a:r>
            <a:r>
              <a:rPr lang="ru-RU" altLang="en-US" dirty="0">
                <a:latin typeface="Times New Roman" panose="02020603050405020304" pitchFamily="18" charset="0"/>
                <a:cs typeface="Times New Roman" panose="02020603050405020304" pitchFamily="18" charset="0"/>
              </a:rPr>
              <a:t>граммы</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skip-n-</a:t>
            </a:r>
            <a:r>
              <a:rPr lang="ru-RU" altLang="en-US" dirty="0">
                <a:latin typeface="Times New Roman" panose="02020603050405020304" pitchFamily="18" charset="0"/>
                <a:cs typeface="Times New Roman" panose="02020603050405020304" pitchFamily="18" charset="0"/>
              </a:rPr>
              <a:t>граммы</a:t>
            </a:r>
            <a:r>
              <a:rPr lang="en-US" altLang="en-US" dirty="0">
                <a:latin typeface="Times New Roman" panose="02020603050405020304" pitchFamily="18" charset="0"/>
                <a:cs typeface="Times New Roman" panose="02020603050405020304" pitchFamily="18" charset="0"/>
              </a:rPr>
              <a:t> / </a:t>
            </a:r>
            <a:r>
              <a:rPr lang="ru-RU" altLang="en-US" dirty="0">
                <a:latin typeface="Times New Roman" panose="02020603050405020304" pitchFamily="18" charset="0"/>
                <a:cs typeface="Times New Roman" panose="02020603050405020304" pitchFamily="18" charset="0"/>
              </a:rPr>
              <a:t>дополнительные фильтры или признаки – части речи </a:t>
            </a:r>
            <a:r>
              <a:rPr lang="en-US" altLang="en-US" dirty="0">
                <a:latin typeface="Times New Roman" panose="02020603050405020304" pitchFamily="18" charset="0"/>
                <a:cs typeface="Times New Roman" panose="02020603050405020304" pitchFamily="18" charset="0"/>
              </a:rPr>
              <a:t>/</a:t>
            </a:r>
            <a:r>
              <a:rPr lang="ru-RU" altLang="en-US" dirty="0">
                <a:latin typeface="Times New Roman" panose="02020603050405020304" pitchFamily="18" charset="0"/>
                <a:cs typeface="Times New Roman" panose="02020603050405020304" pitchFamily="18" charset="0"/>
              </a:rPr>
              <a:t> синтаксические отношения</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059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WSD. </a:t>
            </a:r>
            <a:r>
              <a:rPr lang="ru-RU" dirty="0" smtClean="0"/>
              <a:t>Уточнение задачи. Резюме</a:t>
            </a:r>
            <a:endParaRPr lang="en-US" dirty="0"/>
          </a:p>
        </p:txBody>
      </p:sp>
      <p:sp>
        <p:nvSpPr>
          <p:cNvPr id="13315" name="Содержимое 2"/>
          <p:cNvSpPr>
            <a:spLocks noGrp="1"/>
          </p:cNvSpPr>
          <p:nvPr>
            <p:ph idx="1"/>
          </p:nvPr>
        </p:nvSpPr>
        <p:spPr/>
        <p:txBody>
          <a:bodyPr>
            <a:normAutofit/>
          </a:bodyPr>
          <a:lstStyle/>
          <a:p>
            <a:pPr lvl="1"/>
            <a:r>
              <a:rPr lang="ru-RU" altLang="en-US" dirty="0">
                <a:latin typeface="Times New Roman" panose="02020603050405020304" pitchFamily="18" charset="0"/>
                <a:cs typeface="Times New Roman" panose="02020603050405020304" pitchFamily="18" charset="0"/>
              </a:rPr>
              <a:t>Подзадачи:</a:t>
            </a:r>
          </a:p>
          <a:p>
            <a:pPr lvl="2"/>
            <a:r>
              <a:rPr lang="ru-RU" altLang="en-US" dirty="0">
                <a:latin typeface="Times New Roman" panose="02020603050405020304" pitchFamily="18" charset="0"/>
                <a:cs typeface="Times New Roman" panose="02020603050405020304" pitchFamily="18" charset="0"/>
              </a:rPr>
              <a:t>Выбрать максимально информативные признаки для классификации </a:t>
            </a:r>
            <a:r>
              <a:rPr lang="en-US" altLang="en-US" dirty="0">
                <a:latin typeface="Times New Roman" panose="02020603050405020304" pitchFamily="18" charset="0"/>
                <a:cs typeface="Times New Roman" panose="02020603050405020304" pitchFamily="18" charset="0"/>
              </a:rPr>
              <a:t>/</a:t>
            </a:r>
            <a:r>
              <a:rPr lang="ru-RU" altLang="en-US" dirty="0">
                <a:latin typeface="Times New Roman" panose="02020603050405020304" pitchFamily="18" charset="0"/>
                <a:cs typeface="Times New Roman" panose="02020603050405020304" pitchFamily="18" charset="0"/>
              </a:rPr>
              <a:t> кластеризации </a:t>
            </a:r>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вычисления близости</a:t>
            </a:r>
          </a:p>
          <a:p>
            <a:pPr lvl="2"/>
            <a:r>
              <a:rPr lang="ru-RU"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&gt; </a:t>
            </a:r>
            <a:r>
              <a:rPr lang="ru-RU" altLang="en-US" dirty="0">
                <a:latin typeface="Times New Roman" panose="02020603050405020304" pitchFamily="18" charset="0"/>
                <a:cs typeface="Times New Roman" panose="02020603050405020304" pitchFamily="18" charset="0"/>
              </a:rPr>
              <a:t>меры ассоциативной связи, </a:t>
            </a:r>
            <a:r>
              <a:rPr lang="ru-RU" altLang="en-US" dirty="0" err="1">
                <a:latin typeface="Times New Roman" panose="02020603050405020304" pitchFamily="18" charset="0"/>
                <a:cs typeface="Times New Roman" panose="02020603050405020304" pitchFamily="18" charset="0"/>
              </a:rPr>
              <a:t>коллокации</a:t>
            </a:r>
            <a:endParaRPr lang="ru-RU" altLang="en-US" dirty="0">
              <a:latin typeface="Times New Roman" panose="02020603050405020304" pitchFamily="18" charset="0"/>
              <a:cs typeface="Times New Roman" panose="02020603050405020304" pitchFamily="18" charset="0"/>
            </a:endParaRPr>
          </a:p>
          <a:p>
            <a:pPr lvl="2"/>
            <a:r>
              <a:rPr lang="ru-RU"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&gt; </a:t>
            </a:r>
            <a:r>
              <a:rPr lang="ru-RU" altLang="en-US" dirty="0">
                <a:latin typeface="Times New Roman" panose="02020603050405020304" pitchFamily="18" charset="0"/>
                <a:cs typeface="Times New Roman" panose="02020603050405020304" pitchFamily="18" charset="0"/>
              </a:rPr>
              <a:t>выбрать подходящий лексикографический источник</a:t>
            </a:r>
          </a:p>
          <a:p>
            <a:pPr lvl="2"/>
            <a:r>
              <a:rPr lang="en-US" altLang="en-US" dirty="0">
                <a:latin typeface="Times New Roman" panose="02020603050405020304" pitchFamily="18" charset="0"/>
                <a:cs typeface="Times New Roman" panose="02020603050405020304" pitchFamily="18" charset="0"/>
              </a:rPr>
              <a:t>-&gt;</a:t>
            </a:r>
            <a:r>
              <a:rPr lang="ru-RU" altLang="en-US" dirty="0">
                <a:latin typeface="Times New Roman" panose="02020603050405020304" pitchFamily="18" charset="0"/>
                <a:cs typeface="Times New Roman" panose="02020603050405020304" pitchFamily="18" charset="0"/>
              </a:rPr>
              <a:t> предложить модель для вычисления семантической близости</a:t>
            </a:r>
          </a:p>
          <a:p>
            <a:pPr lvl="2"/>
            <a:endParaRPr lang="en-US" altLang="en-US" dirty="0"/>
          </a:p>
        </p:txBody>
      </p:sp>
    </p:spTree>
    <p:extLst>
      <p:ext uri="{BB962C8B-B14F-4D97-AF65-F5344CB8AC3E}">
        <p14:creationId xmlns:p14="http://schemas.microsoft.com/office/powerpoint/2010/main" val="2118957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WSD. </a:t>
            </a:r>
            <a:r>
              <a:rPr lang="ru-RU" dirty="0" smtClean="0"/>
              <a:t>Уточнение задачи. Резюме</a:t>
            </a:r>
            <a:endParaRPr lang="en-US" dirty="0"/>
          </a:p>
        </p:txBody>
      </p:sp>
      <p:sp>
        <p:nvSpPr>
          <p:cNvPr id="5" name="Content Placeholder 4"/>
          <p:cNvSpPr>
            <a:spLocks noGrp="1"/>
          </p:cNvSpPr>
          <p:nvPr>
            <p:ph idx="1"/>
          </p:nvPr>
        </p:nvSpPr>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Для признаков можно использовать:</a:t>
            </a:r>
          </a:p>
          <a:p>
            <a:pPr marL="0" indent="0">
              <a:buNone/>
            </a:pPr>
            <a:r>
              <a:rPr lang="ru-RU" dirty="0">
                <a:latin typeface="Times New Roman" panose="02020603050405020304" pitchFamily="18" charset="0"/>
                <a:cs typeface="Times New Roman" panose="02020603050405020304" pitchFamily="18" charset="0"/>
              </a:rPr>
              <a:t>(а) лексикографические ресурсы (словарные толкования, тезаурусы и т.п.)</a:t>
            </a:r>
          </a:p>
          <a:p>
            <a:pPr marL="0" indent="0">
              <a:buNone/>
            </a:pPr>
            <a:r>
              <a:rPr lang="ru-RU" dirty="0">
                <a:latin typeface="Times New Roman" panose="02020603050405020304" pitchFamily="18" charset="0"/>
                <a:cs typeface="Times New Roman" panose="02020603050405020304" pitchFamily="18" charset="0"/>
              </a:rPr>
              <a:t>(б) базы знаний</a:t>
            </a:r>
          </a:p>
          <a:p>
            <a:pPr marL="0" indent="0">
              <a:buNone/>
            </a:pPr>
            <a:r>
              <a:rPr lang="ru-RU" dirty="0">
                <a:latin typeface="Times New Roman" panose="02020603050405020304" pitchFamily="18" charset="0"/>
                <a:cs typeface="Times New Roman" panose="02020603050405020304" pitchFamily="18" charset="0"/>
              </a:rPr>
              <a:t>(в) корпуса</a:t>
            </a:r>
          </a:p>
          <a:p>
            <a:pPr marL="0" indent="0">
              <a:buNone/>
            </a:pPr>
            <a:r>
              <a:rPr lang="ru-RU" dirty="0">
                <a:latin typeface="Times New Roman" panose="02020603050405020304" pitchFamily="18" charset="0"/>
                <a:cs typeface="Times New Roman" panose="02020603050405020304" pitchFamily="18" charset="0"/>
              </a:rPr>
              <a:t>(г) переводы на другой язык</a:t>
            </a:r>
          </a:p>
        </p:txBody>
      </p:sp>
    </p:spTree>
    <p:extLst>
      <p:ext uri="{BB962C8B-B14F-4D97-AF65-F5344CB8AC3E}">
        <p14:creationId xmlns:p14="http://schemas.microsoft.com/office/powerpoint/2010/main" val="3671002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WSD. </a:t>
            </a:r>
            <a:r>
              <a:rPr lang="ru-RU" dirty="0" smtClean="0"/>
              <a:t>Уточнение задачи. Резюме</a:t>
            </a:r>
            <a:endParaRPr lang="en-US" dirty="0"/>
          </a:p>
        </p:txBody>
      </p:sp>
      <p:sp>
        <p:nvSpPr>
          <p:cNvPr id="5" name="Content Placeholder 4"/>
          <p:cNvSpPr>
            <a:spLocks noGrp="1"/>
          </p:cNvSpPr>
          <p:nvPr>
            <p:ph idx="1"/>
          </p:nvPr>
        </p:nvSpPr>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Для определения весов признаков можно использовать:</a:t>
            </a:r>
          </a:p>
          <a:p>
            <a:pPr marL="0" indent="0">
              <a:buNone/>
            </a:pPr>
            <a:r>
              <a:rPr lang="ru-RU" dirty="0">
                <a:latin typeface="Times New Roman" panose="02020603050405020304" pitchFamily="18" charset="0"/>
                <a:cs typeface="Times New Roman" panose="02020603050405020304" pitchFamily="18" charset="0"/>
              </a:rPr>
              <a:t>(а) модель </a:t>
            </a:r>
            <a:r>
              <a:rPr lang="en-US" dirty="0">
                <a:latin typeface="Times New Roman" panose="02020603050405020304" pitchFamily="18" charset="0"/>
                <a:cs typeface="Times New Roman" panose="02020603050405020304" pitchFamily="18" charset="0"/>
              </a:rPr>
              <a:t>IR</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tf.idf</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 </a:t>
            </a:r>
            <a:r>
              <a:rPr lang="ru-RU" dirty="0">
                <a:latin typeface="Times New Roman" panose="02020603050405020304" pitchFamily="18" charset="0"/>
                <a:cs typeface="Times New Roman" panose="02020603050405020304" pitchFamily="18" charset="0"/>
              </a:rPr>
              <a:t>Меры ассоциативной связи</a:t>
            </a:r>
          </a:p>
          <a:p>
            <a:pPr marL="0" indent="0">
              <a:buNone/>
            </a:pPr>
            <a:r>
              <a:rPr lang="ru-RU" dirty="0">
                <a:latin typeface="Times New Roman" panose="02020603050405020304" pitchFamily="18" charset="0"/>
                <a:cs typeface="Times New Roman" panose="02020603050405020304" pitchFamily="18" charset="0"/>
              </a:rPr>
              <a:t>(в) </a:t>
            </a:r>
            <a:r>
              <a:rPr lang="ru-RU" dirty="0" err="1">
                <a:latin typeface="Times New Roman" panose="02020603050405020304" pitchFamily="18" charset="0"/>
                <a:cs typeface="Times New Roman" panose="02020603050405020304" pitchFamily="18" charset="0"/>
              </a:rPr>
              <a:t>графовые</a:t>
            </a:r>
            <a:r>
              <a:rPr lang="ru-RU" dirty="0">
                <a:latin typeface="Times New Roman" panose="02020603050405020304" pitchFamily="18" charset="0"/>
                <a:cs typeface="Times New Roman" panose="02020603050405020304" pitchFamily="18" charset="0"/>
              </a:rPr>
              <a:t> модели</a:t>
            </a:r>
          </a:p>
          <a:p>
            <a:pPr marL="0" indent="0">
              <a:buNone/>
            </a:pPr>
            <a:r>
              <a:rPr lang="ru-RU" dirty="0">
                <a:latin typeface="Times New Roman" panose="02020603050405020304" pitchFamily="18" charset="0"/>
                <a:cs typeface="Times New Roman" panose="02020603050405020304" pitchFamily="18" charset="0"/>
              </a:rPr>
              <a:t>Для определения близости контекстов можно использовать:</a:t>
            </a:r>
            <a:r>
              <a:rPr lang="en-US" dirty="0">
                <a:latin typeface="Times New Roman" panose="02020603050405020304" pitchFamily="18" charset="0"/>
                <a:cs typeface="Times New Roman" panose="02020603050405020304" pitchFamily="18" charset="0"/>
              </a:rPr>
              <a:t> </a:t>
            </a:r>
          </a:p>
          <a:p>
            <a:pPr marL="0" indent="0">
              <a:buNone/>
            </a:pPr>
            <a:r>
              <a:rPr lang="ru-RU" dirty="0">
                <a:latin typeface="Times New Roman" panose="02020603050405020304" pitchFamily="18" charset="0"/>
                <a:cs typeface="Times New Roman" panose="02020603050405020304" pitchFamily="18" charset="0"/>
              </a:rPr>
              <a:t>меры ассоциативной связи (</a:t>
            </a:r>
            <a:r>
              <a:rPr lang="ru-RU" dirty="0" err="1">
                <a:latin typeface="Times New Roman" panose="02020603050405020304" pitchFamily="18" charset="0"/>
                <a:cs typeface="Times New Roman" panose="02020603050405020304" pitchFamily="18" charset="0"/>
              </a:rPr>
              <a:t>коллокационные</a:t>
            </a:r>
            <a:r>
              <a:rPr lang="ru-RU" dirty="0">
                <a:latin typeface="Times New Roman" panose="02020603050405020304" pitchFamily="18" charset="0"/>
                <a:cs typeface="Times New Roman" panose="02020603050405020304" pitchFamily="18" charset="0"/>
              </a:rPr>
              <a:t> меры)</a:t>
            </a:r>
          </a:p>
        </p:txBody>
      </p:sp>
      <p:sp>
        <p:nvSpPr>
          <p:cNvPr id="16" name="Прямоугольник 10"/>
          <p:cNvSpPr/>
          <p:nvPr/>
        </p:nvSpPr>
        <p:spPr>
          <a:xfrm>
            <a:off x="1414990" y="6370943"/>
            <a:ext cx="5279258" cy="523220"/>
          </a:xfrm>
          <a:prstGeom prst="rect">
            <a:avLst/>
          </a:prstGeom>
        </p:spPr>
        <p:txBody>
          <a:bodyPr wrap="square">
            <a:spAutoFit/>
          </a:bodyPr>
          <a:lstStyle/>
          <a:p>
            <a:pPr algn="ctr"/>
            <a:r>
              <a:rPr lang="ru-RU" sz="1400" kern="0" dirty="0" smtClean="0">
                <a:ln w="3175">
                  <a:noFill/>
                </a:ln>
                <a:cs typeface="Arial" panose="020B0604020202020204" pitchFamily="34" charset="0"/>
              </a:rPr>
              <a:t>Компьютерная </a:t>
            </a:r>
            <a:r>
              <a:rPr lang="ru-RU" sz="1400" kern="0" dirty="0">
                <a:ln w="3175">
                  <a:noFill/>
                </a:ln>
                <a:cs typeface="Arial" panose="020B0604020202020204" pitchFamily="34" charset="0"/>
              </a:rPr>
              <a:t>лингвистика </a:t>
            </a:r>
            <a:r>
              <a:rPr lang="ru-RU" sz="1400" kern="0" dirty="0" smtClean="0">
                <a:ln w="3175">
                  <a:noFill/>
                </a:ln>
                <a:cs typeface="Arial" panose="020B0604020202020204" pitchFamily="34" charset="0"/>
              </a:rPr>
              <a:t>2</a:t>
            </a:r>
            <a:endParaRPr lang="en-US" sz="1400" kern="0" dirty="0" smtClean="0">
              <a:ln w="3175">
                <a:noFill/>
              </a:ln>
              <a:cs typeface="Arial" panose="020B0604020202020204" pitchFamily="34" charset="0"/>
            </a:endParaRPr>
          </a:p>
          <a:p>
            <a:pPr algn="ctr"/>
            <a:r>
              <a:rPr lang="ru-RU" sz="1400" kern="0" dirty="0">
                <a:ln w="3175">
                  <a:noFill/>
                </a:ln>
                <a:cs typeface="Arial" panose="020B0604020202020204" pitchFamily="34" charset="0"/>
              </a:rPr>
              <a:t>ВШЭ, </a:t>
            </a:r>
            <a:r>
              <a:rPr lang="ru-RU" sz="1400" kern="0" dirty="0" smtClean="0">
                <a:ln w="3175">
                  <a:noFill/>
                </a:ln>
                <a:cs typeface="Arial" panose="020B0604020202020204" pitchFamily="34" charset="0"/>
              </a:rPr>
              <a:t>Москва </a:t>
            </a:r>
            <a:endParaRPr lang="ru-RU" sz="1400" kern="0" dirty="0">
              <a:ln w="3175">
                <a:noFill/>
              </a:ln>
              <a:cs typeface="Arial" panose="020B0604020202020204" pitchFamily="34" charset="0"/>
            </a:endParaRPr>
          </a:p>
        </p:txBody>
      </p:sp>
    </p:spTree>
    <p:extLst>
      <p:ext uri="{BB962C8B-B14F-4D97-AF65-F5344CB8AC3E}">
        <p14:creationId xmlns:p14="http://schemas.microsoft.com/office/powerpoint/2010/main" val="29936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WSD. </a:t>
            </a:r>
            <a:r>
              <a:rPr lang="ru-RU" dirty="0" smtClean="0"/>
              <a:t>Уточнение задачи. Резюме</a:t>
            </a:r>
            <a:endParaRPr lang="en-US" dirty="0"/>
          </a:p>
        </p:txBody>
      </p:sp>
      <p:sp>
        <p:nvSpPr>
          <p:cNvPr id="5" name="Content Placeholder 4"/>
          <p:cNvSpPr>
            <a:spLocks noGrp="1"/>
          </p:cNvSpPr>
          <p:nvPr>
            <p:ph idx="1"/>
          </p:nvPr>
        </p:nvSpPr>
        <p:spPr/>
        <p:txBody>
          <a:bodyPr>
            <a:normAutofit/>
          </a:bodyPr>
          <a:lstStyle/>
          <a:p>
            <a:pPr marL="0" indent="0">
              <a:buNone/>
            </a:pPr>
            <a:r>
              <a:rPr lang="ru-RU" dirty="0">
                <a:latin typeface="Times New Roman" panose="02020603050405020304" pitchFamily="18" charset="0"/>
                <a:cs typeface="Times New Roman" panose="02020603050405020304" pitchFamily="18" charset="0"/>
              </a:rPr>
              <a:t>Для уменьшения признакового пространства и борьбы с разреженными данными можно использовать:</a:t>
            </a:r>
          </a:p>
          <a:p>
            <a:pPr marL="0" indent="0">
              <a:buNone/>
            </a:pPr>
            <a:r>
              <a:rPr lang="ru-RU" dirty="0">
                <a:latin typeface="Times New Roman" panose="02020603050405020304" pitchFamily="18" charset="0"/>
                <a:cs typeface="Times New Roman" panose="02020603050405020304" pitchFamily="18" charset="0"/>
              </a:rPr>
              <a:t>(а) латентно-семантический анализ (</a:t>
            </a:r>
            <a:r>
              <a:rPr lang="en-US" dirty="0">
                <a:latin typeface="Times New Roman" panose="02020603050405020304" pitchFamily="18" charset="0"/>
                <a:cs typeface="Times New Roman" panose="02020603050405020304" pitchFamily="18" charset="0"/>
              </a:rPr>
              <a:t>SVD</a:t>
            </a:r>
            <a:r>
              <a:rPr lang="ru-RU"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(b) </a:t>
            </a:r>
            <a:r>
              <a:rPr lang="ru-RU" dirty="0">
                <a:latin typeface="Times New Roman" panose="02020603050405020304" pitchFamily="18" charset="0"/>
                <a:cs typeface="Times New Roman" panose="02020603050405020304" pitchFamily="18" charset="0"/>
              </a:rPr>
              <a:t>методы дистрибутивной семантики</a:t>
            </a:r>
          </a:p>
          <a:p>
            <a:pPr marL="0" indent="0">
              <a:buNone/>
            </a:pPr>
            <a:r>
              <a:rPr lang="ru-RU" dirty="0">
                <a:latin typeface="Times New Roman" panose="02020603050405020304" pitchFamily="18" charset="0"/>
                <a:cs typeface="Times New Roman" panose="02020603050405020304" pitchFamily="18" charset="0"/>
              </a:rPr>
              <a:t>(в) </a:t>
            </a:r>
            <a:r>
              <a:rPr lang="ru-RU" dirty="0" err="1">
                <a:latin typeface="Times New Roman" panose="02020603050405020304" pitchFamily="18" charset="0"/>
                <a:cs typeface="Times New Roman" panose="02020603050405020304" pitchFamily="18" charset="0"/>
              </a:rPr>
              <a:t>графовые</a:t>
            </a:r>
            <a:r>
              <a:rPr lang="ru-RU" dirty="0">
                <a:latin typeface="Times New Roman" panose="02020603050405020304" pitchFamily="18" charset="0"/>
                <a:cs typeface="Times New Roman" panose="02020603050405020304" pitchFamily="18" charset="0"/>
              </a:rPr>
              <a:t> модели</a:t>
            </a:r>
          </a:p>
        </p:txBody>
      </p:sp>
    </p:spTree>
    <p:extLst>
      <p:ext uri="{BB962C8B-B14F-4D97-AF65-F5344CB8AC3E}">
        <p14:creationId xmlns:p14="http://schemas.microsoft.com/office/powerpoint/2010/main" val="4272284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sp>
        <p:nvSpPr>
          <p:cNvPr id="13315" name="Содержимое 2"/>
          <p:cNvSpPr>
            <a:spLocks noGrp="1"/>
          </p:cNvSpPr>
          <p:nvPr>
            <p:ph idx="1"/>
          </p:nvPr>
        </p:nvSpPr>
        <p:spPr/>
        <p:txBody>
          <a:bodyPr>
            <a:normAutofit/>
          </a:bodyPr>
          <a:lstStyle/>
          <a:p>
            <a:pPr marL="914400" lvl="2" indent="0" algn="ctr">
              <a:buNone/>
            </a:pPr>
            <a:r>
              <a:rPr lang="ru-RU" altLang="en-US" sz="4000" b="1" dirty="0">
                <a:latin typeface="Times New Roman" panose="02020603050405020304" pitchFamily="18" charset="0"/>
                <a:cs typeface="Times New Roman" panose="02020603050405020304" pitchFamily="18" charset="0"/>
              </a:rPr>
              <a:t>Разрешение семантической </a:t>
            </a:r>
            <a:r>
              <a:rPr lang="ru-RU" altLang="en-US" sz="4000" b="1" dirty="0" smtClean="0">
                <a:latin typeface="Times New Roman" panose="02020603050405020304" pitchFamily="18" charset="0"/>
                <a:cs typeface="Times New Roman" panose="02020603050405020304" pitchFamily="18" charset="0"/>
              </a:rPr>
              <a:t>неоднозначности с использованием лексикографических ресурсов </a:t>
            </a:r>
            <a:endParaRPr lang="en-US" altLang="en-US" sz="4000" b="1" dirty="0">
              <a:latin typeface="Times New Roman" panose="02020603050405020304" pitchFamily="18" charset="0"/>
              <a:cs typeface="Times New Roman" panose="02020603050405020304" pitchFamily="18" charset="0"/>
            </a:endParaRPr>
          </a:p>
          <a:p>
            <a:pPr marL="914400" lvl="2" indent="0" algn="ctr">
              <a:buNone/>
            </a:pPr>
            <a:r>
              <a:rPr lang="ru-RU" altLang="en-US" sz="4000" b="1" dirty="0">
                <a:latin typeface="Times New Roman" panose="02020603050405020304" pitchFamily="18" charset="0"/>
                <a:cs typeface="Times New Roman" panose="02020603050405020304" pitchFamily="18" charset="0"/>
              </a:rPr>
              <a:t>(</a:t>
            </a:r>
            <a:r>
              <a:rPr lang="en-US" altLang="en-US" sz="4000" b="1" dirty="0">
                <a:latin typeface="Times New Roman" panose="02020603050405020304" pitchFamily="18" charset="0"/>
                <a:cs typeface="Times New Roman" panose="02020603050405020304" pitchFamily="18" charset="0"/>
              </a:rPr>
              <a:t>Word sense disambiguation</a:t>
            </a:r>
            <a:r>
              <a:rPr lang="ru-RU" altLang="en-US" sz="4000" b="1" dirty="0">
                <a:latin typeface="Times New Roman" panose="02020603050405020304" pitchFamily="18" charset="0"/>
                <a:cs typeface="Times New Roman" panose="02020603050405020304" pitchFamily="18" charset="0"/>
              </a:rPr>
              <a:t>)</a:t>
            </a:r>
            <a:endParaRPr lang="en-US" altLang="en-US" sz="4000" b="1" dirty="0">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339194" y="132843"/>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t> 	</a:t>
            </a:r>
            <a:endParaRPr lang="ru-RU" sz="3600" dirty="0"/>
          </a:p>
        </p:txBody>
      </p:sp>
    </p:spTree>
    <p:extLst>
      <p:ext uri="{BB962C8B-B14F-4D97-AF65-F5344CB8AC3E}">
        <p14:creationId xmlns:p14="http://schemas.microsoft.com/office/powerpoint/2010/main" val="403858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WSD</a:t>
            </a:r>
            <a:endParaRPr lang="en-US" dirty="0"/>
          </a:p>
        </p:txBody>
      </p:sp>
      <p:sp>
        <p:nvSpPr>
          <p:cNvPr id="1252355" name="Rectangle 3"/>
          <p:cNvSpPr>
            <a:spLocks noGrp="1" noChangeArrowheads="1"/>
          </p:cNvSpPr>
          <p:nvPr>
            <p:ph idx="1"/>
          </p:nvPr>
        </p:nvSpPr>
        <p:spPr/>
        <p:txBody>
          <a:bodyPr>
            <a:normAutofit lnSpcReduction="10000"/>
          </a:bodyPr>
          <a:lstStyle/>
          <a:p>
            <a:r>
              <a:rPr lang="ru-RU" dirty="0">
                <a:latin typeface="Times New Roman" panose="02020603050405020304" pitchFamily="18" charset="0"/>
                <a:cs typeface="Times New Roman" panose="02020603050405020304" pitchFamily="18" charset="0"/>
              </a:rPr>
              <a:t>Два варианта постановки задачи:</a:t>
            </a:r>
          </a:p>
          <a:p>
            <a:pPr lvl="1">
              <a:buFont typeface="Wingdings" panose="05000000000000000000" pitchFamily="2" charset="2"/>
              <a:buChar char="§"/>
            </a:pPr>
            <a:r>
              <a:rPr lang="ru-RU" dirty="0" err="1">
                <a:latin typeface="Times New Roman" panose="02020603050405020304" pitchFamily="18" charset="0"/>
                <a:cs typeface="Times New Roman" panose="02020603050405020304" pitchFamily="18" charset="0"/>
              </a:rPr>
              <a:t>тагетированное</a:t>
            </a:r>
            <a:r>
              <a:rPr lang="ru-RU" dirty="0">
                <a:latin typeface="Times New Roman" panose="02020603050405020304" pitchFamily="18" charset="0"/>
                <a:cs typeface="Times New Roman" panose="02020603050405020304" pitchFamily="18" charset="0"/>
              </a:rPr>
              <a:t> – разрешение омонимии для единственного слова</a:t>
            </a:r>
            <a:r>
              <a:rPr lang="en-US" dirty="0">
                <a:latin typeface="Times New Roman" panose="02020603050405020304" pitchFamily="18" charset="0"/>
                <a:cs typeface="Times New Roman" panose="02020603050405020304" pitchFamily="18" charset="0"/>
              </a:rPr>
              <a:t> (Lexical Sample task)</a:t>
            </a:r>
          </a:p>
          <a:p>
            <a:pPr lvl="1"/>
            <a:r>
              <a:rPr lang="ru-RU" sz="2400" dirty="0">
                <a:latin typeface="Times New Roman" panose="02020603050405020304" pitchFamily="18" charset="0"/>
                <a:cs typeface="Times New Roman" panose="02020603050405020304" pitchFamily="18" charset="0"/>
              </a:rPr>
              <a:t>небольшое заранее определенное множество слов</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line, plant</a:t>
            </a:r>
            <a:r>
              <a:rPr lang="en-US" sz="2400" dirty="0">
                <a:latin typeface="Times New Roman" panose="02020603050405020304" pitchFamily="18" charset="0"/>
                <a:cs typeface="Times New Roman" panose="02020603050405020304" pitchFamily="18" charset="0"/>
              </a:rPr>
              <a:t>)</a:t>
            </a:r>
          </a:p>
          <a:p>
            <a:pPr lvl="1"/>
            <a:r>
              <a:rPr lang="ru-RU" sz="2400" dirty="0">
                <a:latin typeface="Times New Roman" panose="02020603050405020304" pitchFamily="18" charset="0"/>
                <a:cs typeface="Times New Roman" panose="02020603050405020304" pitchFamily="18" charset="0"/>
              </a:rPr>
              <a:t>набор значений для каждого из этих слов</a:t>
            </a:r>
          </a:p>
          <a:p>
            <a:pPr lvl="1"/>
            <a:r>
              <a:rPr lang="ru-RU" sz="2400" dirty="0">
                <a:latin typeface="Times New Roman" panose="02020603050405020304" pitchFamily="18" charset="0"/>
                <a:cs typeface="Times New Roman" panose="02020603050405020304" pitchFamily="18" charset="0"/>
              </a:rPr>
              <a:t>можно натренировать классификатор для каждого из слов</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sz="3100" dirty="0">
                <a:latin typeface="Times New Roman" panose="02020603050405020304" pitchFamily="18" charset="0"/>
                <a:cs typeface="Times New Roman" panose="02020603050405020304" pitchFamily="18" charset="0"/>
              </a:rPr>
              <a:t>сплошное – для всех знаменательных слов </a:t>
            </a:r>
            <a:endParaRPr lang="en-US" sz="3100" dirty="0">
              <a:latin typeface="Times New Roman" panose="02020603050405020304" pitchFamily="18" charset="0"/>
              <a:cs typeface="Times New Roman" panose="02020603050405020304" pitchFamily="18" charset="0"/>
            </a:endParaRPr>
          </a:p>
          <a:p>
            <a:pPr lvl="1"/>
            <a:r>
              <a:rPr lang="ru-RU" sz="2400" dirty="0">
                <a:latin typeface="Times New Roman" panose="02020603050405020304" pitchFamily="18" charset="0"/>
                <a:cs typeface="Times New Roman" panose="02020603050405020304" pitchFamily="18" charset="0"/>
              </a:rPr>
              <a:t>значение приписывается каждому слову в предложении</a:t>
            </a:r>
            <a:endParaRPr lang="en-US" sz="2400" dirty="0">
              <a:latin typeface="Times New Roman" panose="02020603050405020304" pitchFamily="18" charset="0"/>
              <a:cs typeface="Times New Roman" panose="02020603050405020304" pitchFamily="18" charset="0"/>
            </a:endParaRPr>
          </a:p>
          <a:p>
            <a:pPr lvl="1"/>
            <a:r>
              <a:rPr lang="ru-RU" sz="2400" dirty="0">
                <a:latin typeface="Times New Roman" panose="02020603050405020304" pitchFamily="18" charset="0"/>
                <a:cs typeface="Times New Roman" panose="02020603050405020304" pitchFamily="18" charset="0"/>
              </a:rPr>
              <a:t>нужен словарь, где у каждого слова есть набор значений</a:t>
            </a:r>
            <a:endParaRPr lang="en-US" sz="2400" dirty="0">
              <a:latin typeface="Times New Roman" panose="02020603050405020304" pitchFamily="18" charset="0"/>
              <a:cs typeface="Times New Roman" panose="02020603050405020304" pitchFamily="18" charset="0"/>
            </a:endParaRPr>
          </a:p>
          <a:p>
            <a:pPr lvl="1"/>
            <a:r>
              <a:rPr lang="ru-RU" sz="2400" dirty="0">
                <a:latin typeface="Times New Roman" panose="02020603050405020304" pitchFamily="18" charset="0"/>
                <a:cs typeface="Times New Roman" panose="02020603050405020304" pitchFamily="18" charset="0"/>
              </a:rPr>
              <a:t>разреженность данных</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0220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a:t>Supervised WSD:</a:t>
            </a:r>
            <a:r>
              <a:rPr lang="ru-RU" dirty="0"/>
              <a:t> корпуса</a:t>
            </a:r>
            <a:endParaRPr lang="en-US" dirty="0"/>
          </a:p>
        </p:txBody>
      </p:sp>
      <p:sp>
        <p:nvSpPr>
          <p:cNvPr id="1421315" name="Rectangle 3"/>
          <p:cNvSpPr>
            <a:spLocks noGrp="1" noChangeArrowheads="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Lexical sample task:</a:t>
            </a:r>
          </a:p>
          <a:p>
            <a:pPr lvl="1"/>
            <a:r>
              <a:rPr lang="en-US" i="1" dirty="0">
                <a:latin typeface="Times New Roman" panose="02020603050405020304" pitchFamily="18" charset="0"/>
                <a:cs typeface="Times New Roman" panose="02020603050405020304" pitchFamily="18" charset="0"/>
              </a:rPr>
              <a:t>Line-hard-serve </a:t>
            </a:r>
            <a:r>
              <a:rPr lang="ru-RU" dirty="0">
                <a:latin typeface="Times New Roman" panose="02020603050405020304" pitchFamily="18" charset="0"/>
                <a:cs typeface="Times New Roman" panose="02020603050405020304" pitchFamily="18" charset="0"/>
              </a:rPr>
              <a:t>корпус</a:t>
            </a:r>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каждый по </a:t>
            </a:r>
            <a:r>
              <a:rPr lang="en-US" dirty="0">
                <a:latin typeface="Times New Roman" panose="02020603050405020304" pitchFamily="18" charset="0"/>
                <a:cs typeface="Times New Roman" panose="02020603050405020304" pitchFamily="18" charset="0"/>
              </a:rPr>
              <a:t>4000</a:t>
            </a:r>
          </a:p>
          <a:p>
            <a:pPr lvl="1"/>
            <a:r>
              <a:rPr lang="en-US" i="1" dirty="0">
                <a:latin typeface="Times New Roman" panose="02020603050405020304" pitchFamily="18" charset="0"/>
                <a:cs typeface="Times New Roman" panose="02020603050405020304" pitchFamily="18" charset="0"/>
              </a:rPr>
              <a:t>Interest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корпус</a:t>
            </a:r>
            <a:r>
              <a:rPr lang="en-US" dirty="0">
                <a:latin typeface="Times New Roman" panose="02020603050405020304" pitchFamily="18" charset="0"/>
                <a:cs typeface="Times New Roman" panose="02020603050405020304" pitchFamily="18" charset="0"/>
              </a:rPr>
              <a:t> - 2369 </a:t>
            </a:r>
            <a:r>
              <a:rPr lang="ru-RU" dirty="0">
                <a:latin typeface="Times New Roman" panose="02020603050405020304" pitchFamily="18" charset="0"/>
                <a:cs typeface="Times New Roman" panose="02020603050405020304" pitchFamily="18" charset="0"/>
              </a:rPr>
              <a:t>размеченных примеров</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words:</a:t>
            </a:r>
          </a:p>
          <a:p>
            <a:pPr lvl="1"/>
            <a:r>
              <a:rPr lang="ru-RU" dirty="0">
                <a:latin typeface="Times New Roman" panose="02020603050405020304" pitchFamily="18" charset="0"/>
                <a:cs typeface="Times New Roman" panose="02020603050405020304" pitchFamily="18" charset="0"/>
              </a:rPr>
              <a:t>корпус, в котором каждому слову приписан тег-значение в соответствии с каким-то словарем или тезаурусом</a:t>
            </a:r>
            <a:r>
              <a:rPr lang="en-US" dirty="0">
                <a:latin typeface="Times New Roman" panose="02020603050405020304" pitchFamily="18" charset="0"/>
                <a:cs typeface="Times New Roman" panose="02020603050405020304" pitchFamily="18" charset="0"/>
              </a:rPr>
              <a:t>.</a:t>
            </a:r>
          </a:p>
          <a:p>
            <a:pPr lvl="2"/>
            <a:r>
              <a:rPr lang="en-US" dirty="0" err="1">
                <a:latin typeface="Times New Roman" panose="02020603050405020304" pitchFamily="18" charset="0"/>
                <a:cs typeface="Times New Roman" panose="02020603050405020304" pitchFamily="18" charset="0"/>
              </a:rPr>
              <a:t>SemCor</a:t>
            </a:r>
            <a:r>
              <a:rPr lang="en-US" dirty="0">
                <a:latin typeface="Times New Roman" panose="02020603050405020304" pitchFamily="18" charset="0"/>
                <a:cs typeface="Times New Roman" panose="02020603050405020304" pitchFamily="18" charset="0"/>
              </a:rPr>
              <a:t>: 234,000 </a:t>
            </a:r>
            <a:r>
              <a:rPr lang="ru-RU" dirty="0">
                <a:latin typeface="Times New Roman" panose="02020603050405020304" pitchFamily="18" charset="0"/>
                <a:cs typeface="Times New Roman" panose="02020603050405020304" pitchFamily="18" charset="0"/>
              </a:rPr>
              <a:t>слов из</a:t>
            </a:r>
            <a:r>
              <a:rPr lang="en-US" dirty="0">
                <a:latin typeface="Times New Roman" panose="02020603050405020304" pitchFamily="18" charset="0"/>
                <a:cs typeface="Times New Roman" panose="02020603050405020304" pitchFamily="18" charset="0"/>
              </a:rPr>
              <a:t> Brown Corpus, </a:t>
            </a:r>
            <a:r>
              <a:rPr lang="ru-RU" dirty="0">
                <a:latin typeface="Times New Roman" panose="02020603050405020304" pitchFamily="18" charset="0"/>
                <a:cs typeface="Times New Roman" panose="02020603050405020304" pitchFamily="18" charset="0"/>
              </a:rPr>
              <a:t>размеченных вручную в соответствии со значениями по</a:t>
            </a:r>
            <a:r>
              <a:rPr lang="en-US" dirty="0">
                <a:latin typeface="Times New Roman" panose="02020603050405020304" pitchFamily="18" charset="0"/>
                <a:cs typeface="Times New Roman" panose="02020603050405020304" pitchFamily="18" charset="0"/>
              </a:rPr>
              <a:t> WordNet</a:t>
            </a:r>
          </a:p>
          <a:p>
            <a:pPr lvl="2"/>
            <a:r>
              <a:rPr lang="en-US" dirty="0">
                <a:latin typeface="Times New Roman" panose="02020603050405020304" pitchFamily="18" charset="0"/>
                <a:cs typeface="Times New Roman" panose="02020603050405020304" pitchFamily="18" charset="0"/>
              </a:rPr>
              <a:t>SENSEVAL-3 – 2081</a:t>
            </a:r>
            <a:r>
              <a:rPr lang="ru-RU" dirty="0">
                <a:latin typeface="Times New Roman" panose="02020603050405020304" pitchFamily="18" charset="0"/>
                <a:cs typeface="Times New Roman" panose="02020603050405020304" pitchFamily="18" charset="0"/>
              </a:rPr>
              <a:t> размеченных слов</a:t>
            </a:r>
            <a:endParaRPr lang="en-US"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1694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p:cNvSpPr>
            <a:spLocks noGrp="1" noChangeArrowheads="1"/>
          </p:cNvSpPr>
          <p:nvPr>
            <p:ph type="title"/>
          </p:nvPr>
        </p:nvSpPr>
        <p:spPr/>
        <p:txBody>
          <a:bodyPr/>
          <a:lstStyle/>
          <a:p>
            <a:r>
              <a:rPr lang="en-US" dirty="0"/>
              <a:t>Supervised WSD 1: WSD Tags</a:t>
            </a:r>
          </a:p>
        </p:txBody>
      </p:sp>
      <p:sp>
        <p:nvSpPr>
          <p:cNvPr id="1438723" name="Rectangle 3"/>
          <p:cNvSpPr>
            <a:spLocks noGrp="1" noChangeArrowheads="1"/>
          </p:cNvSpPr>
          <p:nvPr>
            <p:ph idx="1"/>
          </p:nvPr>
        </p:nvSpPr>
        <p:spPr/>
        <p:txBody>
          <a:bodyPr/>
          <a:lstStyle/>
          <a:p>
            <a:r>
              <a:rPr lang="ru-RU" dirty="0">
                <a:latin typeface="Times New Roman" panose="02020603050405020304" pitchFamily="18" charset="0"/>
                <a:cs typeface="Times New Roman" panose="02020603050405020304" pitchFamily="18" charset="0"/>
              </a:rPr>
              <a:t>Откуда брать множество тегов</a:t>
            </a:r>
            <a:r>
              <a:rPr lang="en-US" dirty="0">
                <a:latin typeface="Times New Roman" panose="02020603050405020304" pitchFamily="18" charset="0"/>
                <a:cs typeface="Times New Roman" panose="02020603050405020304" pitchFamily="18" charset="0"/>
              </a:rPr>
              <a:t>?</a:t>
            </a:r>
          </a:p>
          <a:p>
            <a:pPr marL="457200" lvl="1" indent="0">
              <a:buNone/>
            </a:pPr>
            <a:endParaRPr lang="ru-RU" dirty="0" smtClean="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ru-RU" sz="3200" dirty="0" smtClean="0">
                <a:latin typeface="Times New Roman" panose="02020603050405020304" pitchFamily="18" charset="0"/>
                <a:cs typeface="Times New Roman" panose="02020603050405020304" pitchFamily="18" charset="0"/>
              </a:rPr>
              <a:t>смыслы</a:t>
            </a:r>
            <a:r>
              <a:rPr lang="ru-RU" sz="3200" dirty="0">
                <a:latin typeface="Times New Roman" panose="02020603050405020304" pitchFamily="18" charset="0"/>
                <a:cs typeface="Times New Roman" panose="02020603050405020304" pitchFamily="18" charset="0"/>
              </a:rPr>
              <a:t>, выделенные в </a:t>
            </a:r>
            <a:r>
              <a:rPr lang="ru-RU" sz="3200" dirty="0" smtClean="0">
                <a:latin typeface="Times New Roman" panose="02020603050405020304" pitchFamily="18" charset="0"/>
                <a:cs typeface="Times New Roman" panose="02020603050405020304" pitchFamily="18" charset="0"/>
              </a:rPr>
              <a:t>словаре</a:t>
            </a:r>
            <a:endParaRPr lang="en-US" sz="3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WordNet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bass</a:t>
            </a:r>
            <a:r>
              <a:rPr lang="ja-JP"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 </a:t>
            </a:r>
            <a:r>
              <a:rPr lang="ru-RU" dirty="0">
                <a:latin typeface="Times New Roman" panose="02020603050405020304" pitchFamily="18" charset="0"/>
                <a:cs typeface="Times New Roman" panose="02020603050405020304" pitchFamily="18" charset="0"/>
              </a:rPr>
              <a:t>возможных </a:t>
            </a:r>
            <a:r>
              <a:rPr lang="ru-RU" dirty="0" smtClean="0">
                <a:latin typeface="Times New Roman" panose="02020603050405020304" pitchFamily="18" charset="0"/>
                <a:cs typeface="Times New Roman" panose="02020603050405020304" pitchFamily="18" charset="0"/>
              </a:rPr>
              <a:t>тегов</a:t>
            </a:r>
          </a:p>
          <a:p>
            <a:r>
              <a:rPr lang="ru-RU" dirty="0" smtClean="0">
                <a:latin typeface="Times New Roman" panose="02020603050405020304" pitchFamily="18" charset="0"/>
                <a:cs typeface="Times New Roman" panose="02020603050405020304" pitchFamily="18" charset="0"/>
              </a:rPr>
              <a:t>тезаурусные классы</a:t>
            </a:r>
            <a:endParaRPr lang="en-US"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переводные эквиваленты</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68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8" name="Content Placeholder 7"/>
          <p:cNvSpPr>
            <a:spLocks noGrp="1"/>
          </p:cNvSpPr>
          <p:nvPr>
            <p:ph idx="1"/>
          </p:nvPr>
        </p:nvSpPr>
        <p:spPr/>
        <p:txBody>
          <a:bodyPr>
            <a:noAutofit/>
          </a:bodyPr>
          <a:lstStyle/>
          <a:p>
            <a:r>
              <a:rPr lang="ru-RU" sz="2500" dirty="0">
                <a:latin typeface="Times New Roman" panose="02020603050405020304" pitchFamily="18" charset="0"/>
                <a:cs typeface="Times New Roman" panose="02020603050405020304" pitchFamily="18" charset="0"/>
              </a:rPr>
              <a:t>Мелко порубить белки, </a:t>
            </a:r>
            <a:r>
              <a:rPr lang="ru-RU" sz="2500" b="1" i="1" dirty="0">
                <a:latin typeface="Times New Roman" panose="02020603050405020304" pitchFamily="18" charset="0"/>
                <a:cs typeface="Times New Roman" panose="02020603050405020304" pitchFamily="18" charset="0"/>
              </a:rPr>
              <a:t>лук</a:t>
            </a:r>
            <a:r>
              <a:rPr lang="ru-RU" sz="2500" dirty="0">
                <a:latin typeface="Times New Roman" panose="02020603050405020304" pitchFamily="18" charset="0"/>
                <a:cs typeface="Times New Roman" panose="02020603050405020304" pitchFamily="18" charset="0"/>
              </a:rPr>
              <a:t>, каперсы, анчоусы и травы.</a:t>
            </a:r>
            <a:endParaRPr lang="en-US" sz="2500" dirty="0">
              <a:latin typeface="Times New Roman" panose="02020603050405020304" pitchFamily="18" charset="0"/>
              <a:cs typeface="Times New Roman" panose="02020603050405020304" pitchFamily="18" charset="0"/>
            </a:endParaRPr>
          </a:p>
          <a:p>
            <a:r>
              <a:rPr lang="ru-RU" sz="2500" dirty="0">
                <a:latin typeface="Times New Roman" panose="02020603050405020304" pitchFamily="18" charset="0"/>
                <a:cs typeface="Times New Roman" panose="02020603050405020304" pitchFamily="18" charset="0"/>
              </a:rPr>
              <a:t>После угощения </a:t>
            </a:r>
            <a:r>
              <a:rPr lang="ru-RU" sz="2500" b="1" i="1" dirty="0">
                <a:latin typeface="Times New Roman" panose="02020603050405020304" pitchFamily="18" charset="0"/>
                <a:cs typeface="Times New Roman" panose="02020603050405020304" pitchFamily="18" charset="0"/>
              </a:rPr>
              <a:t>собачки</a:t>
            </a:r>
            <a:r>
              <a:rPr lang="ru-RU" sz="2500" dirty="0">
                <a:latin typeface="Times New Roman" panose="02020603050405020304" pitchFamily="18" charset="0"/>
                <a:cs typeface="Times New Roman" panose="02020603050405020304" pitchFamily="18" charset="0"/>
              </a:rPr>
              <a:t> лают с каким-то новым, особым остервенением. </a:t>
            </a:r>
          </a:p>
          <a:p>
            <a:r>
              <a:rPr lang="ru-RU" sz="2500" dirty="0">
                <a:latin typeface="Times New Roman" panose="02020603050405020304" pitchFamily="18" charset="0"/>
                <a:cs typeface="Times New Roman" panose="02020603050405020304" pitchFamily="18" charset="0"/>
              </a:rPr>
              <a:t>Дурноты как не бывало, я </a:t>
            </a:r>
            <a:r>
              <a:rPr lang="ru-RU" sz="2500" b="1" i="1" dirty="0">
                <a:latin typeface="Times New Roman" panose="02020603050405020304" pitchFamily="18" charset="0"/>
                <a:cs typeface="Times New Roman" panose="02020603050405020304" pitchFamily="18" charset="0"/>
              </a:rPr>
              <a:t>запалил</a:t>
            </a:r>
            <a:r>
              <a:rPr lang="ru-RU" sz="2500" dirty="0">
                <a:latin typeface="Times New Roman" panose="02020603050405020304" pitchFamily="18" charset="0"/>
                <a:cs typeface="Times New Roman" panose="02020603050405020304" pitchFamily="18" charset="0"/>
              </a:rPr>
              <a:t> спиртовку, выпил кофе, разжевал гущу и выполз наружу.</a:t>
            </a:r>
          </a:p>
        </p:txBody>
      </p:sp>
      <p:sp>
        <p:nvSpPr>
          <p:cNvPr id="9" name="Content Placeholder 8"/>
          <p:cNvSpPr>
            <a:spLocks noGrp="1"/>
          </p:cNvSpPr>
          <p:nvPr>
            <p:ph sz="half" idx="4294967295"/>
          </p:nvPr>
        </p:nvSpPr>
        <p:spPr>
          <a:xfrm>
            <a:off x="5116513" y="1600200"/>
            <a:ext cx="4027487" cy="4997450"/>
          </a:xfrm>
          <a:prstGeom prst="rect">
            <a:avLst/>
          </a:prstGeom>
        </p:spPr>
        <p:txBody>
          <a:bodyPr>
            <a:noAutofit/>
          </a:bodyPr>
          <a:lstStyle/>
          <a:p>
            <a:r>
              <a:rPr lang="ru-RU" sz="2500" dirty="0">
                <a:latin typeface="Times New Roman" panose="02020603050405020304" pitchFamily="18" charset="0"/>
                <a:cs typeface="Times New Roman" panose="02020603050405020304" pitchFamily="18" charset="0"/>
              </a:rPr>
              <a:t>Бойницы для стрельбы из </a:t>
            </a:r>
            <a:r>
              <a:rPr lang="ru-RU" sz="2500" b="1" i="1" dirty="0">
                <a:latin typeface="Times New Roman" panose="02020603050405020304" pitchFamily="18" charset="0"/>
                <a:cs typeface="Times New Roman" panose="02020603050405020304" pitchFamily="18" charset="0"/>
              </a:rPr>
              <a:t>лука</a:t>
            </a:r>
            <a:r>
              <a:rPr lang="ru-RU" sz="2500" dirty="0">
                <a:latin typeface="Times New Roman" panose="02020603050405020304" pitchFamily="18" charset="0"/>
                <a:cs typeface="Times New Roman" panose="02020603050405020304" pitchFamily="18" charset="0"/>
              </a:rPr>
              <a:t> в ингушских храмах. </a:t>
            </a:r>
            <a:endParaRPr lang="en-US" sz="2500" dirty="0">
              <a:latin typeface="Times New Roman" panose="02020603050405020304" pitchFamily="18" charset="0"/>
              <a:cs typeface="Times New Roman" panose="02020603050405020304" pitchFamily="18" charset="0"/>
            </a:endParaRPr>
          </a:p>
          <a:p>
            <a:r>
              <a:rPr lang="ru-RU" sz="2500" dirty="0">
                <a:latin typeface="Times New Roman" panose="02020603050405020304" pitchFamily="18" charset="0"/>
                <a:cs typeface="Times New Roman" panose="02020603050405020304" pitchFamily="18" charset="0"/>
              </a:rPr>
              <a:t>При английской раскладке не могу набрать </a:t>
            </a:r>
            <a:r>
              <a:rPr lang="ru-RU" sz="2500" b="1" i="1" dirty="0">
                <a:latin typeface="Times New Roman" panose="02020603050405020304" pitchFamily="18" charset="0"/>
                <a:cs typeface="Times New Roman" panose="02020603050405020304" pitchFamily="18" charset="0"/>
              </a:rPr>
              <a:t>собачку</a:t>
            </a:r>
          </a:p>
          <a:p>
            <a:r>
              <a:rPr lang="ru-RU" sz="2500" dirty="0">
                <a:latin typeface="Times New Roman" panose="02020603050405020304" pitchFamily="18" charset="0"/>
                <a:cs typeface="Times New Roman" panose="02020603050405020304" pitchFamily="18" charset="0"/>
              </a:rPr>
              <a:t>Ненавижу, когда учитель </a:t>
            </a:r>
            <a:r>
              <a:rPr lang="ru-RU" sz="2500" b="1" i="1" dirty="0">
                <a:latin typeface="Times New Roman" panose="02020603050405020304" pitchFamily="18" charset="0"/>
                <a:cs typeface="Times New Roman" panose="02020603050405020304" pitchFamily="18" charset="0"/>
              </a:rPr>
              <a:t>запалил</a:t>
            </a:r>
            <a:r>
              <a:rPr lang="ru-RU" sz="2500" dirty="0">
                <a:latin typeface="Times New Roman" panose="02020603050405020304" pitchFamily="18" charset="0"/>
                <a:cs typeface="Times New Roman" panose="02020603050405020304" pitchFamily="18" charset="0"/>
              </a:rPr>
              <a:t> плеер и требует положить его на учительский стол.</a:t>
            </a:r>
          </a:p>
          <a:p>
            <a:pPr>
              <a:spcBef>
                <a:spcPts val="24"/>
              </a:spcBef>
            </a:pPr>
            <a:endParaRPr lang="ru-RU" sz="2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Supervised WSD 1: WSD Tags</a:t>
            </a:r>
            <a:endParaRPr lang="en-US" dirty="0"/>
          </a:p>
        </p:txBody>
      </p:sp>
      <p:sp>
        <p:nvSpPr>
          <p:cNvPr id="1440771" name="Rectangle 3"/>
          <p:cNvSpPr>
            <a:spLocks noGrp="1" noChangeArrowheads="1"/>
          </p:cNvSpPr>
          <p:nvPr>
            <p:ph idx="1"/>
          </p:nvPr>
        </p:nvSpPr>
        <p:spPr>
          <a:xfrm>
            <a:off x="251520" y="1196752"/>
            <a:ext cx="8640960" cy="4525963"/>
          </a:xfrm>
        </p:spPr>
        <p:txBody>
          <a:bodyPr>
            <a:noAutofit/>
          </a:bodyPr>
          <a:lstStyle/>
          <a:p>
            <a:pPr marL="0" indent="0">
              <a:lnSpc>
                <a:spcPct val="100000"/>
              </a:lnSpc>
              <a:spcBef>
                <a:spcPts val="600"/>
              </a:spcBef>
              <a:buNone/>
            </a:pPr>
            <a:r>
              <a:rPr lang="en-US" sz="2200" dirty="0" smtClean="0">
                <a:latin typeface="Times New Roman" panose="02020603050405020304" pitchFamily="18" charset="0"/>
                <a:cs typeface="Times New Roman" panose="02020603050405020304" pitchFamily="18" charset="0"/>
              </a:rPr>
              <a:t>WordNet</a:t>
            </a:r>
          </a:p>
          <a:p>
            <a:pPr>
              <a:lnSpc>
                <a:spcPct val="100000"/>
              </a:lnSpc>
              <a:spcBef>
                <a:spcPts val="600"/>
              </a:spcBef>
              <a:buFontTx/>
              <a:buAutoNum type="arabicPeriod"/>
            </a:pPr>
            <a:r>
              <a:rPr lang="en-US" sz="2200" dirty="0" smtClean="0">
                <a:latin typeface="Times New Roman" panose="02020603050405020304" pitchFamily="18" charset="0"/>
                <a:cs typeface="Times New Roman" panose="02020603050405020304" pitchFamily="18" charset="0"/>
              </a:rPr>
              <a:t>bass </a:t>
            </a:r>
            <a:r>
              <a:rPr lang="en-US" sz="2200" dirty="0">
                <a:latin typeface="Times New Roman" panose="02020603050405020304" pitchFamily="18" charset="0"/>
                <a:cs typeface="Times New Roman" panose="02020603050405020304" pitchFamily="18" charset="0"/>
              </a:rPr>
              <a:t>- (the lowest part of the musical range)</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bass, bass part - (the lowest part in polyphonic  music)</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bass, basso - (an adult male singer with the lowest voice)</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sea bass, bass - (flesh of lean-fleshed saltwater fish of the family </a:t>
            </a:r>
            <a:r>
              <a:rPr lang="en-US" sz="2200" dirty="0" err="1">
                <a:latin typeface="Times New Roman" panose="02020603050405020304" pitchFamily="18" charset="0"/>
                <a:cs typeface="Times New Roman" panose="02020603050405020304" pitchFamily="18" charset="0"/>
              </a:rPr>
              <a:t>Serranidae</a:t>
            </a:r>
            <a:r>
              <a:rPr lang="en-US" sz="2200" dirty="0">
                <a:latin typeface="Times New Roman" panose="02020603050405020304" pitchFamily="18" charset="0"/>
                <a:cs typeface="Times New Roman" panose="02020603050405020304" pitchFamily="18" charset="0"/>
              </a:rPr>
              <a:t>)</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freshwater bass, bass - (any of various North American lean-fleshed freshwater fishes especially of the genus </a:t>
            </a:r>
            <a:r>
              <a:rPr lang="en-US" sz="2200" dirty="0" err="1">
                <a:latin typeface="Times New Roman" panose="02020603050405020304" pitchFamily="18" charset="0"/>
                <a:cs typeface="Times New Roman" panose="02020603050405020304" pitchFamily="18" charset="0"/>
              </a:rPr>
              <a:t>Micropterus</a:t>
            </a:r>
            <a:r>
              <a:rPr lang="en-US" sz="2200" dirty="0">
                <a:latin typeface="Times New Roman" panose="02020603050405020304" pitchFamily="18" charset="0"/>
                <a:cs typeface="Times New Roman" panose="02020603050405020304" pitchFamily="18" charset="0"/>
              </a:rPr>
              <a:t>)</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bass, bass voice, basso - (the lowest adult male singing voice)</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bass - (the member with the lowest range of a family of musical instruments)</a:t>
            </a:r>
          </a:p>
          <a:p>
            <a:pPr>
              <a:lnSpc>
                <a:spcPct val="100000"/>
              </a:lnSpc>
              <a:spcBef>
                <a:spcPts val="600"/>
              </a:spcBef>
              <a:buFontTx/>
              <a:buAutoNum type="arabicPeriod"/>
            </a:pPr>
            <a:r>
              <a:rPr lang="en-US" sz="2200" dirty="0">
                <a:latin typeface="Times New Roman" panose="02020603050405020304" pitchFamily="18" charset="0"/>
                <a:cs typeface="Times New Roman" panose="02020603050405020304" pitchFamily="18" charset="0"/>
              </a:rPr>
              <a:t>bass - (nontechnical name for any of numerous edible  marine and freshwater spiny-finned fishes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751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Supervised WSD 1: WSD Tags</a:t>
            </a:r>
            <a:endParaRPr lang="en-US" dirty="0"/>
          </a:p>
        </p:txBody>
      </p:sp>
      <p:sp>
        <p:nvSpPr>
          <p:cNvPr id="1419267" name="Rectangle 3"/>
          <p:cNvSpPr>
            <a:spLocks noGrp="1" noChangeArrowheads="1"/>
          </p:cNvSpPr>
          <p:nvPr>
            <p:ph idx="1"/>
          </p:nvPr>
        </p:nvSpPr>
        <p:spPr/>
        <p:txBody>
          <a:bodyPr>
            <a:normAutofit/>
          </a:bodyPr>
          <a:lstStyle/>
          <a:p>
            <a:r>
              <a:rPr lang="ru-RU" sz="2400" dirty="0" smtClean="0"/>
              <a:t>Переводы в словаре</a:t>
            </a:r>
            <a:endParaRPr lang="en-US" sz="2400" dirty="0"/>
          </a:p>
        </p:txBody>
      </p:sp>
      <p:pic>
        <p:nvPicPr>
          <p:cNvPr id="141926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6260" y="2469715"/>
            <a:ext cx="8049872" cy="24307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12023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ru-RU" dirty="0" smtClean="0"/>
              <a:t>Контекст как признаки</a:t>
            </a:r>
            <a:endParaRPr lang="en-US" dirty="0"/>
          </a:p>
        </p:txBody>
      </p:sp>
      <p:sp>
        <p:nvSpPr>
          <p:cNvPr id="2" name="Объект 1"/>
          <p:cNvSpPr>
            <a:spLocks noGrp="1"/>
          </p:cNvSpPr>
          <p:nvPr>
            <p:ph idx="1"/>
          </p:nvPr>
        </p:nvSpPr>
        <p:spPr/>
        <p:txBody>
          <a:bodyPr/>
          <a:lstStyle/>
          <a:p>
            <a:pPr marL="342900" lvl="1" indent="0">
              <a:lnSpc>
                <a:spcPct val="90000"/>
              </a:lnSpc>
              <a:buNone/>
            </a:pPr>
            <a:r>
              <a:rPr lang="en-US" sz="2400" dirty="0">
                <a:latin typeface="Times New Roman" panose="02020603050405020304" pitchFamily="18" charset="0"/>
                <a:cs typeface="Times New Roman" panose="02020603050405020304" pitchFamily="18" charset="0"/>
              </a:rPr>
              <a:t>“If one examines the words in a book, one at a time as through an opaque mask with a hole in it one word wide, then it is obviously impossible to determine, one at a time, the meaning of the words… </a:t>
            </a:r>
          </a:p>
          <a:p>
            <a:pPr marL="342900" lvl="1" indent="0">
              <a:lnSpc>
                <a:spcPct val="90000"/>
              </a:lnSpc>
              <a:buNone/>
            </a:pPr>
            <a:r>
              <a:rPr lang="en-US" sz="2400" dirty="0">
                <a:latin typeface="Times New Roman" panose="02020603050405020304" pitchFamily="18" charset="0"/>
                <a:cs typeface="Times New Roman" panose="02020603050405020304" pitchFamily="18" charset="0"/>
              </a:rPr>
              <a:t>But if one lengthens the slit in the opaque mask, until one can see not only the central word in question but also say N words on either side, then if N is large enough one can unambiguously decide the meaning of the central word… </a:t>
            </a:r>
          </a:p>
          <a:p>
            <a:pPr marL="342900" lvl="1" indent="0">
              <a:lnSpc>
                <a:spcPct val="90000"/>
              </a:lnSpc>
              <a:buNone/>
            </a:pPr>
            <a:r>
              <a:rPr lang="en-US" sz="2400" dirty="0">
                <a:latin typeface="Times New Roman" panose="02020603050405020304" pitchFamily="18" charset="0"/>
                <a:cs typeface="Times New Roman" panose="02020603050405020304" pitchFamily="18" charset="0"/>
              </a:rPr>
              <a:t>The practical question is : ``What minimum value of N will, at least in a tolerable fraction of cases, lead to the correct choice of meaning for the central word?”</a:t>
            </a:r>
          </a:p>
          <a:p>
            <a:r>
              <a:rPr lang="en-US" sz="2200" dirty="0">
                <a:latin typeface="Times New Roman" panose="02020603050405020304" pitchFamily="18" charset="0"/>
                <a:cs typeface="Times New Roman" panose="02020603050405020304" pitchFamily="18" charset="0"/>
              </a:rPr>
              <a:t>Warren Weaver (1955)</a:t>
            </a:r>
          </a:p>
        </p:txBody>
      </p:sp>
    </p:spTree>
    <p:extLst>
      <p:ext uri="{BB962C8B-B14F-4D97-AF65-F5344CB8AC3E}">
        <p14:creationId xmlns:p14="http://schemas.microsoft.com/office/powerpoint/2010/main" val="814716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WSD</a:t>
            </a:r>
            <a:r>
              <a:rPr lang="ru-RU" dirty="0" smtClean="0"/>
              <a:t>. Контекст как признаки</a:t>
            </a:r>
            <a:endParaRPr lang="en-US"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712113292"/>
              </p:ext>
            </p:extLst>
          </p:nvPr>
        </p:nvGraphicFramePr>
        <p:xfrm>
          <a:off x="457200" y="1430338"/>
          <a:ext cx="8229687" cy="5308800"/>
        </p:xfrm>
        <a:graphic>
          <a:graphicData uri="http://schemas.openxmlformats.org/drawingml/2006/table">
            <a:tbl>
              <a:tblPr bandRow="1">
                <a:tableStyleId>{BC89EF96-8CEA-46FF-86C4-4CE0E7609802}</a:tableStyleId>
              </a:tblPr>
              <a:tblGrid>
                <a:gridCol w="2761383">
                  <a:extLst>
                    <a:ext uri="{9D8B030D-6E8A-4147-A177-3AD203B41FA5}">
                      <a16:colId xmlns:a16="http://schemas.microsoft.com/office/drawing/2014/main" val="294460784"/>
                    </a:ext>
                  </a:extLst>
                </a:gridCol>
                <a:gridCol w="1244451">
                  <a:extLst>
                    <a:ext uri="{9D8B030D-6E8A-4147-A177-3AD203B41FA5}">
                      <a16:colId xmlns:a16="http://schemas.microsoft.com/office/drawing/2014/main" val="4246626215"/>
                    </a:ext>
                  </a:extLst>
                </a:gridCol>
                <a:gridCol w="4223853">
                  <a:extLst>
                    <a:ext uri="{9D8B030D-6E8A-4147-A177-3AD203B41FA5}">
                      <a16:colId xmlns:a16="http://schemas.microsoft.com/office/drawing/2014/main" val="1595985803"/>
                    </a:ext>
                  </a:extLst>
                </a:gridCol>
              </a:tblGrid>
              <a:tr h="652956">
                <a:tc>
                  <a:txBody>
                    <a:bodyPr/>
                    <a:lstStyle/>
                    <a:p>
                      <a:pPr algn="l" fontAlgn="b"/>
                      <a:r>
                        <a:rPr lang="ru-RU" sz="2000" u="none" strike="noStrike" dirty="0">
                          <a:effectLst/>
                        </a:rPr>
                        <a:t>Она подсматривала, как </a:t>
                      </a:r>
                    </a:p>
                    <a:p>
                      <a:pPr algn="l" fontAlgn="b"/>
                      <a:r>
                        <a:rPr lang="ru-RU" sz="2000" u="none" strike="noStrike" dirty="0">
                          <a:effectLst/>
                        </a:rPr>
                        <a:t>люди открывают</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 ключом </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дверцы этих шкафчиков, и потом самостоятельно беспроблемно повторяла  ←…→</a:t>
                      </a:r>
                      <a:endParaRPr lang="ru-RU" sz="2000" b="0" i="0" u="none" strike="noStrike" dirty="0">
                        <a:solidFill>
                          <a:srgbClr val="000000"/>
                        </a:solidFill>
                        <a:effectLst/>
                        <a:latin typeface="Calibri" panose="020F0502020204030204" pitchFamily="34" charset="0"/>
                      </a:endParaRPr>
                    </a:p>
                  </a:txBody>
                  <a:tcPr marL="8981" marR="8981" marT="36000" marB="36000" anchor="b"/>
                </a:tc>
                <a:extLst>
                  <a:ext uri="{0D108BD9-81ED-4DB2-BD59-A6C34878D82A}">
                    <a16:rowId xmlns:a16="http://schemas.microsoft.com/office/drawing/2014/main" val="3314265851"/>
                  </a:ext>
                </a:extLst>
              </a:tr>
              <a:tr h="652956">
                <a:tc>
                  <a:txBody>
                    <a:bodyPr/>
                    <a:lstStyle/>
                    <a:p>
                      <a:pPr algn="l" fontAlgn="b"/>
                      <a:r>
                        <a:rPr lang="ru-RU" sz="2000" u="none" strike="noStrike" dirty="0">
                          <a:effectLst/>
                        </a:rPr>
                        <a:t>Именно в этом видят</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 ключ </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к решению проблемы представители сербского меньшинства в Косово  ←…→</a:t>
                      </a:r>
                      <a:endParaRPr lang="ru-RU" sz="2000" b="0" i="0" u="none" strike="noStrike" dirty="0">
                        <a:solidFill>
                          <a:srgbClr val="000000"/>
                        </a:solidFill>
                        <a:effectLst/>
                        <a:latin typeface="Calibri" panose="020F0502020204030204" pitchFamily="34" charset="0"/>
                      </a:endParaRPr>
                    </a:p>
                  </a:txBody>
                  <a:tcPr marL="8981" marR="8981" marT="36000" marB="36000" anchor="b"/>
                </a:tc>
                <a:extLst>
                  <a:ext uri="{0D108BD9-81ED-4DB2-BD59-A6C34878D82A}">
                    <a16:rowId xmlns:a16="http://schemas.microsoft.com/office/drawing/2014/main" val="4159893064"/>
                  </a:ext>
                </a:extLst>
              </a:tr>
              <a:tr h="652956">
                <a:tc>
                  <a:txBody>
                    <a:bodyPr/>
                    <a:lstStyle/>
                    <a:p>
                      <a:pPr algn="l" fontAlgn="b"/>
                      <a:r>
                        <a:rPr lang="ru-RU" sz="2000" u="none" strike="noStrike" dirty="0" err="1">
                          <a:effectLst/>
                        </a:rPr>
                        <a:t>Яннас</a:t>
                      </a:r>
                      <a:r>
                        <a:rPr lang="ru-RU" sz="2000" u="none" strike="noStrike" dirty="0">
                          <a:effectLst/>
                        </a:rPr>
                        <a:t> думает, что</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 ключ </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к создавшейся проблеме </a:t>
                      </a:r>
                      <a:r>
                        <a:rPr lang="ru-RU" sz="2000" u="none" strike="noStrike" dirty="0" err="1">
                          <a:effectLst/>
                        </a:rPr>
                        <a:t>Polaroid</a:t>
                      </a:r>
                      <a:r>
                        <a:rPr lang="ru-RU" sz="2000" u="none" strike="noStrike" dirty="0">
                          <a:effectLst/>
                        </a:rPr>
                        <a:t> найдет в модернизации своих  ←…→</a:t>
                      </a:r>
                      <a:endParaRPr lang="ru-RU" sz="2000" b="0" i="0" u="none" strike="noStrike" dirty="0">
                        <a:solidFill>
                          <a:srgbClr val="000000"/>
                        </a:solidFill>
                        <a:effectLst/>
                        <a:latin typeface="Calibri" panose="020F0502020204030204" pitchFamily="34" charset="0"/>
                      </a:endParaRPr>
                    </a:p>
                  </a:txBody>
                  <a:tcPr marL="8981" marR="8981" marT="36000" marB="36000" anchor="b"/>
                </a:tc>
                <a:extLst>
                  <a:ext uri="{0D108BD9-81ED-4DB2-BD59-A6C34878D82A}">
                    <a16:rowId xmlns:a16="http://schemas.microsoft.com/office/drawing/2014/main" val="1934096482"/>
                  </a:ext>
                </a:extLst>
              </a:tr>
              <a:tr h="974411">
                <a:tc>
                  <a:txBody>
                    <a:bodyPr/>
                    <a:lstStyle/>
                    <a:p>
                      <a:pPr algn="l" fontAlgn="b"/>
                      <a:r>
                        <a:rPr lang="ru-RU" sz="2000" u="none" strike="noStrike" dirty="0">
                          <a:effectLst/>
                        </a:rPr>
                        <a:t>и предоставления документации ― до выполнения всех работ «под</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 ключ </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endParaRPr lang="ru-RU" sz="2000" b="0" i="0" u="none" strike="noStrike" dirty="0">
                        <a:solidFill>
                          <a:srgbClr val="000000"/>
                        </a:solidFill>
                        <a:effectLst/>
                        <a:latin typeface="Calibri" panose="020F0502020204030204" pitchFamily="34" charset="0"/>
                      </a:endParaRPr>
                    </a:p>
                  </a:txBody>
                  <a:tcPr marL="8981" marR="8981" marT="36000" marB="36000" anchor="b"/>
                </a:tc>
                <a:extLst>
                  <a:ext uri="{0D108BD9-81ED-4DB2-BD59-A6C34878D82A}">
                    <a16:rowId xmlns:a16="http://schemas.microsoft.com/office/drawing/2014/main" val="968974057"/>
                  </a:ext>
                </a:extLst>
              </a:tr>
              <a:tr h="1005841">
                <a:tc>
                  <a:txBody>
                    <a:bodyPr/>
                    <a:lstStyle/>
                    <a:p>
                      <a:pPr algn="l" fontAlgn="b"/>
                      <a:r>
                        <a:rPr lang="ru-RU" sz="2000" u="none" strike="noStrike" dirty="0">
                          <a:effectLst/>
                        </a:rPr>
                        <a:t>быстро возводимых </a:t>
                      </a:r>
                      <a:r>
                        <a:rPr lang="ru-RU" sz="2000" u="none" strike="noStrike" dirty="0" err="1">
                          <a:effectLst/>
                        </a:rPr>
                        <a:t>зда-ний</a:t>
                      </a:r>
                      <a:r>
                        <a:rPr lang="ru-RU" sz="2000" u="none" strike="noStrike" dirty="0">
                          <a:effectLst/>
                        </a:rPr>
                        <a:t> жилого и производственного назначения «под</a:t>
                      </a:r>
                      <a:endParaRPr lang="ru-RU" sz="2000" b="0" i="0" u="none" strike="noStrike" dirty="0">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a:effectLst/>
                        </a:rPr>
                        <a:t> ключ </a:t>
                      </a:r>
                      <a:endParaRPr lang="ru-RU" sz="2000" b="0" i="0" u="none" strike="noStrike">
                        <a:solidFill>
                          <a:srgbClr val="000000"/>
                        </a:solidFill>
                        <a:effectLst/>
                        <a:latin typeface="Calibri" panose="020F0502020204030204" pitchFamily="34" charset="0"/>
                      </a:endParaRPr>
                    </a:p>
                  </a:txBody>
                  <a:tcPr marL="8981" marR="8981" marT="36000" marB="36000" anchor="b"/>
                </a:tc>
                <a:tc>
                  <a:txBody>
                    <a:bodyPr/>
                    <a:lstStyle/>
                    <a:p>
                      <a:pPr algn="l" fontAlgn="b"/>
                      <a:r>
                        <a:rPr lang="ru-RU" sz="2000" u="none" strike="noStrike" dirty="0">
                          <a:effectLst/>
                        </a:rPr>
                        <a:t> за 3-4 </a:t>
                      </a:r>
                      <a:r>
                        <a:rPr lang="ru-RU" sz="2000" u="none" strike="noStrike" dirty="0" smtClean="0">
                          <a:effectLst/>
                        </a:rPr>
                        <a:t>месяца</a:t>
                      </a:r>
                      <a:endParaRPr lang="ru-RU" sz="2000" b="0" i="0" u="none" strike="noStrike" dirty="0">
                        <a:solidFill>
                          <a:srgbClr val="000000"/>
                        </a:solidFill>
                        <a:effectLst/>
                        <a:latin typeface="Calibri" panose="020F0502020204030204" pitchFamily="34" charset="0"/>
                      </a:endParaRPr>
                    </a:p>
                  </a:txBody>
                  <a:tcPr marL="8981" marR="8981" marT="36000" marB="36000" anchor="b"/>
                </a:tc>
                <a:extLst>
                  <a:ext uri="{0D108BD9-81ED-4DB2-BD59-A6C34878D82A}">
                    <a16:rowId xmlns:a16="http://schemas.microsoft.com/office/drawing/2014/main" val="1788298815"/>
                  </a:ext>
                </a:extLst>
              </a:tr>
              <a:tr h="331501">
                <a:tc>
                  <a:txBody>
                    <a:bodyPr/>
                    <a:lstStyle/>
                    <a:p>
                      <a:pPr algn="l" fontAlgn="b"/>
                      <a:r>
                        <a:rPr lang="ru-RU" sz="2000" u="none" strike="noStrike" kern="1200" dirty="0">
                          <a:effectLst/>
                        </a:rPr>
                        <a:t> Сложнее с</a:t>
                      </a:r>
                      <a:endParaRPr lang="ru-RU" sz="2000" b="0" i="0" u="none" strike="noStrike" kern="1200" dirty="0">
                        <a:solidFill>
                          <a:srgbClr val="000000"/>
                        </a:solidFill>
                        <a:effectLst/>
                        <a:latin typeface="Calibri" panose="020F0502020204030204" pitchFamily="34" charset="0"/>
                        <a:ea typeface="+mn-ea"/>
                        <a:cs typeface="+mn-cs"/>
                      </a:endParaRPr>
                    </a:p>
                  </a:txBody>
                  <a:tcPr marL="8981" marR="8981" marT="36000" marB="36000" anchor="b"/>
                </a:tc>
                <a:tc>
                  <a:txBody>
                    <a:bodyPr/>
                    <a:lstStyle/>
                    <a:p>
                      <a:pPr algn="l" fontAlgn="b"/>
                      <a:r>
                        <a:rPr lang="ru-RU" sz="2000" u="none" strike="noStrike" kern="1200" dirty="0">
                          <a:effectLst/>
                        </a:rPr>
                        <a:t> ключами</a:t>
                      </a:r>
                      <a:endParaRPr lang="ru-RU" sz="2000" b="0" i="0" u="none" strike="noStrike" kern="1200" dirty="0">
                        <a:solidFill>
                          <a:srgbClr val="000000"/>
                        </a:solidFill>
                        <a:effectLst/>
                        <a:latin typeface="Calibri" panose="020F0502020204030204" pitchFamily="34" charset="0"/>
                        <a:ea typeface="+mn-ea"/>
                        <a:cs typeface="+mn-cs"/>
                      </a:endParaRPr>
                    </a:p>
                  </a:txBody>
                  <a:tcPr marL="8981" marR="8981" marT="36000" marB="36000" anchor="b"/>
                </a:tc>
                <a:tc>
                  <a:txBody>
                    <a:bodyPr/>
                    <a:lstStyle/>
                    <a:p>
                      <a:pPr algn="l" fontAlgn="b"/>
                      <a:r>
                        <a:rPr lang="ru-RU" sz="2000" u="none" strike="noStrike" kern="1200" dirty="0">
                          <a:effectLst/>
                        </a:rPr>
                        <a:t>от мебели. </a:t>
                      </a:r>
                      <a:endParaRPr lang="ru-RU" sz="2000" b="0" i="0" u="none" strike="noStrike" kern="1200" dirty="0">
                        <a:solidFill>
                          <a:srgbClr val="000000"/>
                        </a:solidFill>
                        <a:effectLst/>
                        <a:latin typeface="Calibri" panose="020F0502020204030204" pitchFamily="34" charset="0"/>
                        <a:ea typeface="+mn-ea"/>
                        <a:cs typeface="+mn-cs"/>
                      </a:endParaRPr>
                    </a:p>
                  </a:txBody>
                  <a:tcPr marL="8981" marR="8981" marT="36000" marB="36000" anchor="b"/>
                </a:tc>
                <a:extLst>
                  <a:ext uri="{0D108BD9-81ED-4DB2-BD59-A6C34878D82A}">
                    <a16:rowId xmlns:a16="http://schemas.microsoft.com/office/drawing/2014/main" val="218749749"/>
                  </a:ext>
                </a:extLst>
              </a:tr>
            </a:tbl>
          </a:graphicData>
        </a:graphic>
      </p:graphicFrame>
      <p:grpSp>
        <p:nvGrpSpPr>
          <p:cNvPr id="25" name="Group 24"/>
          <p:cNvGrpSpPr/>
          <p:nvPr/>
        </p:nvGrpSpPr>
        <p:grpSpPr>
          <a:xfrm>
            <a:off x="235131" y="1665540"/>
            <a:ext cx="8568952" cy="827666"/>
            <a:chOff x="251520" y="1665230"/>
            <a:chExt cx="8568952" cy="827666"/>
          </a:xfrm>
        </p:grpSpPr>
        <p:sp>
          <p:nvSpPr>
            <p:cNvPr id="2" name="Rectangle 1"/>
            <p:cNvSpPr/>
            <p:nvPr/>
          </p:nvSpPr>
          <p:spPr>
            <a:xfrm>
              <a:off x="251520" y="1700808"/>
              <a:ext cx="26642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9992" y="1665230"/>
              <a:ext cx="43204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62940" y="2575546"/>
            <a:ext cx="2608677" cy="589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34008" y="2594237"/>
            <a:ext cx="4320480" cy="61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130" y="3312595"/>
            <a:ext cx="2664296" cy="535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99992" y="3325052"/>
            <a:ext cx="4320480" cy="535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96205" y="4005617"/>
            <a:ext cx="26642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6407" y="5014189"/>
            <a:ext cx="26642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99992" y="5047740"/>
            <a:ext cx="26642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9227" y="5954311"/>
            <a:ext cx="2664296" cy="32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82060" y="5954311"/>
            <a:ext cx="3114275" cy="267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69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a:t>WSD</a:t>
            </a:r>
            <a:r>
              <a:rPr lang="ru-RU" dirty="0"/>
              <a:t>. ДЗ </a:t>
            </a:r>
            <a:r>
              <a:rPr lang="ru-RU" dirty="0" smtClean="0"/>
              <a:t>№1</a:t>
            </a:r>
            <a:endParaRPr lang="en-US" dirty="0"/>
          </a:p>
        </p:txBody>
      </p:sp>
      <p:sp>
        <p:nvSpPr>
          <p:cNvPr id="2" name="Объект 1"/>
          <p:cNvSpPr>
            <a:spLocks noGrp="1"/>
          </p:cNvSpPr>
          <p:nvPr>
            <p:ph idx="1"/>
          </p:nvPr>
        </p:nvSpPr>
        <p:spPr/>
        <p:txBody>
          <a:bodyPr>
            <a:normAutofit/>
          </a:bodyPr>
          <a:lstStyle/>
          <a:p>
            <a:pPr marL="342900" lvl="1" indent="0">
              <a:lnSpc>
                <a:spcPct val="90000"/>
              </a:lnSpc>
              <a:buNone/>
            </a:pPr>
            <a:r>
              <a:rPr lang="ru-RU" dirty="0">
                <a:latin typeface="Times New Roman" panose="02020603050405020304" pitchFamily="18" charset="0"/>
                <a:cs typeface="Times New Roman" panose="02020603050405020304" pitchFamily="18" charset="0"/>
              </a:rPr>
              <a:t>ДЗ</a:t>
            </a:r>
            <a:r>
              <a:rPr lang="en-US" dirty="0">
                <a:latin typeface="Times New Roman" panose="02020603050405020304" pitchFamily="18" charset="0"/>
                <a:cs typeface="Times New Roman" panose="02020603050405020304" pitchFamily="18" charset="0"/>
              </a:rPr>
              <a:t> WSD.1</a:t>
            </a:r>
            <a:endParaRPr lang="ru-RU" dirty="0">
              <a:latin typeface="Times New Roman" panose="02020603050405020304" pitchFamily="18" charset="0"/>
              <a:cs typeface="Times New Roman" panose="02020603050405020304" pitchFamily="18" charset="0"/>
            </a:endParaRPr>
          </a:p>
          <a:p>
            <a:pPr marL="342900" lvl="1" indent="0">
              <a:lnSpc>
                <a:spcPct val="90000"/>
              </a:lnSpc>
              <a:buNone/>
            </a:pPr>
            <a:r>
              <a:rPr lang="ru-RU" dirty="0">
                <a:latin typeface="Times New Roman" panose="02020603050405020304" pitchFamily="18" charset="0"/>
                <a:cs typeface="Times New Roman" panose="02020603050405020304" pitchFamily="18" charset="0"/>
              </a:rPr>
              <a:t>Взять одну из лексем </a:t>
            </a:r>
            <a:r>
              <a:rPr lang="ru-RU" i="1" dirty="0">
                <a:latin typeface="Times New Roman" panose="02020603050405020304" pitchFamily="18" charset="0"/>
                <a:cs typeface="Times New Roman" panose="02020603050405020304" pitchFamily="18" charset="0"/>
              </a:rPr>
              <a:t>ключ</a:t>
            </a:r>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найти, острый</a:t>
            </a:r>
          </a:p>
          <a:p>
            <a:pPr marL="342900" lvl="1" indent="0">
              <a:lnSpc>
                <a:spcPct val="90000"/>
              </a:lnSpc>
              <a:buNone/>
            </a:pPr>
            <a:r>
              <a:rPr lang="ru-RU" dirty="0">
                <a:latin typeface="Times New Roman" panose="02020603050405020304" pitchFamily="18" charset="0"/>
                <a:cs typeface="Times New Roman" panose="02020603050405020304" pitchFamily="18" charset="0"/>
              </a:rPr>
              <a:t>Используя НКРЯ (любой другой корпус или </a:t>
            </a:r>
          </a:p>
          <a:p>
            <a:pPr marL="342900" lvl="1" indent="0">
              <a:lnSpc>
                <a:spcPct val="90000"/>
              </a:lnSpc>
              <a:buNone/>
            </a:pPr>
            <a:r>
              <a:rPr lang="en-US" dirty="0">
                <a:latin typeface="Times New Roman" panose="02020603050405020304" pitchFamily="18" charset="0"/>
                <a:cs typeface="Times New Roman" panose="02020603050405020304" pitchFamily="18" charset="0"/>
              </a:rPr>
              <a:t>n-</a:t>
            </a:r>
            <a:r>
              <a:rPr lang="ru-RU" dirty="0" err="1">
                <a:latin typeface="Times New Roman" panose="02020603050405020304" pitchFamily="18" charset="0"/>
                <a:cs typeface="Times New Roman" panose="02020603050405020304" pitchFamily="18" charset="0"/>
              </a:rPr>
              <a:t>грамный</a:t>
            </a:r>
            <a:r>
              <a:rPr lang="ru-RU" dirty="0">
                <a:latin typeface="Times New Roman" panose="02020603050405020304" pitchFamily="18" charset="0"/>
                <a:cs typeface="Times New Roman" panose="02020603050405020304" pitchFamily="18" charset="0"/>
              </a:rPr>
              <a:t> ресурс), сформировать множество значений </a:t>
            </a:r>
          </a:p>
          <a:p>
            <a:pPr marL="342900" lvl="1" indent="0">
              <a:lnSpc>
                <a:spcPct val="90000"/>
              </a:lnSpc>
              <a:buNone/>
            </a:pPr>
            <a:r>
              <a:rPr lang="ru-RU" dirty="0">
                <a:latin typeface="Times New Roman" panose="02020603050405020304" pitchFamily="18" charset="0"/>
                <a:cs typeface="Times New Roman" panose="02020603050405020304" pitchFamily="18" charset="0"/>
              </a:rPr>
              <a:t>Используя любой толковый словарь </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словари, сформировать множество значений</a:t>
            </a:r>
          </a:p>
          <a:p>
            <a:pPr marL="342900" lvl="1" indent="0">
              <a:lnSpc>
                <a:spcPct val="90000"/>
              </a:lnSpc>
              <a:buNone/>
            </a:pPr>
            <a:r>
              <a:rPr lang="ru-RU" dirty="0">
                <a:latin typeface="Times New Roman" panose="02020603050405020304" pitchFamily="18" charset="0"/>
                <a:cs typeface="Times New Roman" panose="02020603050405020304" pitchFamily="18" charset="0"/>
              </a:rPr>
              <a:t>Используя переводной словарь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словари, сформировать множество значений</a:t>
            </a:r>
          </a:p>
          <a:p>
            <a:pPr marL="342900" lvl="1" indent="0">
              <a:lnSpc>
                <a:spcPct val="90000"/>
              </a:lnSpc>
              <a:buNone/>
            </a:pPr>
            <a:r>
              <a:rPr lang="ru-RU" dirty="0">
                <a:latin typeface="Times New Roman" panose="02020603050405020304" pitchFamily="18" charset="0"/>
                <a:cs typeface="Times New Roman" panose="02020603050405020304" pitchFamily="18" charset="0"/>
              </a:rPr>
              <a:t>Найти % пересечений. </a:t>
            </a:r>
            <a:endParaRPr lang="en-US" dirty="0">
              <a:latin typeface="Times New Roman" panose="02020603050405020304" pitchFamily="18" charset="0"/>
              <a:cs typeface="Times New Roman" panose="02020603050405020304" pitchFamily="18" charset="0"/>
            </a:endParaRPr>
          </a:p>
          <a:p>
            <a:pPr marL="342900" lvl="1" indent="0">
              <a:lnSpc>
                <a:spcPct val="90000"/>
              </a:lnSpc>
              <a:buNone/>
            </a:pPr>
            <a:r>
              <a:rPr lang="ru-RU" dirty="0">
                <a:latin typeface="Times New Roman" panose="02020603050405020304" pitchFamily="18" charset="0"/>
                <a:cs typeface="Times New Roman" panose="02020603050405020304" pitchFamily="18" charset="0"/>
              </a:rPr>
              <a:t>Какие значения не попали в словари</a:t>
            </a:r>
            <a:r>
              <a:rPr lang="en-US" dirty="0">
                <a:latin typeface="Times New Roman" panose="02020603050405020304" pitchFamily="18" charset="0"/>
                <a:cs typeface="Times New Roman" panose="02020603050405020304" pitchFamily="18" charset="0"/>
              </a:rPr>
              <a:t>?</a:t>
            </a:r>
          </a:p>
          <a:p>
            <a:pPr marL="342900" lvl="1" indent="0">
              <a:lnSpc>
                <a:spcPct val="90000"/>
              </a:lnSpc>
              <a:buNone/>
            </a:pPr>
            <a:r>
              <a:rPr lang="ru-RU" dirty="0">
                <a:latin typeface="Times New Roman" panose="02020603050405020304" pitchFamily="18" charset="0"/>
                <a:cs typeface="Times New Roman" panose="02020603050405020304" pitchFamily="18" charset="0"/>
              </a:rPr>
              <a:t>Какие значения не встретились в корпусе</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342900" lvl="1" indent="0">
              <a:lnSpc>
                <a:spcPct val="90000"/>
              </a:lnSpc>
              <a:buNone/>
            </a:pPr>
            <a:r>
              <a:rPr lang="ru-RU" dirty="0">
                <a:latin typeface="Times New Roman" panose="02020603050405020304" pitchFamily="18" charset="0"/>
                <a:cs typeface="Times New Roman" panose="02020603050405020304" pitchFamily="18" charset="0"/>
              </a:rPr>
              <a:t>Предложить окончательную версию множества значений</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514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a:t>WSD</a:t>
            </a:r>
            <a:r>
              <a:rPr lang="ru-RU" dirty="0"/>
              <a:t>. ДЗ </a:t>
            </a:r>
            <a:r>
              <a:rPr lang="ru-RU" dirty="0" smtClean="0"/>
              <a:t>№2</a:t>
            </a:r>
            <a:endParaRPr lang="en-US" dirty="0"/>
          </a:p>
        </p:txBody>
      </p:sp>
      <p:sp>
        <p:nvSpPr>
          <p:cNvPr id="2" name="Объект 1"/>
          <p:cNvSpPr>
            <a:spLocks noGrp="1"/>
          </p:cNvSpPr>
          <p:nvPr>
            <p:ph idx="1"/>
          </p:nvPr>
        </p:nvSpPr>
        <p:spPr/>
        <p:txBody>
          <a:bodyPr>
            <a:normAutofit/>
          </a:bodyPr>
          <a:lstStyle/>
          <a:p>
            <a:pPr marL="342900" lvl="1" indent="0">
              <a:lnSpc>
                <a:spcPct val="90000"/>
              </a:lnSpc>
              <a:buNone/>
            </a:pPr>
            <a:r>
              <a:rPr lang="ru-RU" dirty="0">
                <a:latin typeface="Times New Roman" panose="02020603050405020304" pitchFamily="18" charset="0"/>
                <a:cs typeface="Times New Roman" panose="02020603050405020304" pitchFamily="18" charset="0"/>
              </a:rPr>
              <a:t>ДЗ</a:t>
            </a:r>
            <a:r>
              <a:rPr lang="en-US" dirty="0">
                <a:latin typeface="Times New Roman" panose="02020603050405020304" pitchFamily="18" charset="0"/>
                <a:cs typeface="Times New Roman" panose="02020603050405020304" pitchFamily="18" charset="0"/>
              </a:rPr>
              <a:t> WSD.2</a:t>
            </a:r>
            <a:endParaRPr lang="ru-RU" dirty="0">
              <a:latin typeface="Times New Roman" panose="02020603050405020304" pitchFamily="18" charset="0"/>
              <a:cs typeface="Times New Roman" panose="02020603050405020304" pitchFamily="18" charset="0"/>
            </a:endParaRPr>
          </a:p>
          <a:p>
            <a:pPr marL="342900" lvl="1" indent="0">
              <a:lnSpc>
                <a:spcPct val="90000"/>
              </a:lnSpc>
              <a:buNone/>
            </a:pPr>
            <a:r>
              <a:rPr lang="ru-RU" sz="2600" dirty="0">
                <a:latin typeface="Times New Roman" panose="02020603050405020304" pitchFamily="18" charset="0"/>
                <a:cs typeface="Times New Roman" panose="02020603050405020304" pitchFamily="18" charset="0"/>
              </a:rPr>
              <a:t>Выбрать одну из 3-х лексем </a:t>
            </a:r>
          </a:p>
          <a:p>
            <a:pPr marL="342900" lvl="1" indent="0">
              <a:lnSpc>
                <a:spcPct val="90000"/>
              </a:lnSpc>
              <a:buNone/>
            </a:pPr>
            <a:r>
              <a:rPr lang="ru-RU" sz="2600" dirty="0">
                <a:latin typeface="Times New Roman" panose="02020603050405020304" pitchFamily="18" charset="0"/>
                <a:cs typeface="Times New Roman" panose="02020603050405020304" pitchFamily="18" charset="0"/>
              </a:rPr>
              <a:t>(А-З – </a:t>
            </a:r>
            <a:r>
              <a:rPr lang="ru-RU" sz="2600" i="1" dirty="0">
                <a:latin typeface="Times New Roman" panose="02020603050405020304" pitchFamily="18" charset="0"/>
                <a:cs typeface="Times New Roman" panose="02020603050405020304" pitchFamily="18" charset="0"/>
              </a:rPr>
              <a:t>ключ</a:t>
            </a:r>
            <a:r>
              <a:rPr lang="ru-RU" sz="2600" dirty="0">
                <a:latin typeface="Times New Roman" panose="02020603050405020304" pitchFamily="18" charset="0"/>
                <a:cs typeface="Times New Roman" panose="02020603050405020304" pitchFamily="18" charset="0"/>
              </a:rPr>
              <a:t>, И-Т – </a:t>
            </a:r>
            <a:r>
              <a:rPr lang="ru-RU" sz="2600" i="1" dirty="0">
                <a:latin typeface="Times New Roman" panose="02020603050405020304" pitchFamily="18" charset="0"/>
                <a:cs typeface="Times New Roman" panose="02020603050405020304" pitchFamily="18" charset="0"/>
              </a:rPr>
              <a:t>найти</a:t>
            </a:r>
            <a:r>
              <a:rPr lang="ru-RU" sz="2600" dirty="0">
                <a:latin typeface="Times New Roman" panose="02020603050405020304" pitchFamily="18" charset="0"/>
                <a:cs typeface="Times New Roman" panose="02020603050405020304" pitchFamily="18" charset="0"/>
              </a:rPr>
              <a:t>, остальные - </a:t>
            </a:r>
            <a:r>
              <a:rPr lang="ru-RU" sz="2600" i="1" dirty="0">
                <a:latin typeface="Times New Roman" panose="02020603050405020304" pitchFamily="18" charset="0"/>
                <a:cs typeface="Times New Roman" panose="02020603050405020304" pitchFamily="18" charset="0"/>
              </a:rPr>
              <a:t>острый</a:t>
            </a:r>
            <a:r>
              <a:rPr lang="ru-RU" sz="2600" dirty="0">
                <a:latin typeface="Times New Roman" panose="02020603050405020304" pitchFamily="18" charset="0"/>
                <a:cs typeface="Times New Roman" panose="02020603050405020304" pitchFamily="18" charset="0"/>
              </a:rPr>
              <a:t>)</a:t>
            </a:r>
          </a:p>
          <a:p>
            <a:pPr marL="342900" lvl="1" indent="0">
              <a:lnSpc>
                <a:spcPct val="90000"/>
              </a:lnSpc>
              <a:buNone/>
            </a:pPr>
            <a:r>
              <a:rPr lang="ru-RU" sz="2600" dirty="0">
                <a:latin typeface="Times New Roman" panose="02020603050405020304" pitchFamily="18" charset="0"/>
                <a:cs typeface="Times New Roman" panose="02020603050405020304" pitchFamily="18" charset="0"/>
              </a:rPr>
              <a:t>Выбрать 2-3 значения</a:t>
            </a:r>
          </a:p>
          <a:p>
            <a:pPr marL="342900" lvl="1" indent="0">
              <a:lnSpc>
                <a:spcPct val="90000"/>
              </a:lnSpc>
              <a:buNone/>
            </a:pPr>
            <a:r>
              <a:rPr lang="ru-RU" sz="2600" dirty="0">
                <a:latin typeface="Times New Roman" panose="02020603050405020304" pitchFamily="18" charset="0"/>
                <a:cs typeface="Times New Roman" panose="02020603050405020304" pitchFamily="18" charset="0"/>
              </a:rPr>
              <a:t>Любым способом (можно вручную) предложить для каждого из значений признаки (можно ограничиться небольшим количеством признаков), характеризующих данное значение</a:t>
            </a:r>
          </a:p>
          <a:p>
            <a:pPr marL="342900" lvl="1" indent="0">
              <a:lnSpc>
                <a:spcPct val="90000"/>
              </a:lnSpc>
              <a:buNone/>
            </a:pPr>
            <a:r>
              <a:rPr lang="ru-RU" sz="2600" dirty="0">
                <a:latin typeface="Times New Roman" panose="02020603050405020304" pitchFamily="18" charset="0"/>
                <a:cs typeface="Times New Roman" panose="02020603050405020304" pitchFamily="18" charset="0"/>
              </a:rPr>
              <a:t>Найти </a:t>
            </a:r>
            <a:r>
              <a:rPr lang="ru-RU" sz="2600" dirty="0" smtClean="0">
                <a:latin typeface="Times New Roman" panose="02020603050405020304" pitchFamily="18" charset="0"/>
                <a:cs typeface="Times New Roman" panose="02020603050405020304" pitchFamily="18" charset="0"/>
              </a:rPr>
              <a:t>10 примеров </a:t>
            </a:r>
            <a:r>
              <a:rPr lang="ru-RU" sz="2600" dirty="0">
                <a:latin typeface="Times New Roman" panose="02020603050405020304" pitchFamily="18" charset="0"/>
                <a:cs typeface="Times New Roman" panose="02020603050405020304" pitchFamily="18" charset="0"/>
              </a:rPr>
              <a:t>из корпуса на каждое выделенное значение, выбрать признаки, релевантные для выделения, на основе отобранных контекстов</a:t>
            </a:r>
          </a:p>
        </p:txBody>
      </p:sp>
    </p:spTree>
    <p:extLst>
      <p:ext uri="{BB962C8B-B14F-4D97-AF65-F5344CB8AC3E}">
        <p14:creationId xmlns:p14="http://schemas.microsoft.com/office/powerpoint/2010/main" val="2561795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eaLnBrk="1" fontAlgn="auto" hangingPunct="1">
              <a:spcAft>
                <a:spcPts val="0"/>
              </a:spcAft>
              <a:defRPr/>
            </a:pPr>
            <a:r>
              <a:rPr lang="ru-RU" sz="4000" b="1" dirty="0"/>
              <a:t/>
            </a:r>
            <a:br>
              <a:rPr lang="ru-RU" sz="4000" b="1" dirty="0"/>
            </a:br>
            <a:r>
              <a:rPr lang="ru-RU" sz="4000" b="1" dirty="0"/>
              <a:t/>
            </a:r>
            <a:br>
              <a:rPr lang="ru-RU" sz="4000" b="1" dirty="0"/>
            </a:br>
            <a:endParaRPr lang="ru-RU" sz="4000" dirty="0"/>
          </a:p>
        </p:txBody>
      </p:sp>
      <p:sp>
        <p:nvSpPr>
          <p:cNvPr id="24" name="Content Placeholder 23"/>
          <p:cNvSpPr>
            <a:spLocks noGrp="1"/>
          </p:cNvSpPr>
          <p:nvPr>
            <p:ph idx="1"/>
          </p:nvPr>
        </p:nvSpPr>
        <p:spPr>
          <a:xfrm>
            <a:off x="457200" y="2708920"/>
            <a:ext cx="8229600" cy="1224136"/>
          </a:xfrm>
        </p:spPr>
        <p:txBody>
          <a:bodyPr/>
          <a:lstStyle/>
          <a:p>
            <a:pPr marL="0" indent="0" algn="ctr">
              <a:buNone/>
            </a:pPr>
            <a:r>
              <a:rPr lang="ru-RU" sz="3600" dirty="0" smtClean="0">
                <a:latin typeface="+mj-lt"/>
              </a:rPr>
              <a:t>Методы контекстного пересечения</a:t>
            </a:r>
            <a:endParaRPr lang="en-US" sz="3600" dirty="0">
              <a:latin typeface="+mj-lt"/>
            </a:endParaRPr>
          </a:p>
        </p:txBody>
      </p:sp>
      <p:sp>
        <p:nvSpPr>
          <p:cNvPr id="12" name="Title 1"/>
          <p:cNvSpPr txBox="1">
            <a:spLocks/>
          </p:cNvSpPr>
          <p:nvPr/>
        </p:nvSpPr>
        <p:spPr>
          <a:xfrm>
            <a:off x="339194" y="132843"/>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t> 	WSD. </a:t>
            </a:r>
            <a:r>
              <a:rPr lang="ru-RU" sz="3600" dirty="0"/>
              <a:t>Методы</a:t>
            </a:r>
          </a:p>
        </p:txBody>
      </p:sp>
    </p:spTree>
    <p:extLst>
      <p:ext uri="{BB962C8B-B14F-4D97-AF65-F5344CB8AC3E}">
        <p14:creationId xmlns:p14="http://schemas.microsoft.com/office/powerpoint/2010/main" val="2192039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bwMode="auto"/>
        <p:txBody>
          <a:bodyPr wrap="square" lIns="91440" tIns="45720" rIns="91440" bIns="45720" numCol="1" anchorCtr="0" compatLnSpc="1">
            <a:prstTxWarp prst="textNoShape">
              <a:avLst/>
            </a:prstTxWarp>
            <a:noAutofit/>
          </a:bodyPr>
          <a:lstStyle/>
          <a:p>
            <a:pPr algn="ctr" eaLnBrk="1" hangingPunct="1"/>
            <a:r>
              <a:rPr lang="ru-RU" altLang="en-US" sz="3600" b="1" cap="none" dirty="0" smtClean="0"/>
              <a:t>Метод </a:t>
            </a:r>
            <a:r>
              <a:rPr lang="ru-RU" altLang="en-US" sz="3600" b="1" cap="none" dirty="0"/>
              <a:t>контекстного пересечения</a:t>
            </a:r>
            <a:endParaRPr lang="en-US" altLang="en-US" sz="3600" b="1" cap="none" dirty="0"/>
          </a:p>
        </p:txBody>
      </p:sp>
      <p:sp>
        <p:nvSpPr>
          <p:cNvPr id="15364" name="Content Placeholder 2"/>
          <p:cNvSpPr>
            <a:spLocks noGrp="1"/>
          </p:cNvSpPr>
          <p:nvPr>
            <p:ph idx="1"/>
          </p:nvPr>
        </p:nvSpPr>
        <p:spPr/>
        <p:txBody>
          <a:bodyPr>
            <a:noAutofit/>
          </a:bodyPr>
          <a:lstStyle/>
          <a:p>
            <a:pPr eaLnBrk="1" hangingPunct="1"/>
            <a:r>
              <a:rPr lang="ru-RU" altLang="en-US" sz="2400" dirty="0">
                <a:latin typeface="Times New Roman" panose="02020603050405020304" pitchFamily="18" charset="0"/>
                <a:cs typeface="Times New Roman" panose="02020603050405020304" pitchFamily="18" charset="0"/>
              </a:rPr>
              <a:t>Словарь</a:t>
            </a:r>
            <a:endParaRPr lang="en-US" altLang="en-US" sz="2400" dirty="0">
              <a:latin typeface="Times New Roman" panose="02020603050405020304" pitchFamily="18" charset="0"/>
              <a:cs typeface="Times New Roman" panose="02020603050405020304" pitchFamily="18" charset="0"/>
            </a:endParaRPr>
          </a:p>
          <a:p>
            <a:pPr algn="just"/>
            <a:r>
              <a:rPr lang="ru-RU" altLang="en-US" sz="2400" dirty="0">
                <a:latin typeface="Times New Roman" panose="02020603050405020304" pitchFamily="18" charset="0"/>
                <a:cs typeface="Times New Roman" panose="02020603050405020304" pitchFamily="18" charset="0"/>
              </a:rPr>
              <a:t>Найти пересечение между признаками разных смыслов неоднозначных слов (</a:t>
            </a:r>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мешок</a:t>
            </a:r>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 словарных признаков значения </a:t>
            </a:r>
            <a:r>
              <a:rPr lang="en-US" altLang="en-US" sz="2400" dirty="0">
                <a:latin typeface="Times New Roman" panose="02020603050405020304" pitchFamily="18" charset="0"/>
                <a:cs typeface="Times New Roman" panose="02020603050405020304" pitchFamily="18" charset="0"/>
              </a:rPr>
              <a:t>(sense bag)</a:t>
            </a:r>
            <a:r>
              <a:rPr lang="ru-RU" altLang="en-US" sz="2400" dirty="0">
                <a:latin typeface="Times New Roman" panose="02020603050405020304" pitchFamily="18" charset="0"/>
                <a:cs typeface="Times New Roman" panose="02020603050405020304" pitchFamily="18" charset="0"/>
              </a:rPr>
              <a:t>) и признаками контекста (</a:t>
            </a:r>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мешок</a:t>
            </a:r>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 признаков контекста </a:t>
            </a:r>
            <a:r>
              <a:rPr lang="en-US" altLang="en-US" sz="2400" dirty="0">
                <a:latin typeface="Times New Roman" panose="02020603050405020304" pitchFamily="18" charset="0"/>
                <a:cs typeface="Times New Roman" panose="02020603050405020304" pitchFamily="18" charset="0"/>
              </a:rPr>
              <a:t>(context bag)</a:t>
            </a:r>
            <a:r>
              <a:rPr lang="ru-RU" alt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ru-RU" altLang="en-US" sz="2400" dirty="0">
                <a:latin typeface="Times New Roman" panose="02020603050405020304" pitchFamily="18" charset="0"/>
                <a:cs typeface="Times New Roman" panose="02020603050405020304" pitchFamily="18" charset="0"/>
              </a:rPr>
              <a:t>Какие могут быть словарные признаки</a:t>
            </a:r>
            <a:r>
              <a:rPr lang="en-US" altLang="en-US" sz="2400" dirty="0">
                <a:latin typeface="Times New Roman" panose="02020603050405020304" pitchFamily="18" charset="0"/>
                <a:cs typeface="Times New Roman" panose="02020603050405020304" pitchFamily="18" charset="0"/>
              </a:rPr>
              <a:t>?</a:t>
            </a:r>
            <a:endParaRPr lang="ru-RU" alt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ru-RU" altLang="en-US" sz="2000" dirty="0">
                <a:latin typeface="Times New Roman" panose="02020603050405020304" pitchFamily="18" charset="0"/>
                <a:cs typeface="Times New Roman" panose="02020603050405020304" pitchFamily="18" charset="0"/>
              </a:rPr>
              <a:t>слова из определения</a:t>
            </a:r>
          </a:p>
          <a:p>
            <a:pPr lvl="1" algn="just">
              <a:buFont typeface="Arial" panose="020B0604020202020204" pitchFamily="34" charset="0"/>
              <a:buChar char="•"/>
            </a:pPr>
            <a:r>
              <a:rPr lang="ru-RU" altLang="en-US" sz="2000" dirty="0">
                <a:latin typeface="Times New Roman" panose="02020603050405020304" pitchFamily="18" charset="0"/>
                <a:cs typeface="Times New Roman" panose="02020603050405020304" pitchFamily="18" charset="0"/>
              </a:rPr>
              <a:t>слова из примеров</a:t>
            </a:r>
          </a:p>
          <a:p>
            <a:pPr lvl="1" algn="just">
              <a:buFont typeface="Arial" panose="020B0604020202020204" pitchFamily="34" charset="0"/>
              <a:buChar char="•"/>
            </a:pPr>
            <a:r>
              <a:rPr lang="ru-RU" altLang="en-US" sz="2000" dirty="0" err="1">
                <a:latin typeface="Times New Roman" panose="02020603050405020304" pitchFamily="18" charset="0"/>
                <a:cs typeface="Times New Roman" panose="02020603050405020304" pitchFamily="18" charset="0"/>
              </a:rPr>
              <a:t>гиперонимы</a:t>
            </a:r>
            <a:endParaRPr lang="ru-RU" altLang="en-US" sz="2000" dirty="0">
              <a:latin typeface="Times New Roman" panose="02020603050405020304" pitchFamily="18" charset="0"/>
              <a:cs typeface="Times New Roman" panose="02020603050405020304" pitchFamily="18" charset="0"/>
            </a:endParaRPr>
          </a:p>
          <a:p>
            <a:pPr eaLnBrk="1" hangingPunct="1"/>
            <a:r>
              <a:rPr lang="ru-RU" altLang="en-US" sz="2400" dirty="0">
                <a:latin typeface="Times New Roman" panose="02020603050405020304" pitchFamily="18" charset="0"/>
                <a:cs typeface="Times New Roman" panose="02020603050405020304" pitchFamily="18" charset="0"/>
              </a:rPr>
              <a:t>Признакам можно приписать вес</a:t>
            </a:r>
          </a:p>
          <a:p>
            <a:pPr eaLnBrk="1" hangingPunct="1"/>
            <a:r>
              <a:rPr lang="ru-RU" altLang="en-US" sz="2400" dirty="0">
                <a:latin typeface="Times New Roman" panose="02020603050405020304" pitchFamily="18" charset="0"/>
                <a:cs typeface="Times New Roman" panose="02020603050405020304" pitchFamily="18" charset="0"/>
              </a:rPr>
              <a:t>Выбирается значение, которое имеет наибольшее пересечение с контекстом</a:t>
            </a:r>
            <a:endParaRPr lang="en-US" altLang="en-US" sz="2400" dirty="0">
              <a:latin typeface="Times New Roman" panose="02020603050405020304" pitchFamily="18" charset="0"/>
              <a:cs typeface="Times New Roman" panose="02020603050405020304" pitchFamily="18" charset="0"/>
            </a:endParaRPr>
          </a:p>
        </p:txBody>
      </p:sp>
      <p:sp>
        <p:nvSpPr>
          <p:cNvPr id="15365"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6DB8C31-4BC5-43F4-89F4-0EF123CA2EEC}" type="slidenum">
              <a:rPr lang="en-US" altLang="en-US" sz="1400" b="1">
                <a:solidFill>
                  <a:srgbClr val="FFFFFF"/>
                </a:solidFill>
                <a:latin typeface="Century Schoolbook" panose="02040604050505020304" pitchFamily="18" charset="0"/>
              </a:rPr>
              <a:pPr algn="ctr" eaLnBrk="1" hangingPunct="1"/>
              <a:t>37</a:t>
            </a:fld>
            <a:endParaRPr lang="en-US" altLang="en-US" sz="1400" b="1">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24561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6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bwMode="auto"/>
        <p:txBody>
          <a:bodyPr wrap="square" lIns="91440" tIns="45720" rIns="91440" bIns="45720" numCol="1" anchorCtr="0" compatLnSpc="1">
            <a:prstTxWarp prst="textNoShape">
              <a:avLst/>
            </a:prstTxWarp>
            <a:noAutofit/>
          </a:bodyPr>
          <a:lstStyle/>
          <a:p>
            <a:pPr algn="ctr" eaLnBrk="1" hangingPunct="1"/>
            <a:r>
              <a:rPr lang="ru-RU" altLang="en-US" sz="3600" b="1" cap="none" dirty="0" smtClean="0"/>
              <a:t>Метод </a:t>
            </a:r>
            <a:r>
              <a:rPr lang="ru-RU" altLang="en-US" sz="3600" b="1" cap="none" dirty="0"/>
              <a:t>контекстного пересечения</a:t>
            </a:r>
            <a:endParaRPr lang="en-US" altLang="en-US" sz="3600" b="1" cap="none" dirty="0"/>
          </a:p>
        </p:txBody>
      </p:sp>
      <p:sp>
        <p:nvSpPr>
          <p:cNvPr id="15364" name="Content Placeholder 2"/>
          <p:cNvSpPr>
            <a:spLocks noGrp="1"/>
          </p:cNvSpPr>
          <p:nvPr>
            <p:ph idx="1"/>
          </p:nvPr>
        </p:nvSpPr>
        <p:spPr/>
        <p:txBody>
          <a:bodyPr>
            <a:noAutofit/>
          </a:bodyPr>
          <a:lstStyle/>
          <a:p>
            <a:pPr marL="0" indent="0" eaLnBrk="1" hangingPunct="1">
              <a:buNone/>
            </a:pPr>
            <a:r>
              <a:rPr lang="ru-RU" altLang="en-US" sz="2400" b="1" dirty="0">
                <a:latin typeface="Times New Roman" panose="02020603050405020304" pitchFamily="18" charset="0"/>
                <a:cs typeface="Times New Roman" panose="02020603050405020304" pitchFamily="18" charset="0"/>
              </a:rPr>
              <a:t>«Упрощенный» </a:t>
            </a:r>
            <a:r>
              <a:rPr lang="ru-RU" altLang="en-US" sz="2400" b="1" dirty="0" err="1">
                <a:latin typeface="Times New Roman" panose="02020603050405020304" pitchFamily="18" charset="0"/>
                <a:cs typeface="Times New Roman" panose="02020603050405020304" pitchFamily="18" charset="0"/>
              </a:rPr>
              <a:t>Леск</a:t>
            </a:r>
            <a:endParaRPr lang="ru-RU" altLang="en-US" sz="2400" b="1" dirty="0">
              <a:latin typeface="Times New Roman" panose="02020603050405020304" pitchFamily="18" charset="0"/>
              <a:cs typeface="Times New Roman" panose="02020603050405020304" pitchFamily="18" charset="0"/>
            </a:endParaRPr>
          </a:p>
          <a:p>
            <a:pPr marL="0" indent="0" eaLnBrk="1" hangingPunct="1">
              <a:spcBef>
                <a:spcPts val="1200"/>
              </a:spcBef>
              <a:buNone/>
            </a:pPr>
            <a:r>
              <a:rPr lang="en-US" altLang="en-US" sz="2200" b="1" dirty="0">
                <a:latin typeface="Times New Roman" panose="02020603050405020304" pitchFamily="18" charset="0"/>
                <a:cs typeface="Times New Roman" panose="02020603050405020304" pitchFamily="18" charset="0"/>
              </a:rPr>
              <a:t>I</a:t>
            </a:r>
            <a:r>
              <a:rPr lang="ru-RU" altLang="en-US" sz="2200" b="1" dirty="0">
                <a:latin typeface="Times New Roman" panose="02020603050405020304" pitchFamily="18" charset="0"/>
                <a:cs typeface="Times New Roman" panose="02020603050405020304" pitchFamily="18" charset="0"/>
              </a:rPr>
              <a:t> ЛУК</a:t>
            </a:r>
          </a:p>
          <a:p>
            <a:pPr marL="0" indent="0">
              <a:spcBef>
                <a:spcPts val="0"/>
              </a:spcBef>
              <a:buNone/>
            </a:pPr>
            <a:r>
              <a:rPr lang="ru-RU" sz="2200" dirty="0">
                <a:latin typeface="Times New Roman" panose="02020603050405020304" pitchFamily="18" charset="0"/>
                <a:cs typeface="Times New Roman" panose="02020603050405020304" pitchFamily="18" charset="0"/>
              </a:rPr>
              <a:t>ЛУК, -а (-у), </a:t>
            </a:r>
            <a:r>
              <a:rPr lang="ru-RU" sz="2200" u="sng" dirty="0">
                <a:latin typeface="Times New Roman" panose="02020603050405020304" pitchFamily="18" charset="0"/>
                <a:cs typeface="Times New Roman" panose="02020603050405020304" pitchFamily="18" charset="0"/>
                <a:hlinkClick r:id="rId3"/>
              </a:rPr>
              <a:t>мн.</a:t>
            </a:r>
            <a:r>
              <a:rPr lang="ru-RU" sz="2200" dirty="0">
                <a:latin typeface="Times New Roman" panose="02020603050405020304" pitchFamily="18" charset="0"/>
                <a:cs typeface="Times New Roman" panose="02020603050405020304" pitchFamily="18" charset="0"/>
              </a:rPr>
              <a:t> (в </a:t>
            </a:r>
            <a:r>
              <a:rPr lang="ru-RU" sz="2200" u="sng" dirty="0">
                <a:latin typeface="Times New Roman" panose="02020603050405020304" pitchFamily="18" charset="0"/>
                <a:cs typeface="Times New Roman" panose="02020603050405020304" pitchFamily="18" charset="0"/>
                <a:hlinkClick r:id="rId4"/>
              </a:rPr>
              <a:t>знач.</a:t>
            </a:r>
            <a:r>
              <a:rPr lang="ru-RU" sz="2200" dirty="0">
                <a:latin typeface="Times New Roman" panose="02020603050405020304" pitchFamily="18" charset="0"/>
                <a:cs typeface="Times New Roman" panose="02020603050405020304" pitchFamily="18" charset="0"/>
              </a:rPr>
              <a:t> сорта) луки, -</a:t>
            </a:r>
            <a:r>
              <a:rPr lang="ru-RU" sz="2200" dirty="0" err="1">
                <a:latin typeface="Times New Roman" panose="02020603050405020304" pitchFamily="18" charset="0"/>
                <a:cs typeface="Times New Roman" panose="02020603050405020304" pitchFamily="18" charset="0"/>
              </a:rPr>
              <a:t>ов</a:t>
            </a:r>
            <a:r>
              <a:rPr lang="ru-RU" sz="2200" dirty="0">
                <a:latin typeface="Times New Roman" panose="02020603050405020304" pitchFamily="18" charset="0"/>
                <a:cs typeface="Times New Roman" panose="02020603050405020304" pitchFamily="18" charset="0"/>
              </a:rPr>
              <a:t>, </a:t>
            </a:r>
            <a:r>
              <a:rPr lang="ru-RU" sz="2200" u="sng" dirty="0">
                <a:latin typeface="Times New Roman" panose="02020603050405020304" pitchFamily="18" charset="0"/>
                <a:cs typeface="Times New Roman" panose="02020603050405020304" pitchFamily="18" charset="0"/>
                <a:hlinkClick r:id="rId5"/>
              </a:rPr>
              <a:t>муж.</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Огородное</a:t>
            </a:r>
            <a:r>
              <a:rPr lang="ru-RU" sz="2200" dirty="0">
                <a:latin typeface="Times New Roman" panose="02020603050405020304" pitchFamily="18" charset="0"/>
                <a:cs typeface="Times New Roman" panose="02020603050405020304" pitchFamily="18" charset="0"/>
              </a:rPr>
              <a:t> или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дикорастущее растение</a:t>
            </a:r>
            <a:r>
              <a:rPr lang="ru-RU" sz="2200" dirty="0">
                <a:latin typeface="Times New Roman" panose="02020603050405020304" pitchFamily="18" charset="0"/>
                <a:cs typeface="Times New Roman" panose="02020603050405020304" pitchFamily="18" charset="0"/>
              </a:rPr>
              <a:t> </a:t>
            </a:r>
            <a:r>
              <a:rPr lang="ru-RU" sz="2200" u="sng" dirty="0">
                <a:latin typeface="Times New Roman" panose="02020603050405020304" pitchFamily="18" charset="0"/>
                <a:cs typeface="Times New Roman" panose="02020603050405020304" pitchFamily="18" charset="0"/>
                <a:hlinkClick r:id="rId6"/>
              </a:rPr>
              <a:t>сем.</a:t>
            </a:r>
            <a:r>
              <a:rPr lang="ru-RU" sz="2200" dirty="0">
                <a:latin typeface="Times New Roman" panose="02020603050405020304" pitchFamily="18" charset="0"/>
                <a:cs typeface="Times New Roman" panose="02020603050405020304" pitchFamily="18" charset="0"/>
              </a:rPr>
              <a:t> лилейных с острым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вкусом</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луковицы</a:t>
            </a:r>
            <a:r>
              <a:rPr lang="ru-RU" sz="2200" dirty="0">
                <a:latin typeface="Times New Roman" panose="02020603050405020304" pitchFamily="18" charset="0"/>
                <a:cs typeface="Times New Roman" panose="02020603050405020304" pitchFamily="18" charset="0"/>
              </a:rPr>
              <a:t> и съедобными трубчатыми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листьями</a:t>
            </a:r>
            <a:r>
              <a:rPr lang="ru-RU" sz="2200" dirty="0">
                <a:latin typeface="Times New Roman" panose="02020603050405020304" pitchFamily="18" charset="0"/>
                <a:cs typeface="Times New Roman" panose="02020603050405020304" pitchFamily="18" charset="0"/>
              </a:rPr>
              <a:t>. </a:t>
            </a:r>
          </a:p>
          <a:p>
            <a:pPr marL="0" indent="0">
              <a:spcBef>
                <a:spcPts val="0"/>
              </a:spcBef>
              <a:buNone/>
            </a:pPr>
            <a:r>
              <a:rPr lang="ru-RU" sz="2200" i="1" dirty="0">
                <a:solidFill>
                  <a:schemeClr val="tx2">
                    <a:lumMod val="60000"/>
                    <a:lumOff val="40000"/>
                  </a:schemeClr>
                </a:solidFill>
                <a:latin typeface="Times New Roman" panose="02020603050405020304" pitchFamily="18" charset="0"/>
                <a:cs typeface="Times New Roman" panose="02020603050405020304" pitchFamily="18" charset="0"/>
              </a:rPr>
              <a:t>Репчатый</a:t>
            </a:r>
            <a:r>
              <a:rPr lang="ru-RU" sz="2200" i="1" dirty="0">
                <a:latin typeface="Times New Roman" panose="02020603050405020304" pitchFamily="18" charset="0"/>
                <a:cs typeface="Times New Roman" panose="02020603050405020304" pitchFamily="18" charset="0"/>
              </a:rPr>
              <a:t> л. </a:t>
            </a:r>
            <a:r>
              <a:rPr lang="ru-RU" sz="2200" i="1" dirty="0">
                <a:solidFill>
                  <a:schemeClr val="tx2">
                    <a:lumMod val="60000"/>
                    <a:lumOff val="40000"/>
                  </a:schemeClr>
                </a:solidFill>
                <a:latin typeface="Times New Roman" panose="02020603050405020304" pitchFamily="18" charset="0"/>
                <a:cs typeface="Times New Roman" panose="02020603050405020304" pitchFamily="18" charset="0"/>
              </a:rPr>
              <a:t>Зелёный</a:t>
            </a:r>
            <a:r>
              <a:rPr lang="ru-RU" sz="2200" i="1" dirty="0">
                <a:latin typeface="Times New Roman" panose="02020603050405020304" pitchFamily="18" charset="0"/>
                <a:cs typeface="Times New Roman" panose="02020603050405020304" pitchFamily="18" charset="0"/>
              </a:rPr>
              <a:t> л.</a:t>
            </a:r>
            <a:r>
              <a:rPr lang="ru-RU" sz="2200" dirty="0">
                <a:latin typeface="Times New Roman" panose="02020603050405020304" pitchFamily="18" charset="0"/>
                <a:cs typeface="Times New Roman" panose="02020603050405020304" pitchFamily="18" charset="0"/>
              </a:rPr>
              <a:t> (листья). </a:t>
            </a:r>
            <a:r>
              <a:rPr lang="ru-RU" sz="2200" i="1" dirty="0">
                <a:solidFill>
                  <a:schemeClr val="tx2">
                    <a:lumMod val="60000"/>
                    <a:lumOff val="40000"/>
                  </a:schemeClr>
                </a:solidFill>
                <a:latin typeface="Times New Roman" panose="02020603050405020304" pitchFamily="18" charset="0"/>
                <a:cs typeface="Times New Roman" panose="02020603050405020304" pitchFamily="18" charset="0"/>
              </a:rPr>
              <a:t>Головка</a:t>
            </a:r>
            <a:r>
              <a:rPr lang="ru-RU" sz="2200" i="1" dirty="0">
                <a:latin typeface="Times New Roman" panose="02020603050405020304" pitchFamily="18" charset="0"/>
                <a:cs typeface="Times New Roman" panose="02020603050405020304" pitchFamily="18" charset="0"/>
              </a:rPr>
              <a:t> лука. Дикие луки.</a:t>
            </a:r>
          </a:p>
          <a:p>
            <a:pPr marL="0" indent="0">
              <a:spcBef>
                <a:spcPts val="0"/>
              </a:spcBef>
              <a:buNone/>
            </a:pPr>
            <a:r>
              <a:rPr lang="ru-RU" sz="2200" b="1" dirty="0">
                <a:latin typeface="Times New Roman" panose="02020603050405020304" pitchFamily="18" charset="0"/>
                <a:cs typeface="Times New Roman" panose="02020603050405020304" pitchFamily="18" charset="0"/>
              </a:rPr>
              <a:t>II. ЛУК</a:t>
            </a:r>
            <a:r>
              <a:rPr lang="ru-RU" sz="2200" dirty="0">
                <a:latin typeface="Times New Roman" panose="02020603050405020304" pitchFamily="18" charset="0"/>
                <a:cs typeface="Times New Roman" panose="02020603050405020304" pitchFamily="18" charset="0"/>
              </a:rPr>
              <a:t>, -а, </a:t>
            </a:r>
            <a:r>
              <a:rPr lang="ru-RU" sz="2200" u="sng" dirty="0">
                <a:latin typeface="Times New Roman" panose="02020603050405020304" pitchFamily="18" charset="0"/>
                <a:cs typeface="Times New Roman" panose="02020603050405020304" pitchFamily="18" charset="0"/>
                <a:hlinkClick r:id="rId5"/>
              </a:rPr>
              <a:t>муж.</a:t>
            </a:r>
            <a:r>
              <a:rPr lang="ru-RU" sz="2200" dirty="0">
                <a:latin typeface="Times New Roman" panose="02020603050405020304" pitchFamily="18" charset="0"/>
                <a:cs typeface="Times New Roman" panose="02020603050405020304" pitchFamily="18" charset="0"/>
              </a:rPr>
              <a:t> Ручное </a:t>
            </a:r>
            <a:r>
              <a:rPr lang="ru-RU" sz="2200" dirty="0">
                <a:solidFill>
                  <a:schemeClr val="accent6">
                    <a:lumMod val="75000"/>
                  </a:schemeClr>
                </a:solidFill>
                <a:latin typeface="Times New Roman" panose="02020603050405020304" pitchFamily="18" charset="0"/>
                <a:cs typeface="Times New Roman" panose="02020603050405020304" pitchFamily="18" charset="0"/>
              </a:rPr>
              <a:t>оружие</a:t>
            </a:r>
            <a:r>
              <a:rPr lang="ru-RU" sz="2200" dirty="0">
                <a:latin typeface="Times New Roman" panose="02020603050405020304" pitchFamily="18" charset="0"/>
                <a:cs typeface="Times New Roman" panose="02020603050405020304" pitchFamily="18" charset="0"/>
              </a:rPr>
              <a:t> для </a:t>
            </a:r>
            <a:r>
              <a:rPr lang="ru-RU" sz="2200" dirty="0">
                <a:solidFill>
                  <a:schemeClr val="accent6">
                    <a:lumMod val="75000"/>
                  </a:schemeClr>
                </a:solidFill>
                <a:latin typeface="Times New Roman" panose="02020603050405020304" pitchFamily="18" charset="0"/>
                <a:cs typeface="Times New Roman" panose="02020603050405020304" pitchFamily="18" charset="0"/>
              </a:rPr>
              <a:t>метания</a:t>
            </a:r>
            <a:r>
              <a:rPr lang="ru-RU" sz="2200" dirty="0">
                <a:latin typeface="Times New Roman" panose="02020603050405020304" pitchFamily="18" charset="0"/>
                <a:cs typeface="Times New Roman" panose="02020603050405020304" pitchFamily="18" charset="0"/>
              </a:rPr>
              <a:t> </a:t>
            </a:r>
            <a:r>
              <a:rPr lang="ru-RU" sz="2200" dirty="0">
                <a:solidFill>
                  <a:schemeClr val="accent6">
                    <a:lumMod val="75000"/>
                  </a:schemeClr>
                </a:solidFill>
                <a:latin typeface="Times New Roman" panose="02020603050405020304" pitchFamily="18" charset="0"/>
                <a:cs typeface="Times New Roman" panose="02020603050405020304" pitchFamily="18" charset="0"/>
              </a:rPr>
              <a:t>стрел</a:t>
            </a:r>
            <a:r>
              <a:rPr lang="ru-RU" sz="2200" dirty="0">
                <a:latin typeface="Times New Roman" panose="02020603050405020304" pitchFamily="18" charset="0"/>
                <a:cs typeface="Times New Roman" panose="02020603050405020304" pitchFamily="18" charset="0"/>
              </a:rPr>
              <a:t> в виде пружинящей </a:t>
            </a:r>
            <a:r>
              <a:rPr lang="ru-RU" sz="2200" dirty="0">
                <a:solidFill>
                  <a:schemeClr val="accent6">
                    <a:lumMod val="75000"/>
                  </a:schemeClr>
                </a:solidFill>
                <a:latin typeface="Times New Roman" panose="02020603050405020304" pitchFamily="18" charset="0"/>
                <a:cs typeface="Times New Roman" panose="02020603050405020304" pitchFamily="18" charset="0"/>
              </a:rPr>
              <a:t>дуги</a:t>
            </a:r>
            <a:r>
              <a:rPr lang="ru-RU" sz="2200" dirty="0">
                <a:latin typeface="Times New Roman" panose="02020603050405020304" pitchFamily="18" charset="0"/>
                <a:cs typeface="Times New Roman" panose="02020603050405020304" pitchFamily="18" charset="0"/>
              </a:rPr>
              <a:t>, стянутой </a:t>
            </a:r>
            <a:r>
              <a:rPr lang="ru-RU" sz="2200" dirty="0">
                <a:solidFill>
                  <a:schemeClr val="accent6">
                    <a:lumMod val="75000"/>
                  </a:schemeClr>
                </a:solidFill>
                <a:latin typeface="Times New Roman" panose="02020603050405020304" pitchFamily="18" charset="0"/>
                <a:cs typeface="Times New Roman" panose="02020603050405020304" pitchFamily="18" charset="0"/>
              </a:rPr>
              <a:t>тетивой</a:t>
            </a:r>
            <a:r>
              <a:rPr lang="ru-RU" sz="2200" dirty="0">
                <a:latin typeface="Times New Roman" panose="02020603050405020304" pitchFamily="18" charset="0"/>
                <a:cs typeface="Times New Roman" panose="02020603050405020304" pitchFamily="18" charset="0"/>
              </a:rPr>
              <a:t>. </a:t>
            </a:r>
            <a:r>
              <a:rPr lang="ru-RU" sz="2200" i="1" dirty="0">
                <a:solidFill>
                  <a:schemeClr val="accent6">
                    <a:lumMod val="75000"/>
                  </a:schemeClr>
                </a:solidFill>
                <a:latin typeface="Times New Roman" panose="02020603050405020304" pitchFamily="18" charset="0"/>
                <a:cs typeface="Times New Roman" panose="02020603050405020304" pitchFamily="18" charset="0"/>
              </a:rPr>
              <a:t>Тугой</a:t>
            </a:r>
            <a:r>
              <a:rPr lang="ru-RU" sz="2200" i="1" dirty="0">
                <a:latin typeface="Times New Roman" panose="02020603050405020304" pitchFamily="18" charset="0"/>
                <a:cs typeface="Times New Roman" panose="02020603050405020304" pitchFamily="18" charset="0"/>
              </a:rPr>
              <a:t> л.</a:t>
            </a:r>
            <a:r>
              <a:rPr lang="en-US" sz="2200" i="1" dirty="0">
                <a:latin typeface="Times New Roman" panose="02020603050405020304" pitchFamily="18" charset="0"/>
                <a:cs typeface="Times New Roman" panose="02020603050405020304" pitchFamily="18" charset="0"/>
              </a:rPr>
              <a:t> </a:t>
            </a:r>
            <a:r>
              <a:rPr lang="ru-RU" sz="2200" i="1" dirty="0">
                <a:solidFill>
                  <a:schemeClr val="accent6">
                    <a:lumMod val="75000"/>
                  </a:schemeClr>
                </a:solidFill>
                <a:latin typeface="Times New Roman" panose="02020603050405020304" pitchFamily="18" charset="0"/>
                <a:cs typeface="Times New Roman" panose="02020603050405020304" pitchFamily="18" charset="0"/>
              </a:rPr>
              <a:t>Стрельба</a:t>
            </a:r>
            <a:r>
              <a:rPr lang="ru-RU" sz="2200" i="1" dirty="0">
                <a:latin typeface="Times New Roman" panose="02020603050405020304" pitchFamily="18" charset="0"/>
                <a:cs typeface="Times New Roman" panose="02020603050405020304" pitchFamily="18" charset="0"/>
              </a:rPr>
              <a:t> из лука</a:t>
            </a:r>
            <a:r>
              <a:rPr lang="ru-RU" sz="2200" dirty="0">
                <a:latin typeface="Times New Roman" panose="02020603050405020304" pitchFamily="18" charset="0"/>
                <a:cs typeface="Times New Roman" panose="02020603050405020304" pitchFamily="18" charset="0"/>
              </a:rPr>
              <a:t> (вид </a:t>
            </a:r>
            <a:r>
              <a:rPr lang="ru-RU" sz="2200" i="1" dirty="0">
                <a:solidFill>
                  <a:schemeClr val="accent6">
                    <a:lumMod val="75000"/>
                  </a:schemeClr>
                </a:solidFill>
                <a:latin typeface="Times New Roman" panose="02020603050405020304" pitchFamily="18" charset="0"/>
                <a:cs typeface="Times New Roman" panose="02020603050405020304" pitchFamily="18" charset="0"/>
              </a:rPr>
              <a:t>спорта</a:t>
            </a:r>
            <a:r>
              <a:rPr lang="ru-RU"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spcBef>
                <a:spcPts val="0"/>
              </a:spcBef>
              <a:buNone/>
            </a:pPr>
            <a:r>
              <a:rPr lang="en-US" altLang="en-US" sz="2200" dirty="0">
                <a:latin typeface="Times New Roman" panose="02020603050405020304" pitchFamily="18" charset="0"/>
                <a:cs typeface="Times New Roman" panose="02020603050405020304" pitchFamily="18" charset="0"/>
              </a:rPr>
              <a:t>F(c1)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огородное</a:t>
            </a:r>
            <a:r>
              <a:rPr lang="en-US" sz="2200" dirty="0">
                <a:solidFill>
                  <a:schemeClr val="tx2">
                    <a:lumMod val="60000"/>
                    <a:lumOff val="40000"/>
                  </a:schemeClr>
                </a:solidFill>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растение,</a:t>
            </a:r>
            <a:r>
              <a:rPr lang="en-US" sz="22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вкус,</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луковица,</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съедобный,</a:t>
            </a:r>
            <a:r>
              <a:rPr lang="ru-RU"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лист</a:t>
            </a:r>
            <a:r>
              <a:rPr lang="en-US" sz="2200"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репчатый</a:t>
            </a:r>
            <a:r>
              <a:rPr lang="ru-RU" sz="22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ru-RU" sz="2200" i="1" dirty="0">
                <a:latin typeface="Times New Roman" panose="02020603050405020304" pitchFamily="18" charset="0"/>
                <a:cs typeface="Times New Roman" panose="02020603050405020304" pitchFamily="18" charset="0"/>
              </a:rPr>
              <a:t> </a:t>
            </a:r>
            <a:r>
              <a:rPr lang="ru-RU" sz="2200" i="1" dirty="0">
                <a:solidFill>
                  <a:schemeClr val="tx2">
                    <a:lumMod val="60000"/>
                    <a:lumOff val="40000"/>
                  </a:schemeClr>
                </a:solidFill>
                <a:latin typeface="Times New Roman" panose="02020603050405020304" pitchFamily="18" charset="0"/>
                <a:cs typeface="Times New Roman" panose="02020603050405020304" pitchFamily="18" charset="0"/>
              </a:rPr>
              <a:t>зелёный,</a:t>
            </a:r>
            <a:r>
              <a:rPr lang="ru-RU" sz="2200" i="1" dirty="0">
                <a:latin typeface="Times New Roman" panose="02020603050405020304" pitchFamily="18" charset="0"/>
                <a:cs typeface="Times New Roman" panose="02020603050405020304" pitchFamily="18" charset="0"/>
              </a:rPr>
              <a:t> </a:t>
            </a:r>
            <a:r>
              <a:rPr lang="ru-RU" sz="2200" dirty="0">
                <a:solidFill>
                  <a:schemeClr val="tx2">
                    <a:lumMod val="60000"/>
                    <a:lumOff val="40000"/>
                  </a:schemeClr>
                </a:solidFill>
                <a:latin typeface="Times New Roman" panose="02020603050405020304" pitchFamily="18" charset="0"/>
                <a:cs typeface="Times New Roman" panose="02020603050405020304" pitchFamily="18" charset="0"/>
              </a:rPr>
              <a:t>головка</a:t>
            </a:r>
            <a:r>
              <a:rPr lang="en-US" altLang="en-US" sz="2200" dirty="0">
                <a:latin typeface="Times New Roman" panose="02020603050405020304" pitchFamily="18" charset="0"/>
                <a:cs typeface="Times New Roman" panose="02020603050405020304" pitchFamily="18" charset="0"/>
              </a:rPr>
              <a:t>}</a:t>
            </a:r>
            <a:endParaRPr lang="ru-RU" altLang="en-US" sz="2200" dirty="0">
              <a:latin typeface="Times New Roman" panose="02020603050405020304" pitchFamily="18" charset="0"/>
              <a:cs typeface="Times New Roman" panose="02020603050405020304" pitchFamily="18" charset="0"/>
            </a:endParaRPr>
          </a:p>
          <a:p>
            <a:pPr marL="0" indent="0">
              <a:spcBef>
                <a:spcPts val="0"/>
              </a:spcBef>
              <a:buNone/>
            </a:pPr>
            <a:r>
              <a:rPr lang="en-US" altLang="en-US" sz="2200" dirty="0">
                <a:latin typeface="Times New Roman" panose="02020603050405020304" pitchFamily="18" charset="0"/>
                <a:cs typeface="Times New Roman" panose="02020603050405020304" pitchFamily="18" charset="0"/>
              </a:rPr>
              <a:t>F(c2){</a:t>
            </a:r>
            <a:r>
              <a:rPr lang="ru-RU" sz="2200" dirty="0">
                <a:solidFill>
                  <a:schemeClr val="accent6">
                    <a:lumMod val="75000"/>
                  </a:schemeClr>
                </a:solidFill>
                <a:latin typeface="Times New Roman" panose="02020603050405020304" pitchFamily="18" charset="0"/>
                <a:cs typeface="Times New Roman" panose="02020603050405020304" pitchFamily="18" charset="0"/>
              </a:rPr>
              <a:t>оружие,</a:t>
            </a:r>
            <a:r>
              <a:rPr lang="ru-RU" sz="2200" dirty="0">
                <a:latin typeface="Times New Roman" panose="02020603050405020304" pitchFamily="18" charset="0"/>
                <a:cs typeface="Times New Roman" panose="02020603050405020304" pitchFamily="18" charset="0"/>
              </a:rPr>
              <a:t> </a:t>
            </a:r>
            <a:r>
              <a:rPr lang="ru-RU" sz="2200" dirty="0">
                <a:solidFill>
                  <a:schemeClr val="accent6">
                    <a:lumMod val="75000"/>
                  </a:schemeClr>
                </a:solidFill>
                <a:latin typeface="Times New Roman" panose="02020603050405020304" pitchFamily="18" charset="0"/>
                <a:cs typeface="Times New Roman" panose="02020603050405020304" pitchFamily="18" charset="0"/>
              </a:rPr>
              <a:t>метание,</a:t>
            </a:r>
            <a:r>
              <a:rPr lang="ru-RU" sz="2200" dirty="0">
                <a:latin typeface="Times New Roman" panose="02020603050405020304" pitchFamily="18" charset="0"/>
                <a:cs typeface="Times New Roman" panose="02020603050405020304" pitchFamily="18" charset="0"/>
              </a:rPr>
              <a:t> </a:t>
            </a:r>
            <a:r>
              <a:rPr lang="ru-RU" sz="2200" dirty="0">
                <a:solidFill>
                  <a:schemeClr val="accent6">
                    <a:lumMod val="75000"/>
                  </a:schemeClr>
                </a:solidFill>
                <a:latin typeface="Times New Roman" panose="02020603050405020304" pitchFamily="18" charset="0"/>
                <a:cs typeface="Times New Roman" panose="02020603050405020304" pitchFamily="18" charset="0"/>
              </a:rPr>
              <a:t>стрела,</a:t>
            </a:r>
            <a:r>
              <a:rPr lang="ru-RU" sz="2200" dirty="0">
                <a:latin typeface="Times New Roman" panose="02020603050405020304" pitchFamily="18" charset="0"/>
                <a:cs typeface="Times New Roman" panose="02020603050405020304" pitchFamily="18" charset="0"/>
              </a:rPr>
              <a:t> </a:t>
            </a:r>
            <a:r>
              <a:rPr lang="ru-RU" sz="2200" dirty="0">
                <a:solidFill>
                  <a:schemeClr val="accent6">
                    <a:lumMod val="75000"/>
                  </a:schemeClr>
                </a:solidFill>
                <a:latin typeface="Times New Roman" panose="02020603050405020304" pitchFamily="18" charset="0"/>
                <a:cs typeface="Times New Roman" panose="02020603050405020304" pitchFamily="18" charset="0"/>
              </a:rPr>
              <a:t>дуга</a:t>
            </a:r>
            <a:r>
              <a:rPr lang="ru-RU" sz="2200" dirty="0">
                <a:latin typeface="Times New Roman" panose="02020603050405020304" pitchFamily="18" charset="0"/>
                <a:cs typeface="Times New Roman" panose="02020603050405020304" pitchFamily="18" charset="0"/>
              </a:rPr>
              <a:t>, </a:t>
            </a:r>
            <a:r>
              <a:rPr lang="ru-RU" sz="2200" i="1" dirty="0">
                <a:solidFill>
                  <a:schemeClr val="accent6">
                    <a:lumMod val="75000"/>
                  </a:schemeClr>
                </a:solidFill>
                <a:latin typeface="Times New Roman" panose="02020603050405020304" pitchFamily="18" charset="0"/>
                <a:cs typeface="Times New Roman" panose="02020603050405020304" pitchFamily="18" charset="0"/>
              </a:rPr>
              <a:t>тетива</a:t>
            </a:r>
            <a:r>
              <a:rPr lang="ru-RU" sz="2200" dirty="0">
                <a:solidFill>
                  <a:schemeClr val="accent6">
                    <a:lumMod val="75000"/>
                  </a:schemeClr>
                </a:solidFill>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a:t>
            </a:r>
            <a:r>
              <a:rPr lang="ru-RU" sz="2200" dirty="0">
                <a:solidFill>
                  <a:schemeClr val="accent6">
                    <a:lumMod val="75000"/>
                  </a:schemeClr>
                </a:solidFill>
                <a:latin typeface="Times New Roman" panose="02020603050405020304" pitchFamily="18" charset="0"/>
                <a:cs typeface="Times New Roman" panose="02020603050405020304" pitchFamily="18" charset="0"/>
              </a:rPr>
              <a:t>тугой</a:t>
            </a:r>
            <a:r>
              <a:rPr lang="ru-RU" sz="2200" i="1" dirty="0">
                <a:solidFill>
                  <a:schemeClr val="accent6">
                    <a:lumMod val="75000"/>
                  </a:schemeClr>
                </a:solidFill>
                <a:latin typeface="Times New Roman" panose="02020603050405020304" pitchFamily="18" charset="0"/>
                <a:cs typeface="Times New Roman" panose="02020603050405020304" pitchFamily="18" charset="0"/>
              </a:rPr>
              <a:t>,</a:t>
            </a:r>
            <a:r>
              <a:rPr lang="ru-RU" sz="2200" i="1" dirty="0">
                <a:latin typeface="Times New Roman" panose="02020603050405020304" pitchFamily="18" charset="0"/>
                <a:cs typeface="Times New Roman" panose="02020603050405020304" pitchFamily="18" charset="0"/>
              </a:rPr>
              <a:t> </a:t>
            </a:r>
            <a:r>
              <a:rPr lang="ru-RU" sz="2200" i="1" dirty="0">
                <a:solidFill>
                  <a:schemeClr val="accent6">
                    <a:lumMod val="75000"/>
                  </a:schemeClr>
                </a:solidFill>
                <a:latin typeface="Times New Roman" panose="02020603050405020304" pitchFamily="18" charset="0"/>
                <a:cs typeface="Times New Roman" panose="02020603050405020304" pitchFamily="18" charset="0"/>
              </a:rPr>
              <a:t>стрельба, спорт</a:t>
            </a:r>
            <a:r>
              <a:rPr lang="en-US" altLang="en-US" sz="2200" dirty="0">
                <a:latin typeface="Times New Roman" panose="02020603050405020304" pitchFamily="18" charset="0"/>
                <a:cs typeface="Times New Roman" panose="02020603050405020304" pitchFamily="18" charset="0"/>
              </a:rPr>
              <a:t>}</a:t>
            </a:r>
          </a:p>
          <a:p>
            <a:pPr marL="0" indent="0">
              <a:buNone/>
            </a:pPr>
            <a:endParaRPr lang="en-US" altLang="en-US" sz="2400" dirty="0">
              <a:latin typeface="Times New Roman" panose="02020603050405020304" pitchFamily="18" charset="0"/>
              <a:cs typeface="Times New Roman" panose="02020603050405020304" pitchFamily="18" charset="0"/>
            </a:endParaRPr>
          </a:p>
        </p:txBody>
      </p:sp>
      <p:sp>
        <p:nvSpPr>
          <p:cNvPr id="15365"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6DB8C31-4BC5-43F4-89F4-0EF123CA2EEC}" type="slidenum">
              <a:rPr lang="en-US" altLang="en-US" sz="1400" b="1">
                <a:solidFill>
                  <a:srgbClr val="FFFFFF"/>
                </a:solidFill>
                <a:latin typeface="Century Schoolbook" panose="02040604050505020304" pitchFamily="18" charset="0"/>
              </a:rPr>
              <a:pPr algn="ctr" eaLnBrk="1" hangingPunct="1"/>
              <a:t>38</a:t>
            </a:fld>
            <a:endParaRPr lang="en-US" altLang="en-US" sz="1400" b="1">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35227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bwMode="auto"/>
        <p:txBody>
          <a:bodyPr wrap="square" lIns="91440" tIns="45720" rIns="91440" bIns="45720" numCol="1" anchorCtr="0" compatLnSpc="1">
            <a:prstTxWarp prst="textNoShape">
              <a:avLst/>
            </a:prstTxWarp>
            <a:normAutofit/>
          </a:bodyPr>
          <a:lstStyle/>
          <a:p>
            <a:pPr algn="ctr" eaLnBrk="1" hangingPunct="1"/>
            <a:r>
              <a:rPr lang="ru-RU" altLang="en-US" sz="3600" b="1" cap="none" dirty="0"/>
              <a:t>Методы, основанные на словарях</a:t>
            </a:r>
            <a:endParaRPr lang="en-US" altLang="en-US" sz="3600" b="1" cap="none" dirty="0"/>
          </a:p>
        </p:txBody>
      </p:sp>
      <p:sp>
        <p:nvSpPr>
          <p:cNvPr id="15364" name="Content Placeholder 2"/>
          <p:cNvSpPr>
            <a:spLocks noGrp="1"/>
          </p:cNvSpPr>
          <p:nvPr>
            <p:ph idx="1"/>
          </p:nvPr>
        </p:nvSpPr>
        <p:spPr/>
        <p:txBody>
          <a:bodyPr>
            <a:noAutofit/>
          </a:bodyPr>
          <a:lstStyle/>
          <a:p>
            <a:pPr marL="0" indent="0">
              <a:buNone/>
            </a:pPr>
            <a:r>
              <a:rPr lang="ru-RU" sz="2400" i="1" dirty="0">
                <a:latin typeface="Times New Roman" panose="02020603050405020304" pitchFamily="18" charset="0"/>
                <a:cs typeface="Times New Roman" panose="02020603050405020304" pitchFamily="18" charset="0"/>
              </a:rPr>
              <a:t>Благодаря </a:t>
            </a:r>
            <a:r>
              <a:rPr lang="ru-RU" sz="2400" b="1" i="1" dirty="0">
                <a:solidFill>
                  <a:srgbClr val="C00000"/>
                </a:solidFill>
                <a:latin typeface="Times New Roman" panose="02020603050405020304" pitchFamily="18" charset="0"/>
                <a:cs typeface="Times New Roman" panose="02020603050405020304" pitchFamily="18" charset="0"/>
              </a:rPr>
              <a:t>спорту</a:t>
            </a:r>
            <a:r>
              <a:rPr lang="ru-RU" sz="2400" b="1" i="1" dirty="0">
                <a:latin typeface="Times New Roman" panose="02020603050405020304" pitchFamily="18" charset="0"/>
                <a:cs typeface="Times New Roman" panose="02020603050405020304" pitchFamily="18" charset="0"/>
              </a:rPr>
              <a:t> </a:t>
            </a:r>
            <a:r>
              <a:rPr lang="ru-RU" sz="2400" b="1" i="1" dirty="0">
                <a:solidFill>
                  <a:srgbClr val="C00000"/>
                </a:solidFill>
                <a:latin typeface="Times New Roman" panose="02020603050405020304" pitchFamily="18" charset="0"/>
                <a:cs typeface="Times New Roman" panose="02020603050405020304" pitchFamily="18" charset="0"/>
              </a:rPr>
              <a:t>стрельба</a:t>
            </a:r>
            <a:r>
              <a:rPr lang="ru-RU" sz="2400" b="1" i="1"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из лука получила новое название и развитие лука: потребовала изменить его </a:t>
            </a:r>
            <a:r>
              <a:rPr lang="ru-RU" sz="2400" dirty="0">
                <a:solidFill>
                  <a:srgbClr val="C00000"/>
                </a:solidFill>
                <a:latin typeface="Times New Roman" panose="02020603050405020304" pitchFamily="18" charset="0"/>
                <a:cs typeface="Times New Roman" panose="02020603050405020304" pitchFamily="18" charset="0"/>
              </a:rPr>
              <a:t>форму</a:t>
            </a:r>
            <a:r>
              <a:rPr lang="ru-RU" sz="2400" dirty="0">
                <a:latin typeface="Times New Roman" panose="02020603050405020304" pitchFamily="18" charset="0"/>
                <a:cs typeface="Times New Roman" panose="02020603050405020304" pitchFamily="18" charset="0"/>
              </a:rPr>
              <a:t>, </a:t>
            </a:r>
            <a:r>
              <a:rPr lang="ru-RU" sz="2400" dirty="0">
                <a:solidFill>
                  <a:srgbClr val="C00000"/>
                </a:solidFill>
                <a:latin typeface="Times New Roman" panose="02020603050405020304" pitchFamily="18" charset="0"/>
                <a:cs typeface="Times New Roman" panose="02020603050405020304" pitchFamily="18" charset="0"/>
              </a:rPr>
              <a:t>конструкцию</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и </a:t>
            </a:r>
            <a:r>
              <a:rPr lang="ru-RU" sz="2400" dirty="0">
                <a:solidFill>
                  <a:srgbClr val="C00000"/>
                </a:solidFill>
                <a:latin typeface="Times New Roman" panose="02020603050405020304" pitchFamily="18" charset="0"/>
                <a:cs typeface="Times New Roman" panose="02020603050405020304" pitchFamily="18" charset="0"/>
              </a:rPr>
              <a:t>технологию</a:t>
            </a:r>
            <a:r>
              <a:rPr lang="ru-RU" sz="2400" dirty="0">
                <a:latin typeface="Times New Roman" panose="02020603050405020304" pitchFamily="18" charset="0"/>
                <a:cs typeface="Times New Roman" panose="02020603050405020304" pitchFamily="18" charset="0"/>
              </a:rPr>
              <a:t> </a:t>
            </a:r>
            <a:r>
              <a:rPr lang="ru-RU" sz="2400" dirty="0">
                <a:solidFill>
                  <a:srgbClr val="C00000"/>
                </a:solidFill>
                <a:latin typeface="Times New Roman" panose="02020603050405020304" pitchFamily="18" charset="0"/>
                <a:cs typeface="Times New Roman" panose="02020603050405020304" pitchFamily="18" charset="0"/>
              </a:rPr>
              <a:t>изготовления</a:t>
            </a:r>
            <a:r>
              <a:rPr lang="ru-RU" sz="2400" i="1" dirty="0">
                <a:latin typeface="Times New Roman" panose="02020603050405020304" pitchFamily="18" charset="0"/>
                <a:cs typeface="Times New Roman" panose="02020603050405020304" pitchFamily="18" charset="0"/>
              </a:rPr>
              <a:t>. Современные </a:t>
            </a:r>
            <a:r>
              <a:rPr lang="ru-RU" sz="2400" b="1" i="1" dirty="0">
                <a:solidFill>
                  <a:srgbClr val="C00000"/>
                </a:solidFill>
                <a:latin typeface="Times New Roman" panose="02020603050405020304" pitchFamily="18" charset="0"/>
                <a:cs typeface="Times New Roman" panose="02020603050405020304" pitchFamily="18" charset="0"/>
              </a:rPr>
              <a:t>спортивные</a:t>
            </a:r>
            <a:r>
              <a:rPr lang="ru-RU" sz="2400" i="1" dirty="0">
                <a:latin typeface="Times New Roman" panose="02020603050405020304" pitchFamily="18" charset="0"/>
                <a:cs typeface="Times New Roman" panose="02020603050405020304" pitchFamily="18" charset="0"/>
              </a:rPr>
              <a:t> луки имеют </a:t>
            </a:r>
            <a:r>
              <a:rPr lang="ru-RU" sz="2400" dirty="0">
                <a:solidFill>
                  <a:srgbClr val="C00000"/>
                </a:solidFill>
                <a:latin typeface="Times New Roman" panose="02020603050405020304" pitchFamily="18" charset="0"/>
                <a:cs typeface="Times New Roman" panose="02020603050405020304" pitchFamily="18" charset="0"/>
              </a:rPr>
              <a:t>изогнутые</a:t>
            </a:r>
            <a:r>
              <a:rPr lang="ru-RU" sz="2400" i="1" dirty="0">
                <a:latin typeface="Times New Roman" panose="02020603050405020304" pitchFamily="18" charset="0"/>
                <a:cs typeface="Times New Roman" panose="02020603050405020304" pitchFamily="18" charset="0"/>
              </a:rPr>
              <a:t> концы </a:t>
            </a:r>
            <a:r>
              <a:rPr lang="ru-RU" sz="2400" dirty="0">
                <a:solidFill>
                  <a:srgbClr val="C00000"/>
                </a:solidFill>
                <a:latin typeface="Times New Roman" panose="02020603050405020304" pitchFamily="18" charset="0"/>
                <a:cs typeface="Times New Roman" panose="02020603050405020304" pitchFamily="18" charset="0"/>
              </a:rPr>
              <a:t>плеч</a:t>
            </a:r>
            <a:r>
              <a:rPr lang="ru-RU" sz="2400" i="1" dirty="0">
                <a:latin typeface="Times New Roman" panose="02020603050405020304" pitchFamily="18" charset="0"/>
                <a:cs typeface="Times New Roman" panose="02020603050405020304" pitchFamily="18" charset="0"/>
              </a:rPr>
              <a:t> в сторону, противоположную </a:t>
            </a:r>
            <a:r>
              <a:rPr lang="ru-RU" sz="2400" dirty="0">
                <a:solidFill>
                  <a:srgbClr val="C00000"/>
                </a:solidFill>
                <a:latin typeface="Times New Roman" panose="02020603050405020304" pitchFamily="18" charset="0"/>
                <a:cs typeface="Times New Roman" panose="02020603050405020304" pitchFamily="18" charset="0"/>
              </a:rPr>
              <a:t>натяжению</a:t>
            </a:r>
            <a:r>
              <a:rPr lang="ru-RU" sz="2400" i="1" dirty="0">
                <a:latin typeface="Times New Roman" panose="02020603050405020304" pitchFamily="18" charset="0"/>
                <a:cs typeface="Times New Roman" panose="02020603050405020304" pitchFamily="18" charset="0"/>
              </a:rPr>
              <a:t> </a:t>
            </a:r>
            <a:r>
              <a:rPr lang="ru-RU" sz="2400" b="1" i="1" dirty="0">
                <a:solidFill>
                  <a:srgbClr val="C00000"/>
                </a:solidFill>
                <a:latin typeface="Times New Roman" panose="02020603050405020304" pitchFamily="18" charset="0"/>
                <a:cs typeface="Times New Roman" panose="02020603050405020304" pitchFamily="18" charset="0"/>
              </a:rPr>
              <a:t>тетивы</a:t>
            </a:r>
            <a:r>
              <a:rPr lang="ru-RU" sz="2400" i="1" dirty="0">
                <a:latin typeface="Times New Roman" panose="02020603050405020304" pitchFamily="18" charset="0"/>
                <a:cs typeface="Times New Roman" panose="02020603050405020304" pitchFamily="18" charset="0"/>
              </a:rPr>
              <a:t>.</a:t>
            </a:r>
          </a:p>
          <a:p>
            <a:pPr marL="0" indent="0">
              <a:spcBef>
                <a:spcPts val="1200"/>
              </a:spcBef>
              <a:buNone/>
            </a:pPr>
            <a:r>
              <a:rPr lang="ru-RU" sz="2400" dirty="0">
                <a:latin typeface="Times New Roman" panose="02020603050405020304" pitchFamily="18" charset="0"/>
                <a:cs typeface="Times New Roman" panose="02020603050405020304" pitchFamily="18" charset="0"/>
              </a:rPr>
              <a:t>Все знают, насколько полезен и необходим для </a:t>
            </a:r>
            <a:r>
              <a:rPr lang="ru-RU" sz="2400" dirty="0">
                <a:solidFill>
                  <a:srgbClr val="C00000"/>
                </a:solidFill>
                <a:latin typeface="Times New Roman" panose="02020603050405020304" pitchFamily="18" charset="0"/>
                <a:cs typeface="Times New Roman" panose="02020603050405020304" pitchFamily="18" charset="0"/>
              </a:rPr>
              <a:t>здоровья</a:t>
            </a:r>
            <a:r>
              <a:rPr lang="ru-RU" sz="2400" dirty="0">
                <a:latin typeface="Times New Roman" panose="02020603050405020304" pitchFamily="18" charset="0"/>
                <a:cs typeface="Times New Roman" panose="02020603050405020304" pitchFamily="18" charset="0"/>
              </a:rPr>
              <a:t> </a:t>
            </a:r>
            <a:r>
              <a:rPr lang="ru-RU" sz="2400" dirty="0">
                <a:solidFill>
                  <a:srgbClr val="C00000"/>
                </a:solidFill>
                <a:latin typeface="Times New Roman" panose="02020603050405020304" pitchFamily="18" charset="0"/>
                <a:cs typeface="Times New Roman" panose="02020603050405020304" pitchFamily="18" charset="0"/>
              </a:rPr>
              <a:t>свежий</a:t>
            </a:r>
            <a:r>
              <a:rPr lang="ru-RU" sz="2400" dirty="0">
                <a:latin typeface="Times New Roman" panose="02020603050405020304" pitchFamily="18" charset="0"/>
                <a:cs typeface="Times New Roman" panose="02020603050405020304" pitchFamily="18" charset="0"/>
              </a:rPr>
              <a:t> </a:t>
            </a:r>
            <a:r>
              <a:rPr lang="ru-RU" sz="2400" b="1" i="1" dirty="0">
                <a:solidFill>
                  <a:srgbClr val="C00000"/>
                </a:solidFill>
                <a:latin typeface="Times New Roman" panose="02020603050405020304" pitchFamily="18" charset="0"/>
                <a:cs typeface="Times New Roman" panose="02020603050405020304" pitchFamily="18" charset="0"/>
              </a:rPr>
              <a:t>зеленый</a:t>
            </a:r>
            <a:r>
              <a:rPr lang="ru-RU" sz="2400" dirty="0">
                <a:latin typeface="Times New Roman" panose="02020603050405020304" pitchFamily="18" charset="0"/>
                <a:cs typeface="Times New Roman" panose="02020603050405020304" pitchFamily="18" charset="0"/>
              </a:rPr>
              <a:t> лук. </a:t>
            </a:r>
          </a:p>
          <a:p>
            <a:pPr marL="0" indent="0">
              <a:spcBef>
                <a:spcPts val="1200"/>
              </a:spcBef>
              <a:buNone/>
            </a:pPr>
            <a:r>
              <a:rPr lang="en-US" altLang="en-US" sz="2400" dirty="0">
                <a:latin typeface="Times New Roman" panose="02020603050405020304" pitchFamily="18" charset="0"/>
                <a:cs typeface="Times New Roman" panose="02020603050405020304" pitchFamily="18" charset="0"/>
              </a:rPr>
              <a:t>F(c1)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огородное</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растение,</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вкус,</a:t>
            </a:r>
            <a:r>
              <a:rPr lang="ru-RU" sz="2400"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луковица,</a:t>
            </a:r>
            <a:r>
              <a:rPr lang="ru-RU" sz="2400"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съедобный,</a:t>
            </a:r>
            <a:r>
              <a:rPr lang="ru-RU" sz="2400"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лист</a:t>
            </a:r>
            <a:r>
              <a:rPr lang="en-US" sz="2400"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репчатый</a:t>
            </a:r>
            <a:r>
              <a:rPr lang="ru-RU" sz="24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 </a:t>
            </a:r>
            <a:r>
              <a:rPr lang="ru-RU" sz="2400" b="1" i="1" dirty="0">
                <a:solidFill>
                  <a:schemeClr val="tx2">
                    <a:lumMod val="60000"/>
                    <a:lumOff val="40000"/>
                  </a:schemeClr>
                </a:solidFill>
                <a:latin typeface="Times New Roman" panose="02020603050405020304" pitchFamily="18" charset="0"/>
                <a:cs typeface="Times New Roman" panose="02020603050405020304" pitchFamily="18" charset="0"/>
              </a:rPr>
              <a:t>зелёный</a:t>
            </a:r>
            <a:r>
              <a:rPr lang="ru-RU" sz="24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 </a:t>
            </a:r>
            <a:r>
              <a:rPr lang="ru-RU" sz="2400" dirty="0">
                <a:solidFill>
                  <a:schemeClr val="tx2">
                    <a:lumMod val="60000"/>
                    <a:lumOff val="40000"/>
                  </a:schemeClr>
                </a:solidFill>
                <a:latin typeface="Times New Roman" panose="02020603050405020304" pitchFamily="18" charset="0"/>
                <a:cs typeface="Times New Roman" panose="02020603050405020304" pitchFamily="18" charset="0"/>
              </a:rPr>
              <a:t>головка</a:t>
            </a:r>
            <a:r>
              <a:rPr lang="en-US" altLang="en-US" sz="2400" dirty="0">
                <a:latin typeface="Times New Roman" panose="02020603050405020304" pitchFamily="18" charset="0"/>
                <a:cs typeface="Times New Roman" panose="02020603050405020304" pitchFamily="18" charset="0"/>
              </a:rPr>
              <a:t>}</a:t>
            </a:r>
            <a:endParaRPr lang="ru-RU"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F(c2){</a:t>
            </a:r>
            <a:r>
              <a:rPr lang="ru-RU" sz="2400" dirty="0">
                <a:solidFill>
                  <a:schemeClr val="accent6">
                    <a:lumMod val="75000"/>
                  </a:schemeClr>
                </a:solidFill>
                <a:latin typeface="Times New Roman" panose="02020603050405020304" pitchFamily="18" charset="0"/>
                <a:cs typeface="Times New Roman" panose="02020603050405020304" pitchFamily="18" charset="0"/>
              </a:rPr>
              <a:t>оружие,</a:t>
            </a:r>
            <a:r>
              <a:rPr lang="ru-RU" sz="2400" dirty="0">
                <a:latin typeface="Times New Roman" panose="02020603050405020304" pitchFamily="18" charset="0"/>
                <a:cs typeface="Times New Roman" panose="02020603050405020304" pitchFamily="18" charset="0"/>
              </a:rPr>
              <a:t> </a:t>
            </a:r>
            <a:r>
              <a:rPr lang="ru-RU" sz="2400" dirty="0">
                <a:solidFill>
                  <a:schemeClr val="accent6">
                    <a:lumMod val="75000"/>
                  </a:schemeClr>
                </a:solidFill>
                <a:latin typeface="Times New Roman" panose="02020603050405020304" pitchFamily="18" charset="0"/>
                <a:cs typeface="Times New Roman" panose="02020603050405020304" pitchFamily="18" charset="0"/>
              </a:rPr>
              <a:t>метание,</a:t>
            </a:r>
            <a:r>
              <a:rPr lang="ru-RU" sz="2400" dirty="0">
                <a:latin typeface="Times New Roman" panose="02020603050405020304" pitchFamily="18" charset="0"/>
                <a:cs typeface="Times New Roman" panose="02020603050405020304" pitchFamily="18" charset="0"/>
              </a:rPr>
              <a:t> </a:t>
            </a:r>
            <a:r>
              <a:rPr lang="ru-RU" sz="2400" dirty="0">
                <a:solidFill>
                  <a:schemeClr val="accent6">
                    <a:lumMod val="75000"/>
                  </a:schemeClr>
                </a:solidFill>
                <a:latin typeface="Times New Roman" panose="02020603050405020304" pitchFamily="18" charset="0"/>
                <a:cs typeface="Times New Roman" panose="02020603050405020304" pitchFamily="18" charset="0"/>
              </a:rPr>
              <a:t>стрела,</a:t>
            </a:r>
            <a:r>
              <a:rPr lang="ru-RU" sz="2400" dirty="0">
                <a:latin typeface="Times New Roman" panose="02020603050405020304" pitchFamily="18" charset="0"/>
                <a:cs typeface="Times New Roman" panose="02020603050405020304" pitchFamily="18" charset="0"/>
              </a:rPr>
              <a:t> </a:t>
            </a:r>
            <a:r>
              <a:rPr lang="ru-RU" sz="2400" dirty="0">
                <a:solidFill>
                  <a:schemeClr val="accent6">
                    <a:lumMod val="75000"/>
                  </a:schemeClr>
                </a:solidFill>
                <a:latin typeface="Times New Roman" panose="02020603050405020304" pitchFamily="18" charset="0"/>
                <a:cs typeface="Times New Roman" panose="02020603050405020304" pitchFamily="18" charset="0"/>
              </a:rPr>
              <a:t>дуга</a:t>
            </a:r>
            <a:r>
              <a:rPr lang="ru-RU" sz="2400" dirty="0">
                <a:latin typeface="Times New Roman" panose="02020603050405020304" pitchFamily="18" charset="0"/>
                <a:cs typeface="Times New Roman" panose="02020603050405020304" pitchFamily="18" charset="0"/>
              </a:rPr>
              <a:t>, </a:t>
            </a:r>
            <a:r>
              <a:rPr lang="ru-RU" sz="2400" b="1" i="1" dirty="0">
                <a:solidFill>
                  <a:schemeClr val="accent6">
                    <a:lumMod val="75000"/>
                  </a:schemeClr>
                </a:solidFill>
                <a:latin typeface="Times New Roman" panose="02020603050405020304" pitchFamily="18" charset="0"/>
                <a:cs typeface="Times New Roman" panose="02020603050405020304" pitchFamily="18" charset="0"/>
              </a:rPr>
              <a:t>тетива</a:t>
            </a:r>
            <a:r>
              <a:rPr lang="ru-RU" sz="2400" dirty="0">
                <a:solidFill>
                  <a:schemeClr val="accent6">
                    <a:lumMod val="75000"/>
                  </a:schemeClr>
                </a:solidFill>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r>
              <a:rPr lang="ru-RU" sz="2400" dirty="0">
                <a:solidFill>
                  <a:schemeClr val="accent6">
                    <a:lumMod val="75000"/>
                  </a:schemeClr>
                </a:solidFill>
                <a:latin typeface="Times New Roman" panose="02020603050405020304" pitchFamily="18" charset="0"/>
                <a:cs typeface="Times New Roman" panose="02020603050405020304" pitchFamily="18" charset="0"/>
              </a:rPr>
              <a:t>тугой</a:t>
            </a:r>
            <a:r>
              <a:rPr lang="ru-RU" sz="2400" i="1" dirty="0">
                <a:solidFill>
                  <a:schemeClr val="accent6">
                    <a:lumMod val="75000"/>
                  </a:schemeClr>
                </a:solidFill>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 </a:t>
            </a:r>
            <a:r>
              <a:rPr lang="ru-RU" sz="2400" b="1" i="1" dirty="0">
                <a:solidFill>
                  <a:schemeClr val="accent6">
                    <a:lumMod val="75000"/>
                  </a:schemeClr>
                </a:solidFill>
                <a:latin typeface="Times New Roman" panose="02020603050405020304" pitchFamily="18" charset="0"/>
                <a:cs typeface="Times New Roman" panose="02020603050405020304" pitchFamily="18" charset="0"/>
              </a:rPr>
              <a:t>стрельба, спорт</a:t>
            </a:r>
            <a:r>
              <a:rPr lang="en-US"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97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171" name="Содержимое 2"/>
          <p:cNvSpPr>
            <a:spLocks noGrp="1"/>
          </p:cNvSpPr>
          <p:nvPr>
            <p:ph idx="1"/>
          </p:nvPr>
        </p:nvSpPr>
        <p:spPr/>
        <p:txBody>
          <a:bodyPr/>
          <a:lstStyle/>
          <a:p>
            <a:pPr>
              <a:spcAft>
                <a:spcPts val="600"/>
              </a:spcAft>
            </a:pPr>
            <a:r>
              <a:rPr lang="ru-RU" altLang="en-US" sz="2500" dirty="0">
                <a:latin typeface="Times New Roman" panose="02020603050405020304" pitchFamily="18" charset="0"/>
                <a:cs typeface="Times New Roman" panose="02020603050405020304" pitchFamily="18" charset="0"/>
              </a:rPr>
              <a:t>Проблема 1: омонимия и многозначность при автоматической обработке текста</a:t>
            </a:r>
          </a:p>
          <a:p>
            <a:pPr>
              <a:spcAft>
                <a:spcPts val="600"/>
              </a:spcAft>
            </a:pPr>
            <a:r>
              <a:rPr lang="ru-RU" altLang="en-US" sz="2500" dirty="0">
                <a:latin typeface="Times New Roman" panose="02020603050405020304" pitchFamily="18" charset="0"/>
                <a:cs typeface="Times New Roman" panose="02020603050405020304" pitchFamily="18" charset="0"/>
              </a:rPr>
              <a:t>Проблема 2.: группировка лексики, автоматическое создание нужных лексикографических ресурсов, например, тезаурусов.</a:t>
            </a:r>
          </a:p>
          <a:p>
            <a:pPr eaLnBrk="1" hangingPunct="1"/>
            <a:r>
              <a:rPr lang="ru-RU" altLang="en-US" sz="2500" dirty="0">
                <a:latin typeface="Times New Roman" panose="02020603050405020304" pitchFamily="18" charset="0"/>
                <a:cs typeface="Times New Roman" panose="02020603050405020304" pitchFamily="18" charset="0"/>
              </a:rPr>
              <a:t>Семантическая неоднозначность:</a:t>
            </a: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омонимия</a:t>
            </a: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полисемия  </a:t>
            </a:r>
          </a:p>
          <a:p>
            <a:pPr lvl="2" eaLnBrk="1" hangingPunct="1"/>
            <a:r>
              <a:rPr lang="en-US" altLang="en-US" sz="2200" i="1" dirty="0">
                <a:latin typeface="Times New Roman" panose="02020603050405020304" pitchFamily="18" charset="0"/>
                <a:cs typeface="Times New Roman" panose="02020603050405020304" pitchFamily="18" charset="0"/>
              </a:rPr>
              <a:t>Bank</a:t>
            </a:r>
            <a:r>
              <a:rPr lang="en-US" altLang="en-US" sz="2200" dirty="0">
                <a:latin typeface="Times New Roman" panose="02020603050405020304" pitchFamily="18" charset="0"/>
                <a:cs typeface="Times New Roman" panose="02020603050405020304" pitchFamily="18" charset="0"/>
              </a:rPr>
              <a:t> vs</a:t>
            </a:r>
            <a:r>
              <a:rPr lang="ru-RU"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bank</a:t>
            </a:r>
            <a:endParaRPr lang="ru-RU" altLang="en-US" sz="2200" dirty="0">
              <a:latin typeface="Times New Roman" panose="02020603050405020304" pitchFamily="18" charset="0"/>
              <a:cs typeface="Times New Roman" panose="02020603050405020304" pitchFamily="18" charset="0"/>
            </a:endParaRPr>
          </a:p>
          <a:p>
            <a:pPr lvl="2"/>
            <a:r>
              <a:rPr lang="ru-RU" altLang="en-US" sz="2200" i="1" dirty="0">
                <a:latin typeface="Times New Roman" panose="02020603050405020304" pitchFamily="18" charset="0"/>
                <a:cs typeface="Times New Roman" panose="02020603050405020304" pitchFamily="18" charset="0"/>
              </a:rPr>
              <a:t>естественный язык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Говяжий язык</a:t>
            </a:r>
            <a:endParaRPr lang="ru-RU" altLang="en-US" sz="2200" dirty="0">
              <a:latin typeface="Times New Roman" panose="02020603050405020304" pitchFamily="18" charset="0"/>
              <a:cs typeface="Times New Roman" panose="02020603050405020304" pitchFamily="18" charset="0"/>
            </a:endParaRPr>
          </a:p>
          <a:p>
            <a:pPr lvl="2" eaLnBrk="1" hangingPunct="1"/>
            <a:r>
              <a:rPr lang="ru-RU" altLang="en-US" sz="2200" i="1" dirty="0">
                <a:latin typeface="Times New Roman" panose="02020603050405020304" pitchFamily="18" charset="0"/>
                <a:cs typeface="Times New Roman" panose="02020603050405020304" pitchFamily="18" charset="0"/>
              </a:rPr>
              <a:t>Он нашел возможность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Он нашел квартиру</a:t>
            </a:r>
          </a:p>
          <a:p>
            <a:pPr lvl="2" eaLnBrk="1" hangingPunct="1"/>
            <a:r>
              <a:rPr lang="ru-RU" altLang="en-US" sz="2200" i="1" dirty="0">
                <a:latin typeface="Times New Roman" panose="02020603050405020304" pitchFamily="18" charset="0"/>
                <a:cs typeface="Times New Roman" panose="02020603050405020304" pitchFamily="18" charset="0"/>
              </a:rPr>
              <a:t>мусоровоз</a:t>
            </a:r>
            <a:endParaRPr lang="ru-RU"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728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lstStyle/>
          <a:p>
            <a:r>
              <a:rPr lang="ru-RU" dirty="0" smtClean="0"/>
              <a:t>Упрощенный </a:t>
            </a:r>
            <a:r>
              <a:rPr lang="ru-RU" dirty="0" err="1" smtClean="0"/>
              <a:t>Леск</a:t>
            </a:r>
            <a:endParaRPr lang="en-US" dirty="0"/>
          </a:p>
        </p:txBody>
      </p:sp>
      <p:sp>
        <p:nvSpPr>
          <p:cNvPr id="1447939" name="Rectangle 3"/>
          <p:cNvSpPr>
            <a:spLocks noGrp="1" noChangeArrowheads="1"/>
          </p:cNvSpPr>
          <p:nvPr>
            <p:ph idx="1"/>
          </p:nvPr>
        </p:nvSpPr>
        <p:spPr/>
        <p:txBody>
          <a:bodyPr/>
          <a:lstStyle/>
          <a:p>
            <a:pPr marL="0" indent="0">
              <a:buNone/>
            </a:pPr>
            <a:r>
              <a:rPr lang="ru-RU" sz="2400" dirty="0">
                <a:latin typeface="Times New Roman" panose="02020603050405020304" pitchFamily="18" charset="0"/>
                <a:cs typeface="Times New Roman" panose="02020603050405020304" pitchFamily="18" charset="0"/>
              </a:rPr>
              <a:t>Используем </a:t>
            </a:r>
            <a:r>
              <a:rPr lang="en-US" sz="2400" dirty="0">
                <a:latin typeface="Times New Roman" panose="02020603050405020304" pitchFamily="18" charset="0"/>
                <a:cs typeface="Times New Roman" panose="02020603050405020304" pitchFamily="18" charset="0"/>
              </a:rPr>
              <a:t>WordNet</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b="1" dirty="0">
                <a:solidFill>
                  <a:srgbClr val="0000FF"/>
                </a:solidFill>
                <a:latin typeface="Times New Roman" panose="02020603050405020304" pitchFamily="18" charset="0"/>
                <a:cs typeface="Times New Roman" panose="02020603050405020304" pitchFamily="18" charset="0"/>
              </a:rPr>
              <a:t>bank”</a:t>
            </a:r>
            <a:r>
              <a:rPr lang="en-US" sz="2400" dirty="0">
                <a:solidFill>
                  <a:srgbClr val="0000FF"/>
                </a:solidFill>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 предложении</a:t>
            </a:r>
            <a:r>
              <a:rPr lang="en-US" sz="2400"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The </a:t>
            </a:r>
            <a:r>
              <a:rPr lang="en-US" sz="2400" b="1" dirty="0">
                <a:solidFill>
                  <a:srgbClr val="0000FF"/>
                </a:solidFill>
                <a:latin typeface="Times New Roman" panose="02020603050405020304" pitchFamily="18" charset="0"/>
                <a:cs typeface="Times New Roman" panose="02020603050405020304" pitchFamily="18" charset="0"/>
              </a:rPr>
              <a:t>bank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guarantee deposits will eventually cover future tuition costs because it invests in adjustable-rate mortgage securities. </a:t>
            </a:r>
          </a:p>
          <a:p>
            <a:r>
              <a:rPr lang="ru-RU" sz="2400" dirty="0">
                <a:latin typeface="Times New Roman" panose="02020603050405020304" pitchFamily="18" charset="0"/>
                <a:cs typeface="Times New Roman" panose="02020603050405020304" pitchFamily="18" charset="0"/>
              </a:rPr>
              <a:t>рассмотрим 2 смысла в</a:t>
            </a:r>
            <a:r>
              <a:rPr lang="en-US" sz="2400" dirty="0">
                <a:latin typeface="Times New Roman" panose="02020603050405020304" pitchFamily="18" charset="0"/>
                <a:cs typeface="Times New Roman" panose="02020603050405020304" pitchFamily="18" charset="0"/>
              </a:rPr>
              <a:t> WordNet: </a:t>
            </a:r>
          </a:p>
          <a:p>
            <a:endParaRPr lang="en-US" dirty="0"/>
          </a:p>
        </p:txBody>
      </p:sp>
      <p:pic>
        <p:nvPicPr>
          <p:cNvPr id="2" name="Picture 1" descr="leskexampl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6" y="3982577"/>
            <a:ext cx="8042393" cy="1962150"/>
          </a:xfrm>
          <a:prstGeom prst="rect">
            <a:avLst/>
          </a:prstGeom>
        </p:spPr>
      </p:pic>
    </p:spTree>
    <p:extLst>
      <p:ext uri="{BB962C8B-B14F-4D97-AF65-F5344CB8AC3E}">
        <p14:creationId xmlns:p14="http://schemas.microsoft.com/office/powerpoint/2010/main" val="1380637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normAutofit/>
          </a:bodyPr>
          <a:lstStyle/>
          <a:p>
            <a:r>
              <a:rPr lang="ru-RU" dirty="0" smtClean="0"/>
              <a:t>Упрощенный </a:t>
            </a:r>
            <a:r>
              <a:rPr lang="ru-RU" dirty="0" err="1" smtClean="0"/>
              <a:t>Леск</a:t>
            </a:r>
            <a:endParaRPr lang="en-US" dirty="0"/>
          </a:p>
        </p:txBody>
      </p:sp>
      <p:sp>
        <p:nvSpPr>
          <p:cNvPr id="1447939" name="Rectangle 3"/>
          <p:cNvSpPr>
            <a:spLocks noGrp="1" noChangeArrowheads="1"/>
          </p:cNvSpPr>
          <p:nvPr>
            <p:ph idx="1"/>
          </p:nvPr>
        </p:nvSpPr>
        <p:spPr/>
        <p:txBody>
          <a:bodyPr/>
          <a:lstStyle/>
          <a:p>
            <a:pPr marL="457200" lvl="1" indent="0">
              <a:buNone/>
            </a:pPr>
            <a:r>
              <a:rPr lang="en-US" sz="2400" dirty="0">
                <a:latin typeface="Times New Roman" panose="02020603050405020304" pitchFamily="18" charset="0"/>
                <a:cs typeface="Times New Roman" panose="02020603050405020304" pitchFamily="18" charset="0"/>
              </a:rPr>
              <a:t>The </a:t>
            </a:r>
            <a:r>
              <a:rPr lang="en-US" sz="2400" b="1" dirty="0">
                <a:solidFill>
                  <a:srgbClr val="0000FF"/>
                </a:solidFill>
                <a:latin typeface="Times New Roman" panose="02020603050405020304" pitchFamily="18" charset="0"/>
                <a:cs typeface="Times New Roman" panose="02020603050405020304" pitchFamily="18" charset="0"/>
              </a:rPr>
              <a:t>bank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guarantee deposits will eventually cover future tuition costs because it invests in adjustable-rate mortgage securities. </a:t>
            </a:r>
          </a:p>
          <a:p>
            <a:endParaRPr lang="en-US" dirty="0"/>
          </a:p>
        </p:txBody>
      </p:sp>
      <p:pic>
        <p:nvPicPr>
          <p:cNvPr id="2" name="Picture 1" descr="leskexampl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3981450"/>
            <a:ext cx="8042393" cy="1962150"/>
          </a:xfrm>
          <a:prstGeom prst="rect">
            <a:avLst/>
          </a:prstGeom>
        </p:spPr>
      </p:pic>
      <p:sp>
        <p:nvSpPr>
          <p:cNvPr id="3" name="Rounded Rectangle 2"/>
          <p:cNvSpPr/>
          <p:nvPr/>
        </p:nvSpPr>
        <p:spPr bwMode="auto">
          <a:xfrm>
            <a:off x="5955695" y="3981450"/>
            <a:ext cx="838200" cy="304800"/>
          </a:xfrm>
          <a:prstGeom prst="roundRect">
            <a:avLst/>
          </a:prstGeom>
          <a:noFill/>
          <a:ln w="6350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6" name="Rounded Rectangle 5"/>
          <p:cNvSpPr/>
          <p:nvPr/>
        </p:nvSpPr>
        <p:spPr bwMode="auto">
          <a:xfrm>
            <a:off x="3981408" y="1465549"/>
            <a:ext cx="1173616" cy="381000"/>
          </a:xfrm>
          <a:prstGeom prst="roundRect">
            <a:avLst/>
          </a:prstGeom>
          <a:noFill/>
          <a:ln w="6350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7" name="Rounded Rectangle 6"/>
          <p:cNvSpPr/>
          <p:nvPr/>
        </p:nvSpPr>
        <p:spPr bwMode="auto">
          <a:xfrm>
            <a:off x="6878751" y="1846549"/>
            <a:ext cx="1330098" cy="381000"/>
          </a:xfrm>
          <a:prstGeom prst="roundRect">
            <a:avLst/>
          </a:prstGeom>
          <a:noFill/>
          <a:ln w="63500" cap="flat" cmpd="sng" algn="ctr">
            <a:solidFill>
              <a:srgbClr val="0000FF"/>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dirty="0">
              <a:latin typeface="Lucida Sans" pitchFamily="-65" charset="0"/>
            </a:endParaRPr>
          </a:p>
        </p:txBody>
      </p:sp>
      <p:sp>
        <p:nvSpPr>
          <p:cNvPr id="8" name="Rounded Rectangle 7"/>
          <p:cNvSpPr/>
          <p:nvPr/>
        </p:nvSpPr>
        <p:spPr bwMode="auto">
          <a:xfrm>
            <a:off x="7543800" y="4514850"/>
            <a:ext cx="890210" cy="304800"/>
          </a:xfrm>
          <a:prstGeom prst="roundRect">
            <a:avLst/>
          </a:prstGeom>
          <a:noFill/>
          <a:ln w="63500" cap="flat" cmpd="sng" algn="ctr">
            <a:solidFill>
              <a:srgbClr val="0000FF"/>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2400">
              <a:latin typeface="Lucida Sans" pitchFamily="-65" charset="0"/>
            </a:endParaRPr>
          </a:p>
        </p:txBody>
      </p:sp>
      <p:sp>
        <p:nvSpPr>
          <p:cNvPr id="4" name="TextBox 3"/>
          <p:cNvSpPr txBox="1"/>
          <p:nvPr/>
        </p:nvSpPr>
        <p:spPr>
          <a:xfrm>
            <a:off x="827583" y="2671503"/>
            <a:ext cx="6307649" cy="769441"/>
          </a:xfrm>
          <a:prstGeom prst="rect">
            <a:avLst/>
          </a:prstGeom>
          <a:noFill/>
        </p:spPr>
        <p:txBody>
          <a:bodyPr wrap="square" rtlCol="0">
            <a:spAutoFit/>
          </a:bodyPr>
          <a:lstStyle/>
          <a:p>
            <a:r>
              <a:rPr lang="ru-RU" sz="2200" dirty="0">
                <a:latin typeface="Times New Roman" panose="02020603050405020304" pitchFamily="18" charset="0"/>
                <a:cs typeface="Times New Roman" panose="02020603050405020304" pitchFamily="18" charset="0"/>
              </a:rPr>
              <a:t>Выбираем смысл, который имеет максимальное пересечение с толкованиями без учета стоп-слов</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0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3D565AD-02A6-4D9B-819A-41625EE5F994}" type="slidenum">
              <a:rPr lang="en-US" altLang="en-US" sz="1400" b="1">
                <a:solidFill>
                  <a:srgbClr val="FFFFFF"/>
                </a:solidFill>
                <a:latin typeface="Century Schoolbook" panose="02040604050505020304" pitchFamily="18" charset="0"/>
              </a:rPr>
              <a:pPr algn="ctr" eaLnBrk="1" hangingPunct="1"/>
              <a:t>42</a:t>
            </a:fld>
            <a:endParaRPr lang="en-US" altLang="en-US" sz="1400" b="1">
              <a:solidFill>
                <a:srgbClr val="FFFFFF"/>
              </a:solidFill>
              <a:latin typeface="Century Schoolbook" panose="02040604050505020304" pitchFamily="18" charset="0"/>
            </a:endParaRPr>
          </a:p>
        </p:txBody>
      </p:sp>
      <p:sp>
        <p:nvSpPr>
          <p:cNvPr id="16394" name="Rectangle 9"/>
          <p:cNvSpPr>
            <a:spLocks noChangeArrowheads="1"/>
          </p:cNvSpPr>
          <p:nvPr/>
        </p:nvSpPr>
        <p:spPr bwMode="auto">
          <a:xfrm>
            <a:off x="683568" y="2397613"/>
            <a:ext cx="7848872" cy="259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None/>
            </a:pPr>
            <a:r>
              <a:rPr lang="ru-RU" altLang="en-US" sz="2400" dirty="0">
                <a:latin typeface="Times New Roman" panose="02020603050405020304" pitchFamily="18" charset="0"/>
                <a:cs typeface="Times New Roman" panose="02020603050405020304" pitchFamily="18" charset="0"/>
              </a:rPr>
              <a:t>Допущение: </a:t>
            </a:r>
          </a:p>
          <a:p>
            <a:pPr>
              <a:spcBef>
                <a:spcPts val="600"/>
              </a:spcBef>
              <a:buClr>
                <a:schemeClr val="accent1"/>
              </a:buClr>
              <a:buSzPct val="70000"/>
              <a:buFont typeface="Wingdings" panose="05000000000000000000" pitchFamily="2" charset="2"/>
              <a:buNone/>
            </a:pPr>
            <a:r>
              <a:rPr lang="ru-RU" altLang="en-US" sz="2400" dirty="0">
                <a:latin typeface="Times New Roman" panose="02020603050405020304" pitchFamily="18" charset="0"/>
                <a:cs typeface="Times New Roman" panose="02020603050405020304" pitchFamily="18" charset="0"/>
              </a:rPr>
              <a:t>в контексте некоторой лексемы находятся близкие по смыслу слова</a:t>
            </a:r>
          </a:p>
          <a:p>
            <a:pPr>
              <a:spcBef>
                <a:spcPts val="600"/>
              </a:spcBef>
              <a:buClr>
                <a:schemeClr val="accent1"/>
              </a:buClr>
              <a:buSzPct val="70000"/>
              <a:buFont typeface="Wingdings" panose="05000000000000000000" pitchFamily="2" charset="2"/>
              <a:buNone/>
            </a:pPr>
            <a:endParaRPr lang="ru-RU" altLang="en-US" sz="2400" dirty="0">
              <a:latin typeface="Times New Roman" panose="02020603050405020304" pitchFamily="18" charset="0"/>
              <a:cs typeface="Times New Roman" panose="02020603050405020304" pitchFamily="18" charset="0"/>
            </a:endParaRPr>
          </a:p>
          <a:p>
            <a:pPr>
              <a:spcBef>
                <a:spcPts val="600"/>
              </a:spcBef>
              <a:buClr>
                <a:schemeClr val="accent1"/>
              </a:buClr>
              <a:buSzPct val="70000"/>
              <a:buFont typeface="Wingdings" panose="05000000000000000000" pitchFamily="2" charset="2"/>
              <a:buNone/>
            </a:pPr>
            <a:r>
              <a:rPr lang="ru-RU" altLang="en-US" sz="2200" dirty="0">
                <a:latin typeface="Times New Roman" panose="02020603050405020304" pitchFamily="18" charset="0"/>
                <a:cs typeface="Times New Roman" panose="02020603050405020304" pitchFamily="18" charset="0"/>
              </a:rPr>
              <a:t>Толкования контекстных слов должны иметь пересечения</a:t>
            </a:r>
          </a:p>
          <a:p>
            <a:pPr eaLnBrk="1" hangingPunct="1">
              <a:lnSpc>
                <a:spcPct val="102000"/>
              </a:lnSpc>
              <a:spcBef>
                <a:spcPts val="600"/>
              </a:spcBef>
            </a:pPr>
            <a:r>
              <a:rPr lang="en-GB" altLang="en-US" dirty="0">
                <a:latin typeface="Century Schoolbook" panose="02040604050505020304" pitchFamily="18" charset="0"/>
              </a:rPr>
              <a:t>	</a:t>
            </a:r>
            <a:r>
              <a:rPr lang="en-GB" altLang="en-US" sz="2400" dirty="0">
                <a:latin typeface="Century Schoolbook" panose="02040604050505020304" pitchFamily="18" charset="0"/>
              </a:rPr>
              <a:t>E.g. “On burning </a:t>
            </a:r>
            <a:r>
              <a:rPr lang="en-GB" altLang="en-US" sz="2400" b="1" i="1" dirty="0">
                <a:latin typeface="Century Schoolbook" panose="02040604050505020304" pitchFamily="18" charset="0"/>
              </a:rPr>
              <a:t>coal</a:t>
            </a:r>
            <a:r>
              <a:rPr lang="en-GB" altLang="en-US" sz="2400" dirty="0">
                <a:latin typeface="Century Schoolbook" panose="02040604050505020304" pitchFamily="18" charset="0"/>
              </a:rPr>
              <a:t> we get </a:t>
            </a:r>
            <a:r>
              <a:rPr lang="en-GB" altLang="en-US" sz="2400" b="1" i="1" dirty="0">
                <a:solidFill>
                  <a:srgbClr val="FF0000"/>
                </a:solidFill>
                <a:latin typeface="Century Schoolbook" panose="02040604050505020304" pitchFamily="18" charset="0"/>
              </a:rPr>
              <a:t>ash</a:t>
            </a:r>
            <a:r>
              <a:rPr lang="en-GB" altLang="en-US" sz="2400" dirty="0">
                <a:latin typeface="Century Schoolbook" panose="02040604050505020304" pitchFamily="18" charset="0"/>
              </a:rPr>
              <a:t>.”</a:t>
            </a:r>
          </a:p>
        </p:txBody>
      </p:sp>
      <p:sp>
        <p:nvSpPr>
          <p:cNvPr id="6" name="Стрелка вправо 5"/>
          <p:cNvSpPr/>
          <p:nvPr/>
        </p:nvSpPr>
        <p:spPr>
          <a:xfrm rot="5400000">
            <a:off x="4157954" y="3600645"/>
            <a:ext cx="4680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ru-RU" dirty="0" smtClean="0"/>
              <a:t>Алгоритм Леска</a:t>
            </a:r>
            <a:endParaRPr lang="en-US" dirty="0"/>
          </a:p>
        </p:txBody>
      </p:sp>
    </p:spTree>
    <p:extLst>
      <p:ext uri="{BB962C8B-B14F-4D97-AF65-F5344CB8AC3E}">
        <p14:creationId xmlns:p14="http://schemas.microsoft.com/office/powerpoint/2010/main" val="4130176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3D565AD-02A6-4D9B-819A-41625EE5F994}" type="slidenum">
              <a:rPr lang="en-US" altLang="en-US" sz="1400" b="1">
                <a:solidFill>
                  <a:srgbClr val="FFFFFF"/>
                </a:solidFill>
                <a:latin typeface="Century Schoolbook" panose="02040604050505020304" pitchFamily="18" charset="0"/>
              </a:rPr>
              <a:pPr algn="ctr" eaLnBrk="1" hangingPunct="1"/>
              <a:t>43</a:t>
            </a:fld>
            <a:endParaRPr lang="en-US" altLang="en-US" sz="1400" b="1">
              <a:solidFill>
                <a:srgbClr val="FFFFFF"/>
              </a:solidFill>
              <a:latin typeface="Century Schoolbook" panose="02040604050505020304" pitchFamily="18" charset="0"/>
            </a:endParaRPr>
          </a:p>
        </p:txBody>
      </p:sp>
      <p:sp>
        <p:nvSpPr>
          <p:cNvPr id="16392" name="Text Placeholder 6"/>
          <p:cNvSpPr>
            <a:spLocks noGrp="1"/>
          </p:cNvSpPr>
          <p:nvPr>
            <p:ph type="body" idx="1"/>
          </p:nvPr>
        </p:nvSpPr>
        <p:spPr>
          <a:xfrm>
            <a:off x="155971" y="1529637"/>
            <a:ext cx="4040188" cy="569935"/>
          </a:xfrm>
          <a:prstGeom prst="rect">
            <a:avLst/>
          </a:prstGeom>
        </p:spPr>
        <p:txBody>
          <a:bodyPr>
            <a:normAutofit/>
          </a:bodyPr>
          <a:lstStyle/>
          <a:p>
            <a:pPr algn="ctr" eaLnBrk="1" hangingPunct="1"/>
            <a:r>
              <a:rPr lang="en-US" altLang="en-US" dirty="0"/>
              <a:t>Ash</a:t>
            </a:r>
          </a:p>
        </p:txBody>
      </p:sp>
      <p:sp>
        <p:nvSpPr>
          <p:cNvPr id="16390" name="Content Placeholder 4"/>
          <p:cNvSpPr>
            <a:spLocks noGrp="1"/>
          </p:cNvSpPr>
          <p:nvPr>
            <p:ph sz="half" idx="2"/>
          </p:nvPr>
        </p:nvSpPr>
        <p:spPr>
          <a:xfrm>
            <a:off x="189863" y="2051134"/>
            <a:ext cx="3840557" cy="3754486"/>
          </a:xfrm>
        </p:spPr>
        <p:txBody>
          <a:bodyPr>
            <a:noAutofit/>
          </a:bodyPr>
          <a:lstStyle/>
          <a:p>
            <a:pPr eaLnBrk="1" hangingPunct="1">
              <a:spcBef>
                <a:spcPct val="0"/>
              </a:spcBef>
            </a:pPr>
            <a:r>
              <a:rPr lang="en-US" altLang="en-US" sz="2200" dirty="0">
                <a:latin typeface="Times New Roman" panose="02020603050405020304" pitchFamily="18" charset="0"/>
                <a:cs typeface="Times New Roman" panose="02020603050405020304" pitchFamily="18" charset="0"/>
              </a:rPr>
              <a:t>Sense 1</a:t>
            </a:r>
          </a:p>
          <a:p>
            <a:pPr marL="0" indent="0" eaLnBrk="1" hangingPunct="1">
              <a:spcBef>
                <a:spcPct val="0"/>
              </a:spcBef>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Trees of the olive family with pinnate leaves, thin furrowed bark and gray branches.</a:t>
            </a:r>
          </a:p>
          <a:p>
            <a:pPr eaLnBrk="1" hangingPunct="1">
              <a:spcBef>
                <a:spcPct val="0"/>
              </a:spcBef>
            </a:pPr>
            <a:r>
              <a:rPr lang="en-US" altLang="en-US" sz="2200" dirty="0">
                <a:latin typeface="Times New Roman" panose="02020603050405020304" pitchFamily="18" charset="0"/>
                <a:cs typeface="Times New Roman" panose="02020603050405020304" pitchFamily="18" charset="0"/>
              </a:rPr>
              <a:t>Sense 2</a:t>
            </a:r>
          </a:p>
          <a:p>
            <a:pPr marL="0" indent="0" eaLnBrk="1" hangingPunct="1">
              <a:spcBef>
                <a:spcPct val="0"/>
              </a:spcBef>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The </a:t>
            </a:r>
            <a:r>
              <a:rPr lang="en-US" altLang="en-US" sz="2200" b="1" i="1" dirty="0">
                <a:solidFill>
                  <a:srgbClr val="FF0000"/>
                </a:solidFill>
                <a:latin typeface="Times New Roman" panose="02020603050405020304" pitchFamily="18" charset="0"/>
                <a:cs typeface="Times New Roman" panose="02020603050405020304" pitchFamily="18" charset="0"/>
              </a:rPr>
              <a:t>solid</a:t>
            </a:r>
            <a:r>
              <a:rPr lang="en-US" altLang="en-US" sz="2200" dirty="0">
                <a:latin typeface="Times New Roman" panose="02020603050405020304" pitchFamily="18" charset="0"/>
                <a:cs typeface="Times New Roman" panose="02020603050405020304" pitchFamily="18" charset="0"/>
              </a:rPr>
              <a:t> residue left when </a:t>
            </a:r>
            <a:r>
              <a:rPr lang="en-US" altLang="en-US" sz="2200" b="1" i="1" dirty="0">
                <a:solidFill>
                  <a:srgbClr val="FF0000"/>
                </a:solidFill>
                <a:latin typeface="Times New Roman" panose="02020603050405020304" pitchFamily="18" charset="0"/>
                <a:cs typeface="Times New Roman" panose="02020603050405020304" pitchFamily="18" charset="0"/>
              </a:rPr>
              <a:t>combustible</a:t>
            </a:r>
            <a:r>
              <a:rPr lang="en-US" altLang="en-US" sz="2200" dirty="0">
                <a:latin typeface="Times New Roman" panose="02020603050405020304" pitchFamily="18" charset="0"/>
                <a:cs typeface="Times New Roman" panose="02020603050405020304" pitchFamily="18" charset="0"/>
              </a:rPr>
              <a:t> material is thoroughly </a:t>
            </a:r>
            <a:r>
              <a:rPr lang="en-US" altLang="en-US" sz="2200" b="1" i="1" dirty="0">
                <a:solidFill>
                  <a:srgbClr val="FF0000"/>
                </a:solidFill>
                <a:latin typeface="Times New Roman" panose="02020603050405020304" pitchFamily="18" charset="0"/>
                <a:cs typeface="Times New Roman" panose="02020603050405020304" pitchFamily="18" charset="0"/>
              </a:rPr>
              <a:t>burn</a:t>
            </a:r>
            <a:r>
              <a:rPr lang="en-US" altLang="en-US" sz="2200" dirty="0">
                <a:latin typeface="Times New Roman" panose="02020603050405020304" pitchFamily="18" charset="0"/>
                <a:cs typeface="Times New Roman" panose="02020603050405020304" pitchFamily="18" charset="0"/>
              </a:rPr>
              <a:t>ed or oxidized.</a:t>
            </a:r>
          </a:p>
          <a:p>
            <a:pPr eaLnBrk="1" hangingPunct="1">
              <a:spcBef>
                <a:spcPct val="0"/>
              </a:spcBef>
            </a:pPr>
            <a:r>
              <a:rPr lang="en-US" altLang="en-US" sz="2200" dirty="0">
                <a:latin typeface="Times New Roman" panose="02020603050405020304" pitchFamily="18" charset="0"/>
                <a:cs typeface="Times New Roman" panose="02020603050405020304" pitchFamily="18" charset="0"/>
              </a:rPr>
              <a:t>Sense 3</a:t>
            </a:r>
          </a:p>
          <a:p>
            <a:pPr eaLnBrk="1" hangingPunct="1">
              <a:spcBef>
                <a:spcPct val="0"/>
              </a:spcBef>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To convert into ash</a:t>
            </a:r>
          </a:p>
        </p:txBody>
      </p:sp>
      <p:sp>
        <p:nvSpPr>
          <p:cNvPr id="16393" name="Text Placeholder 7"/>
          <p:cNvSpPr>
            <a:spLocks noGrp="1"/>
          </p:cNvSpPr>
          <p:nvPr>
            <p:ph type="body" sz="quarter" idx="3"/>
          </p:nvPr>
        </p:nvSpPr>
        <p:spPr>
          <a:xfrm>
            <a:off x="4527635" y="1459810"/>
            <a:ext cx="4231008" cy="639762"/>
          </a:xfrm>
          <a:prstGeom prst="rect">
            <a:avLst/>
          </a:prstGeom>
        </p:spPr>
        <p:txBody>
          <a:bodyPr>
            <a:normAutofit/>
          </a:bodyPr>
          <a:lstStyle/>
          <a:p>
            <a:pPr algn="ctr" eaLnBrk="1" hangingPunct="1"/>
            <a:r>
              <a:rPr lang="en-US" altLang="en-US" dirty="0"/>
              <a:t>Coal</a:t>
            </a:r>
          </a:p>
        </p:txBody>
      </p:sp>
      <p:sp>
        <p:nvSpPr>
          <p:cNvPr id="16391" name="Content Placeholder 5"/>
          <p:cNvSpPr>
            <a:spLocks noGrp="1"/>
          </p:cNvSpPr>
          <p:nvPr>
            <p:ph sz="quarter" idx="4"/>
          </p:nvPr>
        </p:nvSpPr>
        <p:spPr>
          <a:xfrm>
            <a:off x="4196158" y="2051134"/>
            <a:ext cx="4947841" cy="3689346"/>
          </a:xfrm>
          <a:prstGeom prst="rect">
            <a:avLst/>
          </a:prstGeom>
        </p:spPr>
        <p:txBody>
          <a:bodyPr>
            <a:noAutofit/>
          </a:bodyPr>
          <a:lstStyle/>
          <a:p>
            <a:pPr marL="342900" lvl="1" indent="-342900">
              <a:spcBef>
                <a:spcPct val="0"/>
              </a:spcBef>
              <a:buFont typeface="Arial" pitchFamily="34" charset="0"/>
              <a:buChar char="•"/>
            </a:pPr>
            <a:r>
              <a:rPr lang="en-US" altLang="en-US" sz="2200" dirty="0">
                <a:latin typeface="Times New Roman" panose="02020603050405020304" pitchFamily="18" charset="0"/>
                <a:cs typeface="Times New Roman" panose="02020603050405020304" pitchFamily="18" charset="0"/>
              </a:rPr>
              <a:t>Sense 1</a:t>
            </a:r>
            <a:endParaRPr lang="ru-RU" altLang="en-US" sz="2200" dirty="0">
              <a:latin typeface="Times New Roman" panose="02020603050405020304" pitchFamily="18" charset="0"/>
              <a:cs typeface="Times New Roman" panose="02020603050405020304" pitchFamily="18" charset="0"/>
            </a:endParaRPr>
          </a:p>
          <a:p>
            <a:pPr marL="0" lvl="1" indent="0">
              <a:spcBef>
                <a:spcPct val="0"/>
              </a:spcBef>
              <a:buNone/>
            </a:pPr>
            <a:r>
              <a:rPr lang="en-US" altLang="en-US" sz="2200" dirty="0">
                <a:latin typeface="Times New Roman" panose="02020603050405020304" pitchFamily="18" charset="0"/>
                <a:cs typeface="Times New Roman" panose="02020603050405020304" pitchFamily="18" charset="0"/>
              </a:rPr>
              <a:t>A piece of glowing carbon or </a:t>
            </a:r>
            <a:r>
              <a:rPr lang="en-US" altLang="en-US" sz="2200" b="1" i="1" dirty="0">
                <a:solidFill>
                  <a:srgbClr val="FF0000"/>
                </a:solidFill>
                <a:latin typeface="Times New Roman" panose="02020603050405020304" pitchFamily="18" charset="0"/>
                <a:cs typeface="Times New Roman" panose="02020603050405020304" pitchFamily="18" charset="0"/>
              </a:rPr>
              <a:t>burn</a:t>
            </a:r>
            <a:r>
              <a:rPr lang="en-US" altLang="en-US" sz="2200" dirty="0">
                <a:latin typeface="Times New Roman" panose="02020603050405020304" pitchFamily="18" charset="0"/>
                <a:cs typeface="Times New Roman" panose="02020603050405020304" pitchFamily="18" charset="0"/>
              </a:rPr>
              <a:t>t wood.</a:t>
            </a:r>
          </a:p>
          <a:p>
            <a:pPr marL="342900" lvl="1" indent="-342900">
              <a:spcBef>
                <a:spcPct val="0"/>
              </a:spcBef>
              <a:buFont typeface="Arial" pitchFamily="34" charset="0"/>
              <a:buChar char="•"/>
            </a:pPr>
            <a:r>
              <a:rPr lang="en-US" altLang="en-US" sz="2200" dirty="0">
                <a:latin typeface="Times New Roman" panose="02020603050405020304" pitchFamily="18" charset="0"/>
                <a:cs typeface="Times New Roman" panose="02020603050405020304" pitchFamily="18" charset="0"/>
              </a:rPr>
              <a:t>Sense 2</a:t>
            </a:r>
            <a:endParaRPr lang="ru-RU" altLang="en-US" sz="2200" dirty="0">
              <a:latin typeface="Times New Roman" panose="02020603050405020304" pitchFamily="18" charset="0"/>
              <a:cs typeface="Times New Roman" panose="02020603050405020304" pitchFamily="18" charset="0"/>
            </a:endParaRPr>
          </a:p>
          <a:p>
            <a:pPr marL="0" lvl="1" indent="0">
              <a:spcBef>
                <a:spcPct val="0"/>
              </a:spcBef>
              <a:buNone/>
            </a:pPr>
            <a:r>
              <a:rPr lang="en-US" altLang="en-US" sz="2200" dirty="0">
                <a:latin typeface="Times New Roman" panose="02020603050405020304" pitchFamily="18" charset="0"/>
                <a:cs typeface="Times New Roman" panose="02020603050405020304" pitchFamily="18" charset="0"/>
              </a:rPr>
              <a:t>charcoal.</a:t>
            </a:r>
          </a:p>
          <a:p>
            <a:pPr marL="342900" lvl="1" indent="-342900">
              <a:spcBef>
                <a:spcPct val="0"/>
              </a:spcBef>
              <a:buFont typeface="Arial" pitchFamily="34" charset="0"/>
              <a:buChar char="•"/>
            </a:pPr>
            <a:r>
              <a:rPr lang="en-US" altLang="en-US" sz="2200" dirty="0">
                <a:latin typeface="Times New Roman" panose="02020603050405020304" pitchFamily="18" charset="0"/>
                <a:cs typeface="Times New Roman" panose="02020603050405020304" pitchFamily="18" charset="0"/>
              </a:rPr>
              <a:t>Sense 3</a:t>
            </a:r>
            <a:endParaRPr lang="ru-RU" altLang="en-US" sz="2200" dirty="0">
              <a:latin typeface="Times New Roman" panose="02020603050405020304" pitchFamily="18" charset="0"/>
              <a:cs typeface="Times New Roman" panose="02020603050405020304" pitchFamily="18" charset="0"/>
            </a:endParaRPr>
          </a:p>
          <a:p>
            <a:pPr marL="0" lvl="1" indent="0">
              <a:spcBef>
                <a:spcPct val="0"/>
              </a:spcBef>
              <a:buNone/>
            </a:pPr>
            <a:r>
              <a:rPr lang="en-US" altLang="en-US" sz="2200" dirty="0">
                <a:latin typeface="Times New Roman" panose="02020603050405020304" pitchFamily="18" charset="0"/>
                <a:cs typeface="Times New Roman" panose="02020603050405020304" pitchFamily="18" charset="0"/>
              </a:rPr>
              <a:t>A black </a:t>
            </a:r>
            <a:r>
              <a:rPr lang="en-US" altLang="en-US" sz="2200" b="1" i="1" dirty="0">
                <a:solidFill>
                  <a:srgbClr val="FF0000"/>
                </a:solidFill>
                <a:latin typeface="Times New Roman" panose="02020603050405020304" pitchFamily="18" charset="0"/>
                <a:cs typeface="Times New Roman" panose="02020603050405020304" pitchFamily="18" charset="0"/>
              </a:rPr>
              <a:t>solid</a:t>
            </a:r>
            <a:r>
              <a:rPr lang="en-US" altLang="en-US" sz="2200" b="1" i="1" dirty="0">
                <a:latin typeface="Times New Roman" panose="02020603050405020304" pitchFamily="18" charset="0"/>
                <a:cs typeface="Times New Roman" panose="02020603050405020304" pitchFamily="18" charset="0"/>
              </a:rPr>
              <a:t> </a:t>
            </a:r>
            <a:r>
              <a:rPr lang="en-US" altLang="en-US" sz="2200" b="1" i="1" dirty="0">
                <a:solidFill>
                  <a:srgbClr val="FF0000"/>
                </a:solidFill>
                <a:latin typeface="Times New Roman" panose="02020603050405020304" pitchFamily="18" charset="0"/>
                <a:cs typeface="Times New Roman" panose="02020603050405020304" pitchFamily="18" charset="0"/>
              </a:rPr>
              <a:t>combustible</a:t>
            </a:r>
            <a:r>
              <a:rPr lang="en-US" altLang="en-US" sz="2200" dirty="0">
                <a:latin typeface="Times New Roman" panose="02020603050405020304" pitchFamily="18" charset="0"/>
                <a:cs typeface="Times New Roman" panose="02020603050405020304" pitchFamily="18" charset="0"/>
              </a:rPr>
              <a:t> substance formed by the partial decomposition of vegetable matter without free access to air and under the influence of moisture and often increased pressure and temperature that is widely used as a fuel for </a:t>
            </a:r>
            <a:r>
              <a:rPr lang="en-US" altLang="en-US" sz="2200" b="1" i="1" dirty="0">
                <a:solidFill>
                  <a:srgbClr val="FF0000"/>
                </a:solidFill>
                <a:latin typeface="Times New Roman" panose="02020603050405020304" pitchFamily="18" charset="0"/>
                <a:cs typeface="Times New Roman" panose="02020603050405020304" pitchFamily="18" charset="0"/>
              </a:rPr>
              <a:t>burn</a:t>
            </a:r>
            <a:r>
              <a:rPr lang="en-US" altLang="en-US" sz="2200" dirty="0">
                <a:latin typeface="Times New Roman" panose="02020603050405020304" pitchFamily="18" charset="0"/>
                <a:cs typeface="Times New Roman" panose="02020603050405020304" pitchFamily="18" charset="0"/>
              </a:rPr>
              <a:t>ing</a:t>
            </a:r>
          </a:p>
        </p:txBody>
      </p:sp>
      <p:sp>
        <p:nvSpPr>
          <p:cNvPr id="16394" name="Rectangle 9"/>
          <p:cNvSpPr>
            <a:spLocks noChangeArrowheads="1"/>
          </p:cNvSpPr>
          <p:nvPr/>
        </p:nvSpPr>
        <p:spPr bwMode="auto">
          <a:xfrm>
            <a:off x="424259" y="1060598"/>
            <a:ext cx="7543800" cy="46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2000"/>
              </a:lnSpc>
              <a:spcBef>
                <a:spcPts val="600"/>
              </a:spcBef>
            </a:pPr>
            <a:r>
              <a:rPr lang="en-GB" altLang="en-US" dirty="0">
                <a:latin typeface="Century Schoolbook" panose="02040604050505020304" pitchFamily="18" charset="0"/>
              </a:rPr>
              <a:t>	</a:t>
            </a:r>
            <a:r>
              <a:rPr lang="en-GB" altLang="en-US" sz="2400" dirty="0">
                <a:latin typeface="Century Schoolbook" panose="02040604050505020304" pitchFamily="18" charset="0"/>
              </a:rPr>
              <a:t>E.g. “On burning </a:t>
            </a:r>
            <a:r>
              <a:rPr lang="en-GB" altLang="en-US" sz="2400" b="1" i="1" dirty="0">
                <a:latin typeface="Century Schoolbook" panose="02040604050505020304" pitchFamily="18" charset="0"/>
              </a:rPr>
              <a:t>coal</a:t>
            </a:r>
            <a:r>
              <a:rPr lang="en-GB" altLang="en-US" sz="2400" dirty="0">
                <a:latin typeface="Century Schoolbook" panose="02040604050505020304" pitchFamily="18" charset="0"/>
              </a:rPr>
              <a:t> we get </a:t>
            </a:r>
            <a:r>
              <a:rPr lang="en-GB" altLang="en-US" sz="2400" b="1" i="1" dirty="0">
                <a:solidFill>
                  <a:srgbClr val="FF0000"/>
                </a:solidFill>
                <a:latin typeface="Century Schoolbook" panose="02040604050505020304" pitchFamily="18" charset="0"/>
              </a:rPr>
              <a:t>ash</a:t>
            </a:r>
            <a:r>
              <a:rPr lang="en-GB" altLang="en-US" sz="2400" dirty="0">
                <a:latin typeface="Century Schoolbook" panose="02040604050505020304" pitchFamily="18" charset="0"/>
              </a:rPr>
              <a:t>.”</a:t>
            </a:r>
          </a:p>
        </p:txBody>
      </p:sp>
      <p:sp>
        <p:nvSpPr>
          <p:cNvPr id="16395" name="Text Placeholder 6"/>
          <p:cNvSpPr>
            <a:spLocks/>
          </p:cNvSpPr>
          <p:nvPr/>
        </p:nvSpPr>
        <p:spPr bwMode="auto">
          <a:xfrm>
            <a:off x="462358" y="5856014"/>
            <a:ext cx="7467600" cy="457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buClr>
                <a:schemeClr val="accent1"/>
              </a:buClr>
              <a:buSzPct val="70000"/>
            </a:pPr>
            <a:r>
              <a:rPr lang="ru-RU" altLang="en-US" dirty="0" smtClean="0">
                <a:solidFill>
                  <a:srgbClr val="FFFFFF"/>
                </a:solidFill>
                <a:latin typeface="Century Schoolbook" panose="02040604050505020304" pitchFamily="18" charset="0"/>
              </a:rPr>
              <a:t>Значение 2</a:t>
            </a:r>
            <a:r>
              <a:rPr lang="en-US" altLang="en-US" dirty="0" smtClean="0">
                <a:solidFill>
                  <a:srgbClr val="FFFFFF"/>
                </a:solidFill>
                <a:latin typeface="Century Schoolbook" panose="02040604050505020304" pitchFamily="18" charset="0"/>
              </a:rPr>
              <a:t>  </a:t>
            </a:r>
            <a:r>
              <a:rPr lang="ru-RU" altLang="en-US" dirty="0" smtClean="0">
                <a:solidFill>
                  <a:srgbClr val="FFFFFF"/>
                </a:solidFill>
                <a:latin typeface="Century Schoolbook" panose="02040604050505020304" pitchFamily="18" charset="0"/>
              </a:rPr>
              <a:t>для </a:t>
            </a:r>
            <a:r>
              <a:rPr lang="en-US" altLang="en-US" i="1" dirty="0" smtClean="0">
                <a:solidFill>
                  <a:srgbClr val="FFFFFF"/>
                </a:solidFill>
                <a:latin typeface="Century Schoolbook" panose="02040604050505020304" pitchFamily="18" charset="0"/>
              </a:rPr>
              <a:t>ash</a:t>
            </a:r>
            <a:r>
              <a:rPr lang="ru-RU" altLang="en-US" i="1" dirty="0" smtClean="0">
                <a:solidFill>
                  <a:srgbClr val="FFFFFF"/>
                </a:solidFill>
                <a:latin typeface="Century Schoolbook" panose="02040604050505020304" pitchFamily="18" charset="0"/>
              </a:rPr>
              <a:t> </a:t>
            </a:r>
            <a:r>
              <a:rPr lang="ru-RU" altLang="en-US" dirty="0" smtClean="0">
                <a:solidFill>
                  <a:srgbClr val="FFFFFF"/>
                </a:solidFill>
                <a:latin typeface="Century Schoolbook" panose="02040604050505020304" pitchFamily="18" charset="0"/>
              </a:rPr>
              <a:t>выигрывает</a:t>
            </a:r>
            <a:endParaRPr lang="en-US" altLang="en-US" dirty="0">
              <a:solidFill>
                <a:srgbClr val="FFFFFF"/>
              </a:solidFill>
              <a:latin typeface="Century Schoolbook" panose="02040604050505020304" pitchFamily="18" charset="0"/>
            </a:endParaRPr>
          </a:p>
        </p:txBody>
      </p:sp>
      <p:sp>
        <p:nvSpPr>
          <p:cNvPr id="9" name="Title 8"/>
          <p:cNvSpPr>
            <a:spLocks noGrp="1"/>
          </p:cNvSpPr>
          <p:nvPr>
            <p:ph type="title"/>
          </p:nvPr>
        </p:nvSpPr>
        <p:spPr/>
        <p:txBody>
          <a:bodyPr/>
          <a:lstStyle/>
          <a:p>
            <a:endParaRPr lang="en-US"/>
          </a:p>
        </p:txBody>
      </p:sp>
      <p:sp>
        <p:nvSpPr>
          <p:cNvPr id="41" name="Title 2"/>
          <p:cNvSpPr txBox="1">
            <a:spLocks/>
          </p:cNvSpPr>
          <p:nvPr/>
        </p:nvSpPr>
        <p:spPr>
          <a:xfrm>
            <a:off x="1653410" y="196491"/>
            <a:ext cx="7088570" cy="6499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kern="1200">
                <a:solidFill>
                  <a:schemeClr val="tx1"/>
                </a:solidFill>
                <a:latin typeface="+mj-lt"/>
                <a:ea typeface="+mj-ea"/>
                <a:cs typeface="+mj-cs"/>
              </a:defRPr>
            </a:lvl1pPr>
          </a:lstStyle>
          <a:p>
            <a:r>
              <a:rPr lang="ru-RU" sz="3600" dirty="0" smtClean="0"/>
              <a:t>Алгоритм Леска</a:t>
            </a:r>
            <a:endParaRPr lang="en-US" sz="3600" dirty="0"/>
          </a:p>
        </p:txBody>
      </p:sp>
    </p:spTree>
    <p:extLst>
      <p:ext uri="{BB962C8B-B14F-4D97-AF65-F5344CB8AC3E}">
        <p14:creationId xmlns:p14="http://schemas.microsoft.com/office/powerpoint/2010/main" val="2114972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3D565AD-02A6-4D9B-819A-41625EE5F994}" type="slidenum">
              <a:rPr lang="en-US" altLang="en-US" sz="1400" b="1">
                <a:solidFill>
                  <a:srgbClr val="FFFFFF"/>
                </a:solidFill>
                <a:latin typeface="Century Schoolbook" panose="02040604050505020304" pitchFamily="18" charset="0"/>
              </a:rPr>
              <a:pPr algn="ctr" eaLnBrk="1" hangingPunct="1"/>
              <a:t>44</a:t>
            </a:fld>
            <a:endParaRPr lang="en-US" altLang="en-US" sz="1400" b="1">
              <a:solidFill>
                <a:srgbClr val="FFFFFF"/>
              </a:solidFill>
              <a:latin typeface="Century Schoolbook" panose="02040604050505020304" pitchFamily="18" charset="0"/>
            </a:endParaRPr>
          </a:p>
        </p:txBody>
      </p:sp>
      <p:sp>
        <p:nvSpPr>
          <p:cNvPr id="16392" name="Text Placeholder 6"/>
          <p:cNvSpPr>
            <a:spLocks noGrp="1"/>
          </p:cNvSpPr>
          <p:nvPr>
            <p:ph type="body" idx="1"/>
          </p:nvPr>
        </p:nvSpPr>
        <p:spPr/>
        <p:txBody>
          <a:bodyPr>
            <a:normAutofit/>
          </a:bodyPr>
          <a:lstStyle/>
          <a:p>
            <a:pPr algn="ctr" eaLnBrk="1" hangingPunct="1"/>
            <a:r>
              <a:rPr lang="ru-RU" altLang="en-US" dirty="0"/>
              <a:t>Лук</a:t>
            </a:r>
            <a:endParaRPr lang="en-US" altLang="en-US" dirty="0"/>
          </a:p>
        </p:txBody>
      </p:sp>
      <p:sp>
        <p:nvSpPr>
          <p:cNvPr id="16390" name="Content Placeholder 4"/>
          <p:cNvSpPr>
            <a:spLocks noGrp="1"/>
          </p:cNvSpPr>
          <p:nvPr>
            <p:ph sz="half" idx="2"/>
          </p:nvPr>
        </p:nvSpPr>
        <p:spPr/>
        <p:txBody>
          <a:bodyPr>
            <a:noAutofit/>
          </a:bodyPr>
          <a:lstStyle/>
          <a:p>
            <a:pPr eaLnBrk="1" hangingPunct="1">
              <a:spcBef>
                <a:spcPct val="0"/>
              </a:spcBef>
            </a:pPr>
            <a:r>
              <a:rPr lang="en-US" altLang="en-US" sz="2000" dirty="0"/>
              <a:t>Sense 1</a:t>
            </a:r>
          </a:p>
          <a:p>
            <a:pPr marL="0" indent="0">
              <a:buNone/>
            </a:pPr>
            <a:r>
              <a:rPr lang="ru-RU" sz="2000" dirty="0">
                <a:solidFill>
                  <a:schemeClr val="tx2">
                    <a:lumMod val="60000"/>
                    <a:lumOff val="40000"/>
                  </a:schemeClr>
                </a:solidFill>
                <a:latin typeface="Times New Roman" panose="02020603050405020304" pitchFamily="18" charset="0"/>
                <a:cs typeface="Times New Roman" panose="02020603050405020304" pitchFamily="18" charset="0"/>
              </a:rPr>
              <a:t>Огородное</a:t>
            </a:r>
            <a:r>
              <a:rPr lang="ru-RU" sz="2000" dirty="0">
                <a:latin typeface="Times New Roman" panose="02020603050405020304" pitchFamily="18" charset="0"/>
                <a:cs typeface="Times New Roman" panose="02020603050405020304" pitchFamily="18" charset="0"/>
              </a:rPr>
              <a:t> или дикорастущее </a:t>
            </a:r>
            <a:r>
              <a:rPr lang="ru-RU" sz="2000" dirty="0">
                <a:solidFill>
                  <a:schemeClr val="tx2">
                    <a:lumMod val="60000"/>
                    <a:lumOff val="40000"/>
                  </a:schemeClr>
                </a:solidFill>
                <a:latin typeface="Times New Roman" panose="02020603050405020304" pitchFamily="18" charset="0"/>
                <a:cs typeface="Times New Roman" panose="02020603050405020304" pitchFamily="18" charset="0"/>
              </a:rPr>
              <a:t>растение </a:t>
            </a:r>
            <a:r>
              <a:rPr lang="ru-RU" sz="2000" dirty="0">
                <a:latin typeface="Times New Roman" panose="02020603050405020304" pitchFamily="18" charset="0"/>
                <a:cs typeface="Times New Roman" panose="02020603050405020304" pitchFamily="18" charset="0"/>
              </a:rPr>
              <a:t>лилейных с  острым </a:t>
            </a:r>
            <a:r>
              <a:rPr lang="ru-RU" sz="2000" dirty="0">
                <a:solidFill>
                  <a:schemeClr val="tx2">
                    <a:lumMod val="60000"/>
                    <a:lumOff val="40000"/>
                  </a:schemeClr>
                </a:solidFill>
                <a:latin typeface="Times New Roman" panose="02020603050405020304" pitchFamily="18" charset="0"/>
                <a:cs typeface="Times New Roman" panose="02020603050405020304" pitchFamily="18" charset="0"/>
              </a:rPr>
              <a:t>вкусом</a:t>
            </a:r>
            <a:r>
              <a:rPr lang="ru-RU" sz="2000" dirty="0">
                <a:latin typeface="Times New Roman" panose="02020603050405020304" pitchFamily="18" charset="0"/>
                <a:cs typeface="Times New Roman" panose="02020603050405020304" pitchFamily="18" charset="0"/>
              </a:rPr>
              <a:t> </a:t>
            </a:r>
            <a:r>
              <a:rPr lang="ru-RU" sz="2000" dirty="0">
                <a:solidFill>
                  <a:schemeClr val="tx2">
                    <a:lumMod val="60000"/>
                    <a:lumOff val="40000"/>
                  </a:schemeClr>
                </a:solidFill>
                <a:latin typeface="Times New Roman" panose="02020603050405020304" pitchFamily="18" charset="0"/>
                <a:cs typeface="Times New Roman" panose="02020603050405020304" pitchFamily="18" charset="0"/>
              </a:rPr>
              <a:t>луковицы</a:t>
            </a:r>
            <a:r>
              <a:rPr lang="ru-RU" sz="2000" dirty="0">
                <a:latin typeface="Times New Roman" panose="02020603050405020304" pitchFamily="18" charset="0"/>
                <a:cs typeface="Times New Roman" panose="02020603050405020304" pitchFamily="18" charset="0"/>
              </a:rPr>
              <a:t> и съедобными трубчатыми </a:t>
            </a:r>
            <a:r>
              <a:rPr lang="ru-RU" sz="2000" dirty="0">
                <a:solidFill>
                  <a:schemeClr val="tx2">
                    <a:lumMod val="60000"/>
                    <a:lumOff val="40000"/>
                  </a:schemeClr>
                </a:solidFill>
                <a:latin typeface="Times New Roman" panose="02020603050405020304" pitchFamily="18" charset="0"/>
                <a:cs typeface="Times New Roman" panose="02020603050405020304" pitchFamily="18" charset="0"/>
              </a:rPr>
              <a:t>листьями</a:t>
            </a:r>
            <a:r>
              <a:rPr lang="ru-RU" sz="2000" dirty="0">
                <a:latin typeface="Times New Roman" panose="02020603050405020304" pitchFamily="18" charset="0"/>
                <a:cs typeface="Times New Roman" panose="02020603050405020304" pitchFamily="18" charset="0"/>
              </a:rPr>
              <a:t>. </a:t>
            </a:r>
            <a:r>
              <a:rPr lang="ru-RU" sz="2000" i="1" dirty="0">
                <a:solidFill>
                  <a:schemeClr val="tx2">
                    <a:lumMod val="60000"/>
                    <a:lumOff val="40000"/>
                  </a:schemeClr>
                </a:solidFill>
                <a:latin typeface="Times New Roman" panose="02020603050405020304" pitchFamily="18" charset="0"/>
                <a:cs typeface="Times New Roman" panose="02020603050405020304" pitchFamily="18" charset="0"/>
              </a:rPr>
              <a:t>Репчатый</a:t>
            </a:r>
            <a:r>
              <a:rPr lang="ru-RU" sz="2000" i="1" dirty="0">
                <a:latin typeface="Times New Roman" panose="02020603050405020304" pitchFamily="18" charset="0"/>
                <a:cs typeface="Times New Roman" panose="02020603050405020304" pitchFamily="18" charset="0"/>
              </a:rPr>
              <a:t> л. </a:t>
            </a:r>
          </a:p>
          <a:p>
            <a:pPr marL="0" indent="0">
              <a:buNone/>
            </a:pPr>
            <a:r>
              <a:rPr lang="ru-RU" sz="2000" b="1" i="1" dirty="0">
                <a:solidFill>
                  <a:schemeClr val="tx2">
                    <a:lumMod val="60000"/>
                    <a:lumOff val="40000"/>
                  </a:schemeClr>
                </a:solidFill>
                <a:latin typeface="Times New Roman" panose="02020603050405020304" pitchFamily="18" charset="0"/>
                <a:cs typeface="Times New Roman" panose="02020603050405020304" pitchFamily="18" charset="0"/>
              </a:rPr>
              <a:t>зелёный</a:t>
            </a:r>
            <a:r>
              <a:rPr lang="ru-RU" sz="2000" b="1" i="1" dirty="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л.</a:t>
            </a: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pPr>
            <a:r>
              <a:rPr lang="en-US" altLang="en-US" sz="2000" dirty="0">
                <a:latin typeface="Times New Roman" panose="02020603050405020304" pitchFamily="18" charset="0"/>
                <a:cs typeface="Times New Roman" panose="02020603050405020304" pitchFamily="18" charset="0"/>
              </a:rPr>
              <a:t>Sense 2</a:t>
            </a:r>
          </a:p>
          <a:p>
            <a:pPr>
              <a:spcBef>
                <a:spcPct val="0"/>
              </a:spcBef>
              <a:buNone/>
            </a:pPr>
            <a:r>
              <a:rPr lang="en-US" alt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Ручное </a:t>
            </a:r>
            <a:r>
              <a:rPr lang="ru-RU" sz="2000" dirty="0">
                <a:solidFill>
                  <a:schemeClr val="accent6">
                    <a:lumMod val="75000"/>
                  </a:schemeClr>
                </a:solidFill>
                <a:latin typeface="Times New Roman" panose="02020603050405020304" pitchFamily="18" charset="0"/>
                <a:cs typeface="Times New Roman" panose="02020603050405020304" pitchFamily="18" charset="0"/>
              </a:rPr>
              <a:t>оружие</a:t>
            </a:r>
            <a:r>
              <a:rPr lang="ru-RU" sz="2000" dirty="0">
                <a:latin typeface="Times New Roman" panose="02020603050405020304" pitchFamily="18" charset="0"/>
                <a:cs typeface="Times New Roman" panose="02020603050405020304" pitchFamily="18" charset="0"/>
              </a:rPr>
              <a:t> для </a:t>
            </a:r>
            <a:r>
              <a:rPr lang="ru-RU" sz="2000" dirty="0">
                <a:solidFill>
                  <a:schemeClr val="accent6">
                    <a:lumMod val="75000"/>
                  </a:schemeClr>
                </a:solidFill>
                <a:latin typeface="Times New Roman" panose="02020603050405020304" pitchFamily="18" charset="0"/>
                <a:cs typeface="Times New Roman" panose="02020603050405020304" pitchFamily="18" charset="0"/>
              </a:rPr>
              <a:t>метания</a:t>
            </a:r>
            <a:r>
              <a:rPr lang="ru-RU" sz="2000" dirty="0">
                <a:latin typeface="Times New Roman" panose="02020603050405020304" pitchFamily="18" charset="0"/>
                <a:cs typeface="Times New Roman" panose="02020603050405020304" pitchFamily="18" charset="0"/>
              </a:rPr>
              <a:t> </a:t>
            </a:r>
            <a:r>
              <a:rPr lang="ru-RU" sz="2000" dirty="0">
                <a:solidFill>
                  <a:schemeClr val="accent6">
                    <a:lumMod val="75000"/>
                  </a:schemeClr>
                </a:solidFill>
                <a:latin typeface="Times New Roman" panose="02020603050405020304" pitchFamily="18" charset="0"/>
                <a:cs typeface="Times New Roman" panose="02020603050405020304" pitchFamily="18" charset="0"/>
              </a:rPr>
              <a:t>стрел</a:t>
            </a:r>
            <a:r>
              <a:rPr lang="ru-RU" sz="2000" dirty="0">
                <a:latin typeface="Times New Roman" panose="02020603050405020304" pitchFamily="18" charset="0"/>
                <a:cs typeface="Times New Roman" panose="02020603050405020304" pitchFamily="18" charset="0"/>
              </a:rPr>
              <a:t> в виде пружинящей </a:t>
            </a:r>
            <a:r>
              <a:rPr lang="ru-RU" sz="2000" dirty="0">
                <a:solidFill>
                  <a:schemeClr val="accent6">
                    <a:lumMod val="75000"/>
                  </a:schemeClr>
                </a:solidFill>
                <a:latin typeface="Times New Roman" panose="02020603050405020304" pitchFamily="18" charset="0"/>
                <a:cs typeface="Times New Roman" panose="02020603050405020304" pitchFamily="18" charset="0"/>
              </a:rPr>
              <a:t>дуги</a:t>
            </a:r>
            <a:r>
              <a:rPr lang="ru-RU" sz="2000" dirty="0">
                <a:latin typeface="Times New Roman" panose="02020603050405020304" pitchFamily="18" charset="0"/>
                <a:cs typeface="Times New Roman" panose="02020603050405020304" pitchFamily="18" charset="0"/>
              </a:rPr>
              <a:t>, стянутой </a:t>
            </a:r>
            <a:r>
              <a:rPr lang="ru-RU" sz="2000" dirty="0">
                <a:solidFill>
                  <a:schemeClr val="accent6">
                    <a:lumMod val="75000"/>
                  </a:schemeClr>
                </a:solidFill>
                <a:latin typeface="Times New Roman" panose="02020603050405020304" pitchFamily="18" charset="0"/>
                <a:cs typeface="Times New Roman" panose="02020603050405020304" pitchFamily="18" charset="0"/>
              </a:rPr>
              <a:t>тетивой</a:t>
            </a:r>
            <a:r>
              <a:rPr lang="ru-RU" sz="2000" dirty="0">
                <a:latin typeface="Times New Roman" panose="02020603050405020304" pitchFamily="18" charset="0"/>
                <a:cs typeface="Times New Roman" panose="02020603050405020304" pitchFamily="18" charset="0"/>
              </a:rPr>
              <a:t>. </a:t>
            </a:r>
            <a:r>
              <a:rPr lang="ru-RU" sz="2000" i="1" dirty="0">
                <a:solidFill>
                  <a:schemeClr val="accent6">
                    <a:lumMod val="75000"/>
                  </a:schemeClr>
                </a:solidFill>
                <a:latin typeface="Times New Roman" panose="02020603050405020304" pitchFamily="18" charset="0"/>
                <a:cs typeface="Times New Roman" panose="02020603050405020304" pitchFamily="18" charset="0"/>
              </a:rPr>
              <a:t>Тугой</a:t>
            </a:r>
            <a:r>
              <a:rPr lang="ru-RU" sz="2000" i="1" dirty="0">
                <a:latin typeface="Times New Roman" panose="02020603050405020304" pitchFamily="18" charset="0"/>
                <a:cs typeface="Times New Roman" panose="02020603050405020304" pitchFamily="18" charset="0"/>
              </a:rPr>
              <a:t> л</a:t>
            </a:r>
            <a:r>
              <a:rPr lang="ru-RU" sz="2000" i="1"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 </a:t>
            </a:r>
            <a:r>
              <a:rPr lang="ru-RU" sz="2000" i="1" dirty="0" smtClean="0">
                <a:solidFill>
                  <a:schemeClr val="accent6">
                    <a:lumMod val="75000"/>
                  </a:schemeClr>
                </a:solidFill>
                <a:latin typeface="Times New Roman" panose="02020603050405020304" pitchFamily="18" charset="0"/>
                <a:cs typeface="Times New Roman" panose="02020603050405020304" pitchFamily="18" charset="0"/>
              </a:rPr>
              <a:t>Стрельба</a:t>
            </a:r>
            <a:r>
              <a:rPr lang="ru-RU" sz="2000" i="1" dirty="0" smtClean="0">
                <a:latin typeface="Times New Roman" panose="02020603050405020304" pitchFamily="18" charset="0"/>
                <a:cs typeface="Times New Roman" panose="02020603050405020304" pitchFamily="18" charset="0"/>
              </a:rPr>
              <a:t> </a:t>
            </a:r>
            <a:r>
              <a:rPr lang="ru-RU" sz="2000" i="1" dirty="0">
                <a:latin typeface="Times New Roman" panose="02020603050405020304" pitchFamily="18" charset="0"/>
                <a:cs typeface="Times New Roman" panose="02020603050405020304" pitchFamily="18" charset="0"/>
              </a:rPr>
              <a:t>из лука</a:t>
            </a:r>
            <a:r>
              <a:rPr lang="ru-RU" sz="2000" dirty="0">
                <a:latin typeface="Times New Roman" panose="02020603050405020304" pitchFamily="18" charset="0"/>
                <a:cs typeface="Times New Roman" panose="02020603050405020304" pitchFamily="18" charset="0"/>
              </a:rPr>
              <a:t> (вид </a:t>
            </a:r>
            <a:r>
              <a:rPr lang="ru-RU" sz="2000" i="1" dirty="0">
                <a:solidFill>
                  <a:schemeClr val="accent6">
                    <a:lumMod val="75000"/>
                  </a:schemeClr>
                </a:solidFill>
                <a:latin typeface="Times New Roman" panose="02020603050405020304" pitchFamily="18" charset="0"/>
                <a:cs typeface="Times New Roman" panose="02020603050405020304" pitchFamily="18" charset="0"/>
              </a:rPr>
              <a:t>спорта</a:t>
            </a:r>
            <a:r>
              <a:rPr lang="ru-RU"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16393" name="Text Placeholder 7"/>
          <p:cNvSpPr>
            <a:spLocks noGrp="1"/>
          </p:cNvSpPr>
          <p:nvPr>
            <p:ph type="body" sz="quarter" idx="3"/>
          </p:nvPr>
        </p:nvSpPr>
        <p:spPr/>
        <p:txBody>
          <a:bodyPr>
            <a:normAutofit/>
          </a:bodyPr>
          <a:lstStyle/>
          <a:p>
            <a:pPr algn="ctr" eaLnBrk="1" hangingPunct="1"/>
            <a:r>
              <a:rPr lang="ru-RU" altLang="en-US" dirty="0"/>
              <a:t>Вырастить</a:t>
            </a:r>
            <a:endParaRPr lang="en-US" altLang="en-US" dirty="0"/>
          </a:p>
        </p:txBody>
      </p:sp>
      <p:sp>
        <p:nvSpPr>
          <p:cNvPr id="16391" name="Content Placeholder 5"/>
          <p:cNvSpPr>
            <a:spLocks noGrp="1"/>
          </p:cNvSpPr>
          <p:nvPr>
            <p:ph sz="quarter" idx="4"/>
          </p:nvPr>
        </p:nvSpPr>
        <p:spPr/>
        <p:txBody>
          <a:bodyPr>
            <a:normAutofit/>
          </a:bodyPr>
          <a:lstStyle/>
          <a:p>
            <a:pPr eaLnBrk="1" hangingPunct="1">
              <a:lnSpc>
                <a:spcPct val="90000"/>
              </a:lnSpc>
              <a:spcBef>
                <a:spcPct val="0"/>
              </a:spcBef>
            </a:pPr>
            <a:r>
              <a:rPr lang="en-US" altLang="en-US" sz="2000" dirty="0"/>
              <a:t>Sense 1</a:t>
            </a:r>
          </a:p>
          <a:p>
            <a:pPr>
              <a:lnSpc>
                <a:spcPct val="90000"/>
              </a:lnSpc>
              <a:spcBef>
                <a:spcPct val="0"/>
              </a:spcBef>
              <a:buNone/>
            </a:pPr>
            <a:r>
              <a:rPr lang="en-US" altLang="en-US" sz="2000" dirty="0"/>
              <a:t>	</a:t>
            </a:r>
            <a:r>
              <a:rPr lang="ru-RU" sz="2000" dirty="0">
                <a:latin typeface="Times New Roman" panose="02020603050405020304" pitchFamily="18" charset="0"/>
                <a:cs typeface="Times New Roman" panose="02020603050405020304" pitchFamily="18" charset="0"/>
              </a:rPr>
              <a:t>Ухаживая (за </a:t>
            </a:r>
            <a:r>
              <a:rPr lang="ru-RU" sz="2000" b="1" dirty="0">
                <a:solidFill>
                  <a:schemeClr val="tx2">
                    <a:lumMod val="60000"/>
                    <a:lumOff val="40000"/>
                  </a:schemeClr>
                </a:solidFill>
                <a:latin typeface="Times New Roman" panose="02020603050405020304" pitchFamily="18" charset="0"/>
                <a:cs typeface="Times New Roman" panose="02020603050405020304" pitchFamily="18" charset="0"/>
              </a:rPr>
              <a:t>растением</a:t>
            </a:r>
            <a:r>
              <a:rPr lang="ru-RU" sz="2000" dirty="0">
                <a:latin typeface="Times New Roman" panose="02020603050405020304" pitchFamily="18" charset="0"/>
                <a:cs typeface="Times New Roman" panose="02020603050405020304" pitchFamily="18" charset="0"/>
              </a:rPr>
              <a:t>, животным), вскармливая, дать </a:t>
            </a:r>
            <a:r>
              <a:rPr lang="ru-RU" sz="2000" dirty="0" smtClean="0">
                <a:latin typeface="Times New Roman" panose="02020603050405020304" pitchFamily="18" charset="0"/>
                <a:cs typeface="Times New Roman" panose="02020603050405020304" pitchFamily="18" charset="0"/>
              </a:rPr>
              <a:t>вырасти</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000" dirty="0">
                <a:latin typeface="Times New Roman" panose="02020603050405020304" pitchFamily="18" charset="0"/>
                <a:cs typeface="Times New Roman" panose="02020603050405020304" pitchFamily="18" charset="0"/>
              </a:rPr>
              <a:t>Sense 2</a:t>
            </a:r>
          </a:p>
          <a:p>
            <a:pPr>
              <a:lnSpc>
                <a:spcPct val="90000"/>
              </a:lnSpc>
              <a:spcBef>
                <a:spcPct val="0"/>
              </a:spcBef>
              <a:buNone/>
            </a:pPr>
            <a:r>
              <a:rPr lang="en-US" alt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То же, что </a:t>
            </a:r>
            <a:r>
              <a:rPr lang="ru-RU" sz="2000" u="sng" dirty="0">
                <a:latin typeface="Times New Roman" panose="02020603050405020304" pitchFamily="18" charset="0"/>
                <a:cs typeface="Times New Roman" panose="02020603050405020304" pitchFamily="18" charset="0"/>
                <a:hlinkClick r:id="rId3"/>
              </a:rPr>
              <a:t>воспитать</a:t>
            </a:r>
            <a:endParaRPr lang="en-US" altLang="en-US" sz="2000" dirty="0">
              <a:latin typeface="Times New Roman" panose="02020603050405020304" pitchFamily="18" charset="0"/>
              <a:cs typeface="Times New Roman" panose="02020603050405020304" pitchFamily="18" charset="0"/>
            </a:endParaRPr>
          </a:p>
        </p:txBody>
      </p:sp>
      <p:sp>
        <p:nvSpPr>
          <p:cNvPr id="16394" name="Rectangle 9"/>
          <p:cNvSpPr>
            <a:spLocks noChangeArrowheads="1"/>
          </p:cNvSpPr>
          <p:nvPr/>
        </p:nvSpPr>
        <p:spPr bwMode="auto">
          <a:xfrm>
            <a:off x="226618" y="1047340"/>
            <a:ext cx="8610600"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2000"/>
              </a:lnSpc>
            </a:pPr>
            <a:r>
              <a:rPr lang="en-GB" altLang="en-US" sz="2200" dirty="0" smtClean="0">
                <a:latin typeface="Century Schoolbook" panose="02040604050505020304" pitchFamily="18" charset="0"/>
              </a:rPr>
              <a:t>“</a:t>
            </a:r>
            <a:r>
              <a:rPr lang="ru-RU" altLang="en-US" sz="2200" b="1" dirty="0">
                <a:solidFill>
                  <a:schemeClr val="tx2">
                    <a:lumMod val="60000"/>
                    <a:lumOff val="40000"/>
                  </a:schemeClr>
                </a:solidFill>
                <a:latin typeface="Century Schoolbook" panose="02040604050505020304" pitchFamily="18" charset="0"/>
              </a:rPr>
              <a:t>Зеленый</a:t>
            </a:r>
            <a:r>
              <a:rPr lang="ru-RU" altLang="en-US" sz="2200" dirty="0">
                <a:latin typeface="Century Schoolbook" panose="02040604050505020304" pitchFamily="18" charset="0"/>
              </a:rPr>
              <a:t> </a:t>
            </a:r>
            <a:r>
              <a:rPr lang="ru-RU" altLang="en-US" sz="2200" b="1" dirty="0">
                <a:solidFill>
                  <a:srgbClr val="C00000"/>
                </a:solidFill>
                <a:latin typeface="Century Schoolbook" panose="02040604050505020304" pitchFamily="18" charset="0"/>
              </a:rPr>
              <a:t>лук</a:t>
            </a:r>
            <a:r>
              <a:rPr lang="ru-RU" altLang="en-US" sz="2200" dirty="0">
                <a:latin typeface="Century Schoolbook" panose="02040604050505020304" pitchFamily="18" charset="0"/>
              </a:rPr>
              <a:t> можно </a:t>
            </a:r>
            <a:r>
              <a:rPr lang="ru-RU" altLang="en-US" sz="2200" b="1" dirty="0">
                <a:solidFill>
                  <a:schemeClr val="tx2">
                    <a:lumMod val="60000"/>
                    <a:lumOff val="40000"/>
                  </a:schemeClr>
                </a:solidFill>
                <a:latin typeface="Century Schoolbook" panose="02040604050505020304" pitchFamily="18" charset="0"/>
              </a:rPr>
              <a:t>вырастить</a:t>
            </a:r>
            <a:r>
              <a:rPr lang="ru-RU" altLang="en-US" sz="2200" dirty="0">
                <a:latin typeface="Century Schoolbook" panose="02040604050505020304" pitchFamily="18" charset="0"/>
              </a:rPr>
              <a:t> в домашних условиях</a:t>
            </a:r>
            <a:r>
              <a:rPr lang="en-GB" altLang="en-US" sz="2200" dirty="0">
                <a:latin typeface="Century Schoolbook" panose="02040604050505020304" pitchFamily="18" charset="0"/>
              </a:rPr>
              <a:t>”</a:t>
            </a:r>
          </a:p>
        </p:txBody>
      </p:sp>
      <p:sp>
        <p:nvSpPr>
          <p:cNvPr id="39" name="Title 2"/>
          <p:cNvSpPr>
            <a:spLocks noGrp="1"/>
          </p:cNvSpPr>
          <p:nvPr>
            <p:ph type="title"/>
          </p:nvPr>
        </p:nvSpPr>
        <p:spPr>
          <a:xfrm>
            <a:off x="1754222" y="-44356"/>
            <a:ext cx="7088570" cy="649921"/>
          </a:xfrm>
        </p:spPr>
        <p:txBody>
          <a:bodyPr/>
          <a:lstStyle/>
          <a:p>
            <a:r>
              <a:rPr lang="ru-RU" sz="3600" dirty="0" smtClean="0"/>
              <a:t>Алгоритм Леска</a:t>
            </a:r>
            <a:endParaRPr lang="en-US" sz="3600" dirty="0"/>
          </a:p>
        </p:txBody>
      </p:sp>
    </p:spTree>
    <p:extLst>
      <p:ext uri="{BB962C8B-B14F-4D97-AF65-F5344CB8AC3E}">
        <p14:creationId xmlns:p14="http://schemas.microsoft.com/office/powerpoint/2010/main" val="1437805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p:txBody>
          <a:bodyPr>
            <a:normAutofit/>
          </a:bodyPr>
          <a:lstStyle/>
          <a:p>
            <a:r>
              <a:rPr lang="en-US" dirty="0"/>
              <a:t>The Corpus </a:t>
            </a:r>
            <a:r>
              <a:rPr lang="en-US" dirty="0" err="1"/>
              <a:t>Lesk</a:t>
            </a:r>
            <a:r>
              <a:rPr lang="en-US" dirty="0"/>
              <a:t> algorithm</a:t>
            </a:r>
          </a:p>
        </p:txBody>
      </p:sp>
      <p:sp>
        <p:nvSpPr>
          <p:cNvPr id="1447939" name="Rectangle 3"/>
          <p:cNvSpPr>
            <a:spLocks noGrp="1" noChangeArrowheads="1"/>
          </p:cNvSpPr>
          <p:nvPr>
            <p:ph idx="1"/>
          </p:nvPr>
        </p:nvSpPr>
        <p:spPr/>
        <p:txBody>
          <a:bodyPr>
            <a:normAutofit fontScale="85000" lnSpcReduction="10000"/>
          </a:bodyPr>
          <a:lstStyle/>
          <a:p>
            <a:pPr marL="0" indent="0">
              <a:buNone/>
            </a:pPr>
            <a:r>
              <a:rPr lang="ru-RU" sz="3400" b="1" dirty="0">
                <a:latin typeface="Times New Roman" panose="02020603050405020304" pitchFamily="18" charset="0"/>
                <a:cs typeface="Times New Roman" panose="02020603050405020304" pitchFamily="18" charset="0"/>
              </a:rPr>
              <a:t>Расширение Леска по корпусу</a:t>
            </a:r>
          </a:p>
          <a:p>
            <a:r>
              <a:rPr lang="ru-RU" dirty="0">
                <a:latin typeface="Times New Roman" panose="02020603050405020304" pitchFamily="18" charset="0"/>
                <a:cs typeface="Times New Roman" panose="02020603050405020304" pitchFamily="18" charset="0"/>
              </a:rPr>
              <a:t>Пусть у нас есть размеченный по смыслам корпус</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как</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SemCor</a:t>
            </a:r>
            <a:r>
              <a:rPr lang="en-US" dirty="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Возьмем все предложения, где слово встречается со значением </a:t>
            </a:r>
            <a:r>
              <a:rPr lang="en-US" dirty="0">
                <a:latin typeface="Times New Roman" panose="02020603050405020304" pitchFamily="18" charset="0"/>
                <a:cs typeface="Times New Roman" panose="02020603050405020304" pitchFamily="18" charset="0"/>
              </a:rPr>
              <a:t>i:</a:t>
            </a:r>
          </a:p>
          <a:p>
            <a:pPr marL="457200" lvl="1" indent="0">
              <a:buNone/>
            </a:pPr>
            <a:r>
              <a:rPr lang="en-US" i="1" dirty="0">
                <a:latin typeface="Times New Roman" panose="02020603050405020304" pitchFamily="18" charset="0"/>
                <a:cs typeface="Times New Roman" panose="02020603050405020304" pitchFamily="18" charset="0"/>
              </a:rPr>
              <a:t>These short, "streamlined" meetings usually are sponsored by local </a:t>
            </a:r>
            <a:r>
              <a:rPr lang="en-US" b="1" i="1" dirty="0">
                <a:solidFill>
                  <a:srgbClr val="0000FF"/>
                </a:solidFill>
                <a:latin typeface="Times New Roman" panose="02020603050405020304" pitchFamily="18" charset="0"/>
                <a:cs typeface="Times New Roman" panose="02020603050405020304" pitchFamily="18" charset="0"/>
              </a:rPr>
              <a:t>banks</a:t>
            </a:r>
            <a:r>
              <a:rPr lang="en-US" b="1" i="1" baseline="30000" dirty="0">
                <a:solidFill>
                  <a:srgbClr val="0000FF"/>
                </a:solidFill>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Chambers of Commerce, trade associations, or other civic organizations.</a:t>
            </a:r>
          </a:p>
          <a:p>
            <a:r>
              <a:rPr lang="ru-RU" dirty="0">
                <a:latin typeface="Times New Roman" panose="02020603050405020304" pitchFamily="18" charset="0"/>
                <a:cs typeface="Times New Roman" panose="02020603050405020304" pitchFamily="18" charset="0"/>
              </a:rPr>
              <a:t>Добавляем данные примера к «сигнатуре» соответствующего значения </a:t>
            </a:r>
            <a:r>
              <a:rPr lang="en-US" dirty="0" err="1" smtClean="0">
                <a:latin typeface="Times New Roman" panose="02020603050405020304" pitchFamily="18" charset="0"/>
                <a:cs typeface="Times New Roman" panose="02020603050405020304" pitchFamily="18" charset="0"/>
              </a:rPr>
              <a:t>i</a:t>
            </a:r>
            <a:r>
              <a:rPr lang="ru-RU" dirty="0" smtClean="0">
                <a:latin typeface="Times New Roman" panose="02020603050405020304" pitchFamily="18" charset="0"/>
                <a:cs typeface="Times New Roman" panose="02020603050405020304" pitchFamily="18" charset="0"/>
              </a:rPr>
              <a:t> (можно добавлять не все слова, а только «взвешенные», например, с высоким </a:t>
            </a:r>
            <a:r>
              <a:rPr lang="en-US" dirty="0" smtClean="0">
                <a:latin typeface="Times New Roman" panose="02020603050405020304" pitchFamily="18" charset="0"/>
                <a:cs typeface="Times New Roman" panose="02020603050405020304" pitchFamily="18" charset="0"/>
              </a:rPr>
              <a:t>PMI</a:t>
            </a:r>
            <a:r>
              <a:rPr lang="ru-RU" dirty="0" smtClean="0">
                <a:latin typeface="Times New Roman" panose="02020603050405020304" pitchFamily="18" charset="0"/>
                <a:cs typeface="Times New Roman" panose="02020603050405020304" pitchFamily="18" charset="0"/>
              </a:rPr>
              <a:t> или другой мерой ассоциативной связи)</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Для произвольного контекста, где встретилось слово, выбираем то </a:t>
            </a:r>
            <a:r>
              <a:rPr lang="ru-RU" dirty="0" smtClean="0">
                <a:latin typeface="Times New Roman" panose="02020603050405020304" pitchFamily="18" charset="0"/>
                <a:cs typeface="Times New Roman" panose="02020603050405020304" pitchFamily="18" charset="0"/>
              </a:rPr>
              <a:t>его значение</a:t>
            </a:r>
            <a:r>
              <a:rPr lang="ru-RU" dirty="0">
                <a:latin typeface="Times New Roman" panose="02020603050405020304" pitchFamily="18" charset="0"/>
                <a:cs typeface="Times New Roman" panose="02020603050405020304" pitchFamily="18" charset="0"/>
              </a:rPr>
              <a:t>, сигнатура которого имеет наибольшее пересечение с контекстом</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a:t>
            </a:r>
          </a:p>
          <a:p>
            <a:r>
              <a:rPr lang="ru-RU" dirty="0" smtClean="0">
                <a:latin typeface="Times New Roman" panose="02020603050405020304" pitchFamily="18" charset="0"/>
                <a:cs typeface="Times New Roman" panose="02020603050405020304" pitchFamily="18" charset="0"/>
              </a:rPr>
              <a:t>сигнатура значения </a:t>
            </a:r>
            <a:r>
              <a:rPr lang="ru-RU" dirty="0" smtClean="0">
                <a:latin typeface="Times New Roman" panose="02020603050405020304" pitchFamily="18" charset="0"/>
                <a:cs typeface="Times New Roman" panose="02020603050405020304" pitchFamily="18" charset="0"/>
                <a:sym typeface="Symbol" panose="05050102010706020507" pitchFamily="18" charset="2"/>
              </a:rPr>
              <a:t> множество слов из толкования или из расширенного толкования</a:t>
            </a:r>
          </a:p>
          <a:p>
            <a:r>
              <a:rPr lang="en-US" dirty="0" smtClean="0">
                <a:latin typeface="Times New Roman" panose="02020603050405020304" pitchFamily="18" charset="0"/>
                <a:cs typeface="Times New Roman" panose="02020603050405020304" pitchFamily="18" charset="0"/>
                <a:sym typeface="Symbol" panose="05050102010706020507" pitchFamily="18" charset="2"/>
              </a:rPr>
              <a:t>PS</a:t>
            </a:r>
            <a:r>
              <a:rPr lang="ru-RU" dirty="0" smtClean="0">
                <a:latin typeface="Times New Roman" panose="02020603050405020304" pitchFamily="18" charset="0"/>
                <a:cs typeface="Times New Roman" panose="02020603050405020304" pitchFamily="18" charset="0"/>
                <a:sym typeface="Symbol" panose="05050102010706020507" pitchFamily="18" charset="2"/>
              </a:rPr>
              <a:t> можно расширить толкование с помощью </a:t>
            </a:r>
            <a:r>
              <a:rPr lang="ru-RU" dirty="0" err="1" smtClean="0">
                <a:latin typeface="Times New Roman" panose="02020603050405020304" pitchFamily="18" charset="0"/>
                <a:cs typeface="Times New Roman" panose="02020603050405020304" pitchFamily="18" charset="0"/>
                <a:sym typeface="Symbol" panose="05050102010706020507" pitchFamily="18" charset="2"/>
              </a:rPr>
              <a:t>эмбедингов</a:t>
            </a:r>
            <a:endParaRPr lang="en-US" dirty="0"/>
          </a:p>
        </p:txBody>
      </p:sp>
    </p:spTree>
    <p:extLst>
      <p:ext uri="{BB962C8B-B14F-4D97-AF65-F5344CB8AC3E}">
        <p14:creationId xmlns:p14="http://schemas.microsoft.com/office/powerpoint/2010/main" val="93166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ru-RU" dirty="0" smtClean="0"/>
              <a:t>Алгоритм Леска</a:t>
            </a:r>
            <a:endParaRPr lang="en-US" dirty="0"/>
          </a:p>
        </p:txBody>
      </p:sp>
      <p:sp>
        <p:nvSpPr>
          <p:cNvPr id="3" name="Content Placeholder 2"/>
          <p:cNvSpPr>
            <a:spLocks noGrp="1"/>
          </p:cNvSpPr>
          <p:nvPr>
            <p:ph idx="1"/>
          </p:nvPr>
        </p:nvSpPr>
        <p:spPr/>
        <p:txBody>
          <a:bodyPr>
            <a:normAutofit/>
          </a:bodyPr>
          <a:lstStyle/>
          <a:p>
            <a:r>
              <a:rPr lang="ru-RU" dirty="0">
                <a:latin typeface="Times New Roman" panose="02020603050405020304" pitchFamily="18" charset="0"/>
                <a:cs typeface="Times New Roman" panose="02020603050405020304" pitchFamily="18" charset="0"/>
              </a:rPr>
              <a:t>Вместо удаления функциональных слов можно учесть «</a:t>
            </a:r>
            <a:r>
              <a:rPr lang="ru-RU" dirty="0" err="1">
                <a:latin typeface="Times New Roman" panose="02020603050405020304" pitchFamily="18" charset="0"/>
                <a:cs typeface="Times New Roman" panose="02020603050405020304" pitchFamily="18" charset="0"/>
              </a:rPr>
              <a:t>распределенность</a:t>
            </a:r>
            <a:r>
              <a:rPr lang="ru-RU" dirty="0">
                <a:latin typeface="Times New Roman" panose="02020603050405020304" pitchFamily="18" charset="0"/>
                <a:cs typeface="Times New Roman" panose="02020603050405020304" pitchFamily="18" charset="0"/>
              </a:rPr>
              <a:t>» слова по контекстам:</a:t>
            </a:r>
            <a:endParaRPr lang="en-US"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уменьшаем вес словам, которые встречаются в большем количестве контекстов</a:t>
            </a:r>
          </a:p>
          <a:p>
            <a:pPr lvl="1"/>
            <a:endParaRPr lang="en-US"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Каждое слово из пересечения взвешиваем в соответствии с </a:t>
            </a:r>
            <a:r>
              <a:rPr lang="en-US" b="1" dirty="0" err="1">
                <a:latin typeface="Times New Roman" panose="02020603050405020304" pitchFamily="18" charset="0"/>
                <a:cs typeface="Times New Roman" panose="02020603050405020304" pitchFamily="18" charset="0"/>
              </a:rPr>
              <a:t>idf</a:t>
            </a:r>
            <a:r>
              <a:rPr lang="ru-RU"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endParaRPr lang="en-US" b="1" dirty="0"/>
          </a:p>
          <a:p>
            <a:endParaRPr lang="en-US" dirty="0"/>
          </a:p>
        </p:txBody>
      </p:sp>
    </p:spTree>
    <p:extLst>
      <p:ext uri="{BB962C8B-B14F-4D97-AF65-F5344CB8AC3E}">
        <p14:creationId xmlns:p14="http://schemas.microsoft.com/office/powerpoint/2010/main" val="339205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4" name="Group 4"/>
          <p:cNvGraphicFramePr>
            <a:graphicFrameLocks noGrp="1"/>
          </p:cNvGraphicFramePr>
          <p:nvPr>
            <p:ph idx="1"/>
            <p:extLst>
              <p:ext uri="{D42A27DB-BD31-4B8C-83A1-F6EECF244321}">
                <p14:modId xmlns:p14="http://schemas.microsoft.com/office/powerpoint/2010/main" val="3122074397"/>
              </p:ext>
            </p:extLst>
          </p:nvPr>
        </p:nvGraphicFramePr>
        <p:xfrm>
          <a:off x="461442" y="3952800"/>
          <a:ext cx="8075793" cy="2377524"/>
        </p:xfrm>
        <a:graphic>
          <a:graphicData uri="http://schemas.openxmlformats.org/drawingml/2006/table">
            <a:tbl>
              <a:tblPr/>
              <a:tblGrid>
                <a:gridCol w="1502473">
                  <a:extLst>
                    <a:ext uri="{9D8B030D-6E8A-4147-A177-3AD203B41FA5}">
                      <a16:colId xmlns:a16="http://schemas.microsoft.com/office/drawing/2014/main" val="20000"/>
                    </a:ext>
                  </a:extLst>
                </a:gridCol>
                <a:gridCol w="3192756">
                  <a:extLst>
                    <a:ext uri="{9D8B030D-6E8A-4147-A177-3AD203B41FA5}">
                      <a16:colId xmlns:a16="http://schemas.microsoft.com/office/drawing/2014/main" val="20001"/>
                    </a:ext>
                  </a:extLst>
                </a:gridCol>
                <a:gridCol w="3380564">
                  <a:extLst>
                    <a:ext uri="{9D8B030D-6E8A-4147-A177-3AD203B41FA5}">
                      <a16:colId xmlns:a16="http://schemas.microsoft.com/office/drawing/2014/main" val="20002"/>
                    </a:ext>
                  </a:extLst>
                </a:gridCol>
              </a:tblGrid>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Century Schoolbook" pitchFamily="18" charset="0"/>
                      </a:endParaRP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FF"/>
                          </a:solidFill>
                          <a:effectLst/>
                          <a:latin typeface="Century Schoolbook" pitchFamily="18" charset="0"/>
                        </a:rPr>
                        <a:t>Sense1: Finance</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FF"/>
                          </a:solidFill>
                          <a:effectLst/>
                          <a:latin typeface="Century Schoolbook" pitchFamily="18" charset="0"/>
                        </a:rPr>
                        <a:t>Sense2: Location</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2"/>
                          </a:solidFill>
                          <a:effectLst/>
                          <a:latin typeface="Century Schoolbook" pitchFamily="18" charset="0"/>
                        </a:rPr>
                        <a:t>Money</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+1</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1"/>
                  </a:ext>
                </a:extLst>
              </a:tr>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2"/>
                          </a:solidFill>
                          <a:effectLst/>
                          <a:latin typeface="Century Schoolbook" pitchFamily="18" charset="0"/>
                        </a:rPr>
                        <a:t>Interest</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+1</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2"/>
                  </a:ext>
                </a:extLst>
              </a:tr>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2"/>
                          </a:solidFill>
                          <a:effectLst/>
                          <a:latin typeface="Century Schoolbook" pitchFamily="18" charset="0"/>
                        </a:rPr>
                        <a:t>Fetch</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D9CE"/>
                    </a:solidFill>
                  </a:tcPr>
                </a:tc>
                <a:extLst>
                  <a:ext uri="{0D108BD9-81ED-4DB2-BD59-A6C34878D82A}">
                    <a16:rowId xmlns:a16="http://schemas.microsoft.com/office/drawing/2014/main" val="10003"/>
                  </a:ext>
                </a:extLst>
              </a:tr>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2"/>
                          </a:solidFill>
                          <a:effectLst/>
                          <a:latin typeface="Century Schoolbook" pitchFamily="18" charset="0"/>
                        </a:rPr>
                        <a:t>Annum</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+1</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4"/>
                  </a:ext>
                </a:extLst>
              </a:tr>
              <a:tr h="3638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2"/>
                          </a:solidFill>
                          <a:effectLst/>
                          <a:latin typeface="Century Schoolbook" pitchFamily="18" charset="0"/>
                        </a:rPr>
                        <a:t>Total</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3</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entury Schoolbook" pitchFamily="18" charset="0"/>
                        </a:rPr>
                        <a:t>0</a:t>
                      </a:r>
                    </a:p>
                  </a:txBody>
                  <a:tcPr marL="121514" marR="121514"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EDE8"/>
                    </a:solidFill>
                  </a:tcPr>
                </a:tc>
                <a:extLst>
                  <a:ext uri="{0D108BD9-81ED-4DB2-BD59-A6C34878D82A}">
                    <a16:rowId xmlns:a16="http://schemas.microsoft.com/office/drawing/2014/main" val="10005"/>
                  </a:ext>
                </a:extLst>
              </a:tr>
            </a:tbl>
          </a:graphicData>
        </a:graphic>
      </p:graphicFrame>
      <p:sp>
        <p:nvSpPr>
          <p:cNvPr id="17412" name="Rectangle 3"/>
          <p:cNvSpPr>
            <a:spLocks noGrp="1"/>
          </p:cNvSpPr>
          <p:nvPr>
            <p:ph type="body" sz="half" idx="4294967295"/>
          </p:nvPr>
        </p:nvSpPr>
        <p:spPr>
          <a:xfrm>
            <a:off x="286908" y="1306754"/>
            <a:ext cx="8424863" cy="3058349"/>
          </a:xfrm>
          <a:prstGeom prst="rect">
            <a:avLst/>
          </a:prstGeom>
        </p:spPr>
        <p:txBody>
          <a:bodyPr>
            <a:noAutofit/>
          </a:bodyPr>
          <a:lstStyle/>
          <a:p>
            <a:pPr eaLnBrk="1" fontAlgn="auto" hangingPunct="1">
              <a:lnSpc>
                <a:spcPct val="100000"/>
              </a:lnSpc>
              <a:spcBef>
                <a:spcPts val="300"/>
              </a:spcBef>
              <a:spcAft>
                <a:spcPts val="0"/>
              </a:spcAft>
              <a:defRPr/>
            </a:pPr>
            <a:r>
              <a:rPr lang="ru-RU" sz="2000" dirty="0">
                <a:latin typeface="Times New Roman" panose="02020603050405020304" pitchFamily="18" charset="0"/>
                <a:cs typeface="Times New Roman" panose="02020603050405020304" pitchFamily="18" charset="0"/>
              </a:rPr>
              <a:t>Тезаурусный метод</a:t>
            </a:r>
            <a:endParaRPr lang="en-GB" sz="2000" dirty="0">
              <a:latin typeface="Times New Roman" panose="02020603050405020304" pitchFamily="18" charset="0"/>
              <a:cs typeface="Times New Roman" panose="02020603050405020304" pitchFamily="18" charset="0"/>
            </a:endParaRPr>
          </a:p>
          <a:p>
            <a:pPr eaLnBrk="1" fontAlgn="auto" hangingPunct="1">
              <a:lnSpc>
                <a:spcPct val="80000"/>
              </a:lnSpc>
              <a:spcBef>
                <a:spcPts val="300"/>
              </a:spcBef>
              <a:spcAft>
                <a:spcPts val="0"/>
              </a:spcAft>
              <a:defRPr/>
            </a:pPr>
            <a:r>
              <a:rPr lang="ru-RU" sz="2000" b="1" u="sng" dirty="0" smtClean="0">
                <a:latin typeface="Times New Roman" panose="02020603050405020304" pitchFamily="18" charset="0"/>
                <a:cs typeface="Times New Roman" panose="02020603050405020304" pitchFamily="18" charset="0"/>
              </a:rPr>
              <a:t>Шаг</a:t>
            </a:r>
            <a:r>
              <a:rPr lang="en-GB" sz="2000" b="1" u="sng" dirty="0" smtClean="0">
                <a:latin typeface="Times New Roman" panose="02020603050405020304" pitchFamily="18" charset="0"/>
                <a:cs typeface="Times New Roman" panose="02020603050405020304" pitchFamily="18" charset="0"/>
              </a:rPr>
              <a:t> 1</a:t>
            </a:r>
            <a:r>
              <a:rPr lang="en-GB" sz="2000" b="1" dirty="0" smtClean="0">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Для каждого значения ключевого слова найди соответствующий тезаурусный класс</a:t>
            </a:r>
            <a:endParaRPr lang="en-GB" sz="2000" dirty="0" smtClean="0">
              <a:latin typeface="Times New Roman" panose="02020603050405020304" pitchFamily="18" charset="0"/>
              <a:cs typeface="Times New Roman" panose="02020603050405020304" pitchFamily="18" charset="0"/>
            </a:endParaRPr>
          </a:p>
          <a:p>
            <a:pPr>
              <a:lnSpc>
                <a:spcPct val="80000"/>
              </a:lnSpc>
              <a:spcBef>
                <a:spcPts val="300"/>
              </a:spcBef>
              <a:defRPr/>
            </a:pPr>
            <a:r>
              <a:rPr lang="ru-RU" sz="2000" b="1" u="sng" dirty="0">
                <a:latin typeface="Times New Roman" panose="02020603050405020304" pitchFamily="18" charset="0"/>
                <a:cs typeface="Times New Roman" panose="02020603050405020304" pitchFamily="18" charset="0"/>
              </a:rPr>
              <a:t>Шаг</a:t>
            </a:r>
            <a:r>
              <a:rPr lang="en-GB" sz="2000" b="1" u="sng" dirty="0">
                <a:latin typeface="Times New Roman" panose="02020603050405020304" pitchFamily="18" charset="0"/>
                <a:cs typeface="Times New Roman" panose="02020603050405020304" pitchFamily="18" charset="0"/>
              </a:rPr>
              <a:t> 2: </a:t>
            </a:r>
            <a:r>
              <a:rPr lang="ru-RU" sz="2000" dirty="0">
                <a:latin typeface="Times New Roman" panose="02020603050405020304" pitchFamily="18" charset="0"/>
                <a:cs typeface="Times New Roman" panose="02020603050405020304" pitchFamily="18" charset="0"/>
              </a:rPr>
              <a:t>Вычисли вес каждого из значений на основе контекстных слов. К значению прибавляется 1, если контекстное слово принадлежит тому же тезаурусному классу</a:t>
            </a:r>
            <a:endParaRPr lang="en-GB" sz="2000" dirty="0">
              <a:latin typeface="Times New Roman" panose="02020603050405020304" pitchFamily="18" charset="0"/>
              <a:cs typeface="Times New Roman" panose="02020603050405020304" pitchFamily="18" charset="0"/>
            </a:endParaRPr>
          </a:p>
          <a:p>
            <a:pPr marL="640080" lvl="1" indent="-274320" eaLnBrk="1" fontAlgn="auto" hangingPunct="1">
              <a:lnSpc>
                <a:spcPct val="100000"/>
              </a:lnSpc>
              <a:spcBef>
                <a:spcPts val="0"/>
              </a:spcBef>
              <a:spcAft>
                <a:spcPts val="0"/>
              </a:spcAft>
              <a:buFont typeface="Wingdings 2"/>
              <a:buChar char=""/>
              <a:defRPr/>
            </a:pPr>
            <a:r>
              <a:rPr lang="en-GB" sz="2000" i="1" dirty="0" smtClean="0">
                <a:latin typeface="Times New Roman" panose="02020603050405020304" pitchFamily="18" charset="0"/>
                <a:cs typeface="Times New Roman" panose="02020603050405020304" pitchFamily="18" charset="0"/>
              </a:rPr>
              <a:t>E.g. The money in this </a:t>
            </a:r>
            <a:r>
              <a:rPr lang="en-GB" sz="2000" b="1" i="1" u="sng" dirty="0" smtClean="0">
                <a:latin typeface="Times New Roman" panose="02020603050405020304" pitchFamily="18" charset="0"/>
                <a:cs typeface="Times New Roman" panose="02020603050405020304" pitchFamily="18" charset="0"/>
              </a:rPr>
              <a:t>bank</a:t>
            </a:r>
            <a:r>
              <a:rPr lang="en-GB" sz="2000" i="1" dirty="0" smtClean="0">
                <a:latin typeface="Times New Roman" panose="02020603050405020304" pitchFamily="18" charset="0"/>
                <a:cs typeface="Times New Roman" panose="02020603050405020304" pitchFamily="18" charset="0"/>
              </a:rPr>
              <a:t> fetches an interest of 8% per annum</a:t>
            </a:r>
          </a:p>
          <a:p>
            <a:pPr marL="640080" lvl="1" indent="-274320" eaLnBrk="1" fontAlgn="auto" hangingPunct="1">
              <a:lnSpc>
                <a:spcPct val="100000"/>
              </a:lnSpc>
              <a:spcBef>
                <a:spcPts val="0"/>
              </a:spcBef>
              <a:spcAft>
                <a:spcPts val="0"/>
              </a:spcAft>
              <a:buFont typeface="Wingdings 2"/>
              <a:buChar char=""/>
              <a:defRPr/>
            </a:pPr>
            <a:r>
              <a:rPr lang="en-GB" sz="2000" dirty="0" smtClean="0">
                <a:latin typeface="Times New Roman" panose="02020603050405020304" pitchFamily="18" charset="0"/>
                <a:cs typeface="Times New Roman" panose="02020603050405020304" pitchFamily="18" charset="0"/>
              </a:rPr>
              <a:t>Target word: </a:t>
            </a:r>
            <a:r>
              <a:rPr lang="en-GB" sz="2000" b="1" i="1" dirty="0" smtClean="0">
                <a:latin typeface="Times New Roman" panose="02020603050405020304" pitchFamily="18" charset="0"/>
                <a:cs typeface="Times New Roman" panose="02020603050405020304" pitchFamily="18" charset="0"/>
              </a:rPr>
              <a:t>bank</a:t>
            </a:r>
          </a:p>
          <a:p>
            <a:pPr marL="640080" lvl="1" indent="-274320" eaLnBrk="1" fontAlgn="auto" hangingPunct="1">
              <a:lnSpc>
                <a:spcPct val="100000"/>
              </a:lnSpc>
              <a:spcBef>
                <a:spcPts val="0"/>
              </a:spcBef>
              <a:spcAft>
                <a:spcPts val="0"/>
              </a:spcAft>
              <a:buFont typeface="Wingdings 2"/>
              <a:buChar char=""/>
              <a:defRPr/>
            </a:pPr>
            <a:r>
              <a:rPr lang="en-GB" sz="2000" dirty="0" smtClean="0">
                <a:latin typeface="Times New Roman" panose="02020603050405020304" pitchFamily="18" charset="0"/>
                <a:cs typeface="Times New Roman" panose="02020603050405020304" pitchFamily="18" charset="0"/>
              </a:rPr>
              <a:t>Clue words from the context: </a:t>
            </a:r>
            <a:r>
              <a:rPr lang="en-GB" sz="2000" b="1" i="1" dirty="0" smtClean="0">
                <a:latin typeface="Times New Roman" panose="02020603050405020304" pitchFamily="18" charset="0"/>
                <a:cs typeface="Times New Roman" panose="02020603050405020304" pitchFamily="18" charset="0"/>
              </a:rPr>
              <a:t>money</a:t>
            </a:r>
            <a:r>
              <a:rPr lang="en-GB" sz="2000" b="1" dirty="0" smtClean="0">
                <a:latin typeface="Times New Roman" panose="02020603050405020304" pitchFamily="18" charset="0"/>
                <a:cs typeface="Times New Roman" panose="02020603050405020304" pitchFamily="18" charset="0"/>
              </a:rPr>
              <a:t>, </a:t>
            </a:r>
            <a:r>
              <a:rPr lang="en-GB" sz="2000" b="1" i="1" dirty="0" smtClean="0">
                <a:latin typeface="Times New Roman" panose="02020603050405020304" pitchFamily="18" charset="0"/>
                <a:cs typeface="Times New Roman" panose="02020603050405020304" pitchFamily="18" charset="0"/>
              </a:rPr>
              <a:t>interest</a:t>
            </a:r>
            <a:r>
              <a:rPr lang="en-GB" sz="2000" b="1" dirty="0" smtClean="0">
                <a:latin typeface="Times New Roman" panose="02020603050405020304" pitchFamily="18" charset="0"/>
                <a:cs typeface="Times New Roman" panose="02020603050405020304" pitchFamily="18" charset="0"/>
              </a:rPr>
              <a:t>, </a:t>
            </a:r>
            <a:r>
              <a:rPr lang="en-GB" sz="2000" b="1" i="1" dirty="0" smtClean="0">
                <a:latin typeface="Times New Roman" panose="02020603050405020304" pitchFamily="18" charset="0"/>
                <a:cs typeface="Times New Roman" panose="02020603050405020304" pitchFamily="18" charset="0"/>
              </a:rPr>
              <a:t>annum, fetch</a:t>
            </a:r>
            <a:endParaRPr lang="en-US" sz="2000" b="1" i="1" dirty="0">
              <a:latin typeface="Times New Roman" panose="02020603050405020304" pitchFamily="18" charset="0"/>
              <a:cs typeface="Times New Roman" panose="02020603050405020304" pitchFamily="18" charset="0"/>
            </a:endParaRPr>
          </a:p>
        </p:txBody>
      </p:sp>
      <p:sp>
        <p:nvSpPr>
          <p:cNvPr id="17443" name="Text Box 34"/>
          <p:cNvSpPr txBox="1">
            <a:spLocks noChangeArrowheads="1"/>
          </p:cNvSpPr>
          <p:nvPr/>
        </p:nvSpPr>
        <p:spPr bwMode="auto">
          <a:xfrm>
            <a:off x="6075560" y="4608162"/>
            <a:ext cx="2800672" cy="1321985"/>
          </a:xfrm>
          <a:prstGeom prst="rect">
            <a:avLst/>
          </a:prstGeom>
          <a:solidFill>
            <a:srgbClr val="FFFFFF"/>
          </a:solidFill>
          <a:ln w="9360">
            <a:solidFill>
              <a:srgbClr val="000000"/>
            </a:solidFill>
            <a:round/>
            <a:headEnd/>
            <a:tailEnd/>
          </a:ln>
        </p:spPr>
        <p:txBody>
          <a:bodyPr wrap="square" lIns="90000" tIns="45000" rIns="90000" bIns="45000">
            <a:spAutoFit/>
          </a:bodyPr>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eaLnBrk="1">
              <a:buClr>
                <a:srgbClr val="000000"/>
              </a:buClr>
              <a:buSzPct val="45000"/>
              <a:buFont typeface="Wingdings" panose="05000000000000000000" pitchFamily="2" charset="2"/>
              <a:buNone/>
            </a:pPr>
            <a:r>
              <a:rPr lang="en-GB" altLang="en-US" sz="2000" dirty="0">
                <a:solidFill>
                  <a:srgbClr val="000000"/>
                </a:solidFill>
                <a:latin typeface="Times New Roman" panose="02020603050405020304" pitchFamily="18" charset="0"/>
                <a:cs typeface="Times New Roman" panose="02020603050405020304" pitchFamily="18" charset="0"/>
              </a:rPr>
              <a:t>Context words</a:t>
            </a:r>
            <a:r>
              <a:rPr lang="ru-RU" altLang="en-US" sz="2000" dirty="0">
                <a:solidFill>
                  <a:srgbClr val="000000"/>
                </a:solidFill>
                <a:latin typeface="Times New Roman" panose="02020603050405020304" pitchFamily="18" charset="0"/>
                <a:cs typeface="Times New Roman" panose="02020603050405020304" pitchFamily="18" charset="0"/>
              </a:rPr>
              <a:t> </a:t>
            </a:r>
            <a:r>
              <a:rPr lang="en-GB" altLang="en-US" sz="2000" dirty="0">
                <a:solidFill>
                  <a:srgbClr val="000000"/>
                </a:solidFill>
                <a:latin typeface="Times New Roman" panose="02020603050405020304" pitchFamily="18" charset="0"/>
                <a:cs typeface="Times New Roman" panose="02020603050405020304" pitchFamily="18" charset="0"/>
              </a:rPr>
              <a:t>add 1 to the</a:t>
            </a:r>
            <a:r>
              <a:rPr lang="ru-RU" altLang="en-US" sz="2000" dirty="0">
                <a:solidFill>
                  <a:srgbClr val="000000"/>
                </a:solidFill>
                <a:latin typeface="Times New Roman" panose="02020603050405020304" pitchFamily="18" charset="0"/>
                <a:cs typeface="Times New Roman" panose="02020603050405020304" pitchFamily="18" charset="0"/>
              </a:rPr>
              <a:t> </a:t>
            </a:r>
            <a:r>
              <a:rPr lang="en-GB" altLang="en-US" sz="2000" dirty="0">
                <a:solidFill>
                  <a:srgbClr val="000000"/>
                </a:solidFill>
                <a:latin typeface="Times New Roman" panose="02020603050405020304" pitchFamily="18" charset="0"/>
                <a:cs typeface="Times New Roman" panose="02020603050405020304" pitchFamily="18" charset="0"/>
              </a:rPr>
              <a:t>sense when the topic of the</a:t>
            </a:r>
            <a:r>
              <a:rPr lang="ru-RU" altLang="en-US" sz="2000" dirty="0">
                <a:solidFill>
                  <a:srgbClr val="000000"/>
                </a:solidFill>
                <a:latin typeface="Times New Roman" panose="02020603050405020304" pitchFamily="18" charset="0"/>
                <a:cs typeface="Times New Roman" panose="02020603050405020304" pitchFamily="18" charset="0"/>
              </a:rPr>
              <a:t> </a:t>
            </a:r>
            <a:r>
              <a:rPr lang="en-GB" altLang="en-US" sz="2000" dirty="0">
                <a:solidFill>
                  <a:srgbClr val="000000"/>
                </a:solidFill>
                <a:latin typeface="Times New Roman" panose="02020603050405020304" pitchFamily="18" charset="0"/>
                <a:cs typeface="Times New Roman" panose="02020603050405020304" pitchFamily="18" charset="0"/>
              </a:rPr>
              <a:t>word matches that</a:t>
            </a:r>
          </a:p>
          <a:p>
            <a:pPr eaLnBrk="1">
              <a:buClr>
                <a:srgbClr val="000000"/>
              </a:buClr>
              <a:buSzPct val="45000"/>
              <a:buFont typeface="Wingdings" panose="05000000000000000000" pitchFamily="2" charset="2"/>
              <a:buNone/>
            </a:pPr>
            <a:r>
              <a:rPr lang="en-GB" altLang="en-US" sz="2000" dirty="0">
                <a:solidFill>
                  <a:srgbClr val="000000"/>
                </a:solidFill>
                <a:latin typeface="Times New Roman" panose="02020603050405020304" pitchFamily="18" charset="0"/>
                <a:cs typeface="Times New Roman" panose="02020603050405020304" pitchFamily="18" charset="0"/>
              </a:rPr>
              <a:t>of the sense</a:t>
            </a:r>
          </a:p>
        </p:txBody>
      </p:sp>
      <p:sp>
        <p:nvSpPr>
          <p:cNvPr id="17444" name="Line 35"/>
          <p:cNvSpPr>
            <a:spLocks noChangeShapeType="1"/>
          </p:cNvSpPr>
          <p:nvPr/>
        </p:nvSpPr>
        <p:spPr bwMode="auto">
          <a:xfrm flipH="1" flipV="1">
            <a:off x="2951360" y="4608162"/>
            <a:ext cx="3124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Title 3"/>
          <p:cNvSpPr>
            <a:spLocks noGrp="1"/>
          </p:cNvSpPr>
          <p:nvPr>
            <p:ph type="title"/>
          </p:nvPr>
        </p:nvSpPr>
        <p:spPr/>
        <p:txBody>
          <a:bodyPr/>
          <a:lstStyle/>
          <a:p>
            <a:r>
              <a:rPr lang="en-US" dirty="0" smtClean="0"/>
              <a:t>Walker’s algorithm</a:t>
            </a:r>
            <a:endParaRPr lang="en-US" dirty="0"/>
          </a:p>
        </p:txBody>
      </p:sp>
    </p:spTree>
    <p:extLst>
      <p:ext uri="{BB962C8B-B14F-4D97-AF65-F5344CB8AC3E}">
        <p14:creationId xmlns:p14="http://schemas.microsoft.com/office/powerpoint/2010/main" val="23197891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algn="ctr" eaLnBrk="1" hangingPunct="1"/>
            <a:r>
              <a:rPr lang="en-US" altLang="en-US" sz="3600" b="1" cap="none" dirty="0"/>
              <a:t>WALKER’S ALGORITHM</a:t>
            </a:r>
          </a:p>
        </p:txBody>
      </p:sp>
      <p:sp>
        <p:nvSpPr>
          <p:cNvPr id="17444" name="Line 35"/>
          <p:cNvSpPr>
            <a:spLocks noChangeShapeType="1"/>
          </p:cNvSpPr>
          <p:nvPr/>
        </p:nvSpPr>
        <p:spPr bwMode="auto">
          <a:xfrm flipH="1" flipV="1">
            <a:off x="2895600" y="4876800"/>
            <a:ext cx="3124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Прямоугольник 3"/>
          <p:cNvSpPr/>
          <p:nvPr/>
        </p:nvSpPr>
        <p:spPr>
          <a:xfrm>
            <a:off x="755576" y="1168828"/>
            <a:ext cx="7920880" cy="830997"/>
          </a:xfrm>
          <a:prstGeom prst="rect">
            <a:avLst/>
          </a:prstGeom>
        </p:spPr>
        <p:txBody>
          <a:bodyPr wrap="square">
            <a:spAutoFit/>
          </a:bodyPr>
          <a:lstStyle/>
          <a:p>
            <a:r>
              <a:rPr lang="ru-RU" sz="2400" dirty="0">
                <a:solidFill>
                  <a:srgbClr val="000000"/>
                </a:solidFill>
                <a:latin typeface="Times New Roman" panose="02020603050405020304" pitchFamily="18" charset="0"/>
              </a:rPr>
              <a:t>― </a:t>
            </a:r>
            <a:r>
              <a:rPr lang="ru-RU" sz="2400" dirty="0"/>
              <a:t>Если ты хочешь, чтобы бульон получился прозрачным и чтобы </a:t>
            </a:r>
            <a:r>
              <a:rPr lang="ru-RU" sz="2400" b="1" dirty="0">
                <a:solidFill>
                  <a:srgbClr val="C00000"/>
                </a:solidFill>
              </a:rPr>
              <a:t>лук</a:t>
            </a:r>
            <a:r>
              <a:rPr lang="ru-RU" sz="2400" dirty="0"/>
              <a:t>, </a:t>
            </a:r>
            <a:r>
              <a:rPr lang="ru-RU" sz="2400" b="1" dirty="0">
                <a:solidFill>
                  <a:schemeClr val="accent6">
                    <a:lumMod val="75000"/>
                  </a:schemeClr>
                </a:solidFill>
              </a:rPr>
              <a:t>чеснок</a:t>
            </a:r>
            <a:r>
              <a:rPr lang="ru-RU" sz="2400" dirty="0"/>
              <a:t> и чёрный перец</a:t>
            </a:r>
            <a:endParaRPr lang="en-US" sz="2400" dirty="0"/>
          </a:p>
        </p:txBody>
      </p:sp>
      <p:pic>
        <p:nvPicPr>
          <p:cNvPr id="5" name="Рисунок 4"/>
          <p:cNvPicPr>
            <a:picLocks noChangeAspect="1"/>
          </p:cNvPicPr>
          <p:nvPr/>
        </p:nvPicPr>
        <p:blipFill>
          <a:blip r:embed="rId3"/>
          <a:stretch>
            <a:fillRect/>
          </a:stretch>
        </p:blipFill>
        <p:spPr>
          <a:xfrm>
            <a:off x="587677" y="2278353"/>
            <a:ext cx="7968645" cy="1075028"/>
          </a:xfrm>
          <a:prstGeom prst="rect">
            <a:avLst/>
          </a:prstGeom>
        </p:spPr>
      </p:pic>
      <p:sp>
        <p:nvSpPr>
          <p:cNvPr id="8" name="Овал 7"/>
          <p:cNvSpPr/>
          <p:nvPr/>
        </p:nvSpPr>
        <p:spPr>
          <a:xfrm>
            <a:off x="5769978" y="2183346"/>
            <a:ext cx="1042384" cy="47583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Рисунок 8"/>
          <p:cNvPicPr>
            <a:picLocks noChangeAspect="1"/>
          </p:cNvPicPr>
          <p:nvPr/>
        </p:nvPicPr>
        <p:blipFill>
          <a:blip r:embed="rId4"/>
          <a:stretch>
            <a:fillRect/>
          </a:stretch>
        </p:blipFill>
        <p:spPr>
          <a:xfrm>
            <a:off x="587677" y="3551321"/>
            <a:ext cx="7189698" cy="2573585"/>
          </a:xfrm>
          <a:prstGeom prst="rect">
            <a:avLst/>
          </a:prstGeom>
        </p:spPr>
      </p:pic>
      <p:sp>
        <p:nvSpPr>
          <p:cNvPr id="15" name="Овал 14"/>
          <p:cNvSpPr/>
          <p:nvPr/>
        </p:nvSpPr>
        <p:spPr>
          <a:xfrm>
            <a:off x="6066924" y="4931231"/>
            <a:ext cx="901831" cy="53538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Овал 9"/>
          <p:cNvSpPr/>
          <p:nvPr/>
        </p:nvSpPr>
        <p:spPr>
          <a:xfrm>
            <a:off x="3788026" y="2476293"/>
            <a:ext cx="1339347" cy="375433"/>
          </a:xfrm>
          <a:prstGeom prst="ellipse">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502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130425"/>
            <a:ext cx="7772400" cy="1946647"/>
          </a:xfrm>
        </p:spPr>
        <p:txBody>
          <a:bodyPr>
            <a:normAutofit fontScale="90000"/>
          </a:bodyPr>
          <a:lstStyle/>
          <a:p>
            <a:r>
              <a:rPr lang="ru-RU" dirty="0" err="1" smtClean="0"/>
              <a:t>Графовые</a:t>
            </a:r>
            <a:r>
              <a:rPr lang="ru-RU" dirty="0" smtClean="0"/>
              <a:t> модели </a:t>
            </a:r>
            <a:r>
              <a:rPr lang="en-US" dirty="0" smtClean="0"/>
              <a:t>WSD</a:t>
            </a:r>
            <a:r>
              <a:rPr lang="ru-RU" dirty="0" smtClean="0"/>
              <a:t> с использованием ресурсов типа </a:t>
            </a:r>
            <a:r>
              <a:rPr lang="en-US" dirty="0" smtClean="0"/>
              <a:t>WordNet</a:t>
            </a:r>
            <a:endParaRPr lang="en-US" dirty="0"/>
          </a:p>
        </p:txBody>
      </p:sp>
      <p:sp>
        <p:nvSpPr>
          <p:cNvPr id="7" name="Subtitle 6"/>
          <p:cNvSpPr>
            <a:spLocks noGrp="1"/>
          </p:cNvSpPr>
          <p:nvPr>
            <p:ph type="subTitle" idx="1"/>
          </p:nvPr>
        </p:nvSpPr>
        <p:spPr>
          <a:xfrm>
            <a:off x="1371600" y="4199788"/>
            <a:ext cx="6400800" cy="1752600"/>
          </a:xfrm>
        </p:spPr>
        <p:txBody>
          <a:bodyPr/>
          <a:lstStyle/>
          <a:p>
            <a:endParaRPr lang="en-US" dirty="0"/>
          </a:p>
        </p:txBody>
      </p:sp>
      <p:grpSp>
        <p:nvGrpSpPr>
          <p:cNvPr id="8" name="Группа 21">
            <a:extLst>
              <a:ext uri="{FF2B5EF4-FFF2-40B4-BE49-F238E27FC236}">
                <a16:creationId xmlns:a16="http://schemas.microsoft.com/office/drawing/2014/main" id="{98175750-2C4B-4DAD-BED9-4B8B4FBCCB60}"/>
              </a:ext>
            </a:extLst>
          </p:cNvPr>
          <p:cNvGrpSpPr/>
          <p:nvPr/>
        </p:nvGrpSpPr>
        <p:grpSpPr>
          <a:xfrm>
            <a:off x="-88873" y="-27520"/>
            <a:ext cx="9204666" cy="6869555"/>
            <a:chOff x="12190" y="-46746"/>
            <a:chExt cx="9204666" cy="6869555"/>
          </a:xfrm>
        </p:grpSpPr>
        <p:grpSp>
          <p:nvGrpSpPr>
            <p:cNvPr id="9" name="Группа 23">
              <a:extLst>
                <a:ext uri="{FF2B5EF4-FFF2-40B4-BE49-F238E27FC236}">
                  <a16:creationId xmlns:a16="http://schemas.microsoft.com/office/drawing/2014/main" id="{55D6087B-6373-4138-8920-54ED7BED581F}"/>
                </a:ext>
              </a:extLst>
            </p:cNvPr>
            <p:cNvGrpSpPr/>
            <p:nvPr/>
          </p:nvGrpSpPr>
          <p:grpSpPr>
            <a:xfrm>
              <a:off x="12190" y="-46746"/>
              <a:ext cx="9204666" cy="6869555"/>
              <a:chOff x="12190" y="-46746"/>
              <a:chExt cx="9204666" cy="6869555"/>
            </a:xfrm>
          </p:grpSpPr>
          <p:pic>
            <p:nvPicPr>
              <p:cNvPr id="11" name="Picture 2" descr="http://www.hse.ru/pubs/lib/data/access/ram/ticket/79/144196565691ca43a1b8670fb6a227fde3c5e8e9a0/cached-thumb-img.29274.0.252964193739569.jpg">
                <a:extLst>
                  <a:ext uri="{FF2B5EF4-FFF2-40B4-BE49-F238E27FC236}">
                    <a16:creationId xmlns:a16="http://schemas.microsoft.com/office/drawing/2014/main" id="{F941C546-5EFB-40BB-941E-CDCA6335E37B}"/>
                  </a:ext>
                </a:extLst>
              </p:cNvPr>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26">
                <a:extLst>
                  <a:ext uri="{FF2B5EF4-FFF2-40B4-BE49-F238E27FC236}">
                    <a16:creationId xmlns:a16="http://schemas.microsoft.com/office/drawing/2014/main" id="{94121688-10CB-4714-8E32-3F4F1D597F6D}"/>
                  </a:ext>
                </a:extLst>
              </p:cNvPr>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3" name="Группа 27">
                <a:extLst>
                  <a:ext uri="{FF2B5EF4-FFF2-40B4-BE49-F238E27FC236}">
                    <a16:creationId xmlns:a16="http://schemas.microsoft.com/office/drawing/2014/main" id="{C950FF66-2AA9-4044-BD92-4D67F4ABAFD8}"/>
                  </a:ext>
                </a:extLst>
              </p:cNvPr>
              <p:cNvGrpSpPr/>
              <p:nvPr/>
            </p:nvGrpSpPr>
            <p:grpSpPr>
              <a:xfrm>
                <a:off x="63996" y="6189119"/>
                <a:ext cx="8419456" cy="633690"/>
                <a:chOff x="63996" y="6189119"/>
                <a:chExt cx="8419456" cy="633690"/>
              </a:xfrm>
            </p:grpSpPr>
            <p:sp>
              <p:nvSpPr>
                <p:cNvPr id="14" name="Прямоугольник 28">
                  <a:extLst>
                    <a:ext uri="{FF2B5EF4-FFF2-40B4-BE49-F238E27FC236}">
                      <a16:creationId xmlns:a16="http://schemas.microsoft.com/office/drawing/2014/main" id="{96E07760-D9C5-40AC-B8C9-784B07D39EFD}"/>
                    </a:ext>
                  </a:extLst>
                </p:cNvPr>
                <p:cNvSpPr/>
                <p:nvPr/>
              </p:nvSpPr>
              <p:spPr>
                <a:xfrm>
                  <a:off x="63996" y="6275792"/>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5" name="Picture 6" descr="http://www.hse.ru/data/2012/01/19/1263884310/logo_%D1%81_hse_black_e.png">
                  <a:extLst>
                    <a:ext uri="{FF2B5EF4-FFF2-40B4-BE49-F238E27FC236}">
                      <a16:creationId xmlns:a16="http://schemas.microsoft.com/office/drawing/2014/main" id="{01A2E963-D624-4470-BB56-79E929333E0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7860925" y="6189119"/>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Рисунок 24">
              <a:extLst>
                <a:ext uri="{FF2B5EF4-FFF2-40B4-BE49-F238E27FC236}">
                  <a16:creationId xmlns:a16="http://schemas.microsoft.com/office/drawing/2014/main" id="{4A476F21-19F2-45E5-AA87-9F9FD970F1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Tree>
    <p:extLst>
      <p:ext uri="{BB962C8B-B14F-4D97-AF65-F5344CB8AC3E}">
        <p14:creationId xmlns:p14="http://schemas.microsoft.com/office/powerpoint/2010/main" val="2811706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 name="Content Placeholder 6"/>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Информационный поиск с учетом семантики</a:t>
            </a:r>
          </a:p>
          <a:p>
            <a:r>
              <a:rPr lang="ru-RU" dirty="0">
                <a:latin typeface="Times New Roman" panose="02020603050405020304" pitchFamily="18" charset="0"/>
                <a:cs typeface="Times New Roman" panose="02020603050405020304" pitchFamily="18" charset="0"/>
              </a:rPr>
              <a:t>Машинный перевод</a:t>
            </a:r>
          </a:p>
          <a:p>
            <a:r>
              <a:rPr lang="ru-RU" dirty="0">
                <a:latin typeface="Times New Roman" panose="02020603050405020304" pitchFamily="18" charset="0"/>
                <a:cs typeface="Times New Roman" panose="02020603050405020304" pitchFamily="18" charset="0"/>
              </a:rPr>
              <a:t>Классификация, рубрикация текстов</a:t>
            </a:r>
          </a:p>
          <a:p>
            <a:r>
              <a:rPr lang="ru-RU" dirty="0">
                <a:latin typeface="Times New Roman" panose="02020603050405020304" pitchFamily="18" charset="0"/>
                <a:cs typeface="Times New Roman" panose="02020603050405020304" pitchFamily="18" charset="0"/>
              </a:rPr>
              <a:t>Извлечение именованных сущностей</a:t>
            </a:r>
          </a:p>
          <a:p>
            <a:endParaRPr lang="ru-RU"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степень подробности зависит от задачи</a:t>
            </a:r>
          </a:p>
        </p:txBody>
      </p:sp>
      <p:sp>
        <p:nvSpPr>
          <p:cNvPr id="6" name="Title 1"/>
          <p:cNvSpPr txBox="1">
            <a:spLocks/>
          </p:cNvSpPr>
          <p:nvPr/>
        </p:nvSpPr>
        <p:spPr>
          <a:xfrm>
            <a:off x="438160" y="404664"/>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t>Применение</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Методы, основанные на </a:t>
            </a:r>
            <a:r>
              <a:rPr lang="ru-RU" dirty="0" err="1"/>
              <a:t>графовых</a:t>
            </a:r>
            <a:r>
              <a:rPr lang="ru-RU" dirty="0"/>
              <a:t> моделях</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WordNet</a:t>
            </a:r>
            <a:r>
              <a:rPr lang="ru-RU" dirty="0">
                <a:latin typeface="Times New Roman" panose="02020603050405020304" pitchFamily="18" charset="0"/>
                <a:cs typeface="Times New Roman" panose="02020603050405020304" pitchFamily="18" charset="0"/>
              </a:rPr>
              <a:t>- граф</a:t>
            </a:r>
            <a:endParaRPr lang="en-US" dirty="0">
              <a:latin typeface="Times New Roman" panose="02020603050405020304" pitchFamily="18" charset="0"/>
              <a:cs typeface="Times New Roman" panose="02020603050405020304" pitchFamily="18" charset="0"/>
            </a:endParaRPr>
          </a:p>
          <a:p>
            <a:pPr lvl="1">
              <a:lnSpc>
                <a:spcPct val="90000"/>
              </a:lnSpc>
            </a:pPr>
            <a:r>
              <a:rPr lang="ru-RU" sz="2400" dirty="0">
                <a:latin typeface="Times New Roman" panose="02020603050405020304" pitchFamily="18" charset="0"/>
                <a:cs typeface="Times New Roman" panose="02020603050405020304" pitchFamily="18" charset="0"/>
              </a:rPr>
              <a:t>смыслы - узлы</a:t>
            </a:r>
            <a:endParaRPr lang="en-US" sz="2400" dirty="0">
              <a:latin typeface="Times New Roman" panose="02020603050405020304" pitchFamily="18" charset="0"/>
              <a:cs typeface="Times New Roman" panose="02020603050405020304" pitchFamily="18" charset="0"/>
            </a:endParaRPr>
          </a:p>
          <a:p>
            <a:pPr lvl="1">
              <a:lnSpc>
                <a:spcPct val="90000"/>
              </a:lnSpc>
            </a:pPr>
            <a:r>
              <a:rPr lang="ru-RU" sz="2400" dirty="0">
                <a:latin typeface="Times New Roman" panose="02020603050405020304" pitchFamily="18" charset="0"/>
                <a:cs typeface="Times New Roman" panose="02020603050405020304" pitchFamily="18" charset="0"/>
              </a:rPr>
              <a:t>отношения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hypernymy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meronymy</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ребра</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descr="drinkw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63" y="3014964"/>
            <a:ext cx="5511800" cy="2865980"/>
          </a:xfrm>
          <a:prstGeom prst="rect">
            <a:avLst/>
          </a:prstGeom>
        </p:spPr>
      </p:pic>
    </p:spTree>
    <p:extLst>
      <p:ext uri="{BB962C8B-B14F-4D97-AF65-F5344CB8AC3E}">
        <p14:creationId xmlns:p14="http://schemas.microsoft.com/office/powerpoint/2010/main" val="3482787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1422590"/>
            <a:ext cx="8352928" cy="4525963"/>
          </a:xfrm>
          <a:prstGeom prst="rect">
            <a:avLst/>
          </a:prstGeom>
        </p:spPr>
        <p:txBody>
          <a:bodyPr>
            <a:normAutofit/>
          </a:bodyPr>
          <a:lstStyle/>
          <a:p>
            <a:r>
              <a:rPr lang="ru-RU" sz="2400" dirty="0">
                <a:latin typeface="Times New Roman" panose="02020603050405020304" pitchFamily="18" charset="0"/>
                <a:cs typeface="Times New Roman" panose="02020603050405020304" pitchFamily="18" charset="0"/>
              </a:rPr>
              <a:t>«Вставляем» целевое слово (слово, которому должны приписать значение) и слова контекста в граф</a:t>
            </a:r>
            <a:endParaRPr lang="en-US" sz="2400" dirty="0">
              <a:latin typeface="Times New Roman" panose="02020603050405020304" pitchFamily="18" charset="0"/>
              <a:cs typeface="Times New Roman" panose="02020603050405020304" pitchFamily="18" charset="0"/>
            </a:endParaRPr>
          </a:p>
          <a:p>
            <a:pPr marL="0" indent="0">
              <a:buNone/>
            </a:pPr>
            <a:r>
              <a:rPr lang="en-US" dirty="0">
                <a:solidFill>
                  <a:srgbClr val="0000FF"/>
                </a:solidFill>
                <a:latin typeface="Times New Roman" panose="02020603050405020304" pitchFamily="18" charset="0"/>
                <a:cs typeface="Times New Roman" panose="02020603050405020304" pitchFamily="18" charset="0"/>
              </a:rPr>
              <a:t>“She drank some milk”</a:t>
            </a:r>
          </a:p>
          <a:p>
            <a:r>
              <a:rPr lang="ru-RU" sz="2400" dirty="0">
                <a:latin typeface="Times New Roman" panose="02020603050405020304" pitchFamily="18" charset="0"/>
                <a:cs typeface="Times New Roman" panose="02020603050405020304" pitchFamily="18" charset="0"/>
              </a:rPr>
              <a:t>выбираем </a:t>
            </a:r>
            <a:r>
              <a:rPr lang="ru-RU" sz="2400" dirty="0" smtClean="0">
                <a:latin typeface="Times New Roman" panose="02020603050405020304" pitchFamily="18" charset="0"/>
                <a:cs typeface="Times New Roman" panose="02020603050405020304" pitchFamily="18" charset="0"/>
              </a:rPr>
              <a:t>наиболее «</a:t>
            </a:r>
            <a:r>
              <a:rPr lang="ru-RU" sz="2400" dirty="0">
                <a:latin typeface="Times New Roman" panose="02020603050405020304" pitchFamily="18" charset="0"/>
                <a:cs typeface="Times New Roman" panose="02020603050405020304" pitchFamily="18" charset="0"/>
              </a:rPr>
              <a:t>центральный» смысл</a:t>
            </a:r>
            <a:endParaRPr lang="en-US" sz="2400" dirty="0">
              <a:latin typeface="Times New Roman" panose="02020603050405020304" pitchFamily="18" charset="0"/>
              <a:cs typeface="Times New Roman" panose="02020603050405020304" pitchFamily="18" charset="0"/>
            </a:endParaRPr>
          </a:p>
          <a:p>
            <a:pPr marL="0" indent="0">
              <a:buNone/>
            </a:pPr>
            <a:r>
              <a:rPr lang="ru-RU" sz="2400" dirty="0">
                <a:latin typeface="Times New Roman" panose="02020603050405020304" pitchFamily="18" charset="0"/>
                <a:cs typeface="Times New Roman" panose="02020603050405020304" pitchFamily="18" charset="0"/>
              </a:rPr>
              <a:t>Добавляем </a:t>
            </a:r>
            <a:r>
              <a:rPr lang="ru-RU" sz="2400" dirty="0" smtClean="0">
                <a:latin typeface="Times New Roman" panose="02020603050405020304" pitchFamily="18" charset="0"/>
                <a:cs typeface="Times New Roman" panose="02020603050405020304" pitchFamily="18" charset="0"/>
              </a:rPr>
              <a:t>вероятности для смыслов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drink” </a:t>
            </a:r>
            <a:r>
              <a:rPr lang="ru-RU" sz="2400" dirty="0">
                <a:latin typeface="Times New Roman" panose="02020603050405020304" pitchFamily="18" charset="0"/>
                <a:cs typeface="Times New Roman" panose="02020603050405020304" pitchFamily="18" charset="0"/>
              </a:rPr>
              <a:t>и</a:t>
            </a:r>
            <a:r>
              <a:rPr lang="en-US" sz="2400" dirty="0">
                <a:latin typeface="Times New Roman" panose="02020603050405020304" pitchFamily="18" charset="0"/>
                <a:cs typeface="Times New Roman" panose="02020603050405020304" pitchFamily="18" charset="0"/>
              </a:rPr>
              <a:t> “milk” </a:t>
            </a:r>
            <a:r>
              <a:rPr lang="ru-RU" sz="2400" dirty="0" smtClean="0">
                <a:latin typeface="Times New Roman" panose="02020603050405020304" pitchFamily="18" charset="0"/>
                <a:cs typeface="Times New Roman" panose="02020603050405020304" pitchFamily="18" charset="0"/>
              </a:rPr>
              <a:t>вычисляем </a:t>
            </a:r>
            <a:r>
              <a:rPr lang="ru-RU" sz="2400" dirty="0">
                <a:latin typeface="Times New Roman" panose="02020603050405020304" pitchFamily="18" charset="0"/>
                <a:cs typeface="Times New Roman" panose="02020603050405020304" pitchFamily="18" charset="0"/>
              </a:rPr>
              <a:t>узел с </a:t>
            </a:r>
            <a:r>
              <a:rPr lang="ru-RU" sz="2400" dirty="0" smtClean="0">
                <a:latin typeface="Times New Roman" panose="02020603050405020304" pitchFamily="18" charset="0"/>
                <a:cs typeface="Times New Roman" panose="02020603050405020304" pitchFamily="18" charset="0"/>
              </a:rPr>
              <a:t>максимальным </a:t>
            </a:r>
            <a:r>
              <a:rPr lang="ru-RU" sz="2400" dirty="0">
                <a:latin typeface="Times New Roman" panose="02020603050405020304" pitchFamily="18" charset="0"/>
                <a:cs typeface="Times New Roman" panose="02020603050405020304" pitchFamily="18" charset="0"/>
              </a:rPr>
              <a:t>значением </a:t>
            </a:r>
            <a:r>
              <a:rPr lang="ru-RU" sz="2400" dirty="0" smtClean="0">
                <a:latin typeface="Times New Roman" panose="02020603050405020304" pitchFamily="18" charset="0"/>
                <a:cs typeface="Times New Roman" panose="02020603050405020304" pitchFamily="18" charset="0"/>
              </a:rPr>
              <a:t>для </a:t>
            </a:r>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pagerank</a:t>
            </a:r>
            <a:r>
              <a:rPr lang="en-US" sz="2400" dirty="0">
                <a:latin typeface="Times New Roman" panose="02020603050405020304" pitchFamily="18" charset="0"/>
                <a:cs typeface="Times New Roman" panose="02020603050405020304" pitchFamily="18" charset="0"/>
              </a:rPr>
              <a:t>”</a:t>
            </a:r>
          </a:p>
        </p:txBody>
      </p:sp>
      <p:sp>
        <p:nvSpPr>
          <p:cNvPr id="17" name="Title 16"/>
          <p:cNvSpPr>
            <a:spLocks noGrp="1"/>
          </p:cNvSpPr>
          <p:nvPr>
            <p:ph type="title"/>
          </p:nvPr>
        </p:nvSpPr>
        <p:spPr/>
        <p:txBody>
          <a:bodyPr/>
          <a:lstStyle/>
          <a:p>
            <a:r>
              <a:rPr lang="ru-RU" dirty="0" err="1" smtClean="0"/>
              <a:t>Графовые</a:t>
            </a:r>
            <a:r>
              <a:rPr lang="ru-RU" dirty="0" smtClean="0"/>
              <a:t> модели для </a:t>
            </a:r>
            <a:r>
              <a:rPr lang="en-US" dirty="0" smtClean="0"/>
              <a:t>WSD</a:t>
            </a:r>
            <a:endParaRPr lang="en-US" dirty="0"/>
          </a:p>
        </p:txBody>
      </p:sp>
    </p:spTree>
    <p:extLst>
      <p:ext uri="{BB962C8B-B14F-4D97-AF65-F5344CB8AC3E}">
        <p14:creationId xmlns:p14="http://schemas.microsoft.com/office/powerpoint/2010/main" val="1306245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p:cNvSpPr>
          <p:nvPr>
            <p:ph type="body" idx="4294967295"/>
          </p:nvPr>
        </p:nvSpPr>
        <p:spPr>
          <a:xfrm>
            <a:off x="337246" y="1417637"/>
            <a:ext cx="8435280" cy="5121275"/>
          </a:xfrm>
        </p:spPr>
        <p:txBody>
          <a:bodyPr>
            <a:normAutofit lnSpcReduction="10000"/>
          </a:bodyPr>
          <a:lstStyle/>
          <a:p>
            <a:pPr eaLnBrk="1" hangingPunct="1"/>
            <a:r>
              <a:rPr lang="ru-RU" altLang="en-US" sz="2400" dirty="0">
                <a:latin typeface="Times New Roman" panose="02020603050405020304" pitchFamily="18" charset="0"/>
                <a:cs typeface="Times New Roman" panose="02020603050405020304" pitchFamily="18" charset="0"/>
              </a:rPr>
              <a:t>Значение выбирается на основе соотнесенности (</a:t>
            </a:r>
            <a:r>
              <a:rPr lang="en-US" altLang="en-US" sz="2400" i="1" u="sng" dirty="0">
                <a:latin typeface="Times New Roman" panose="02020603050405020304" pitchFamily="18" charset="0"/>
                <a:cs typeface="Times New Roman" panose="02020603050405020304" pitchFamily="18" charset="0"/>
              </a:rPr>
              <a:t>relatedness</a:t>
            </a:r>
            <a:r>
              <a:rPr lang="ru-RU" altLang="en-US" sz="2400" i="1" u="sng" dirty="0">
                <a:latin typeface="Times New Roman" panose="02020603050405020304" pitchFamily="18" charset="0"/>
                <a:cs typeface="Times New Roman" panose="02020603050405020304" pitchFamily="18" charset="0"/>
              </a:rPr>
              <a:t>) </a:t>
            </a:r>
            <a:r>
              <a:rPr lang="ru-RU" altLang="en-US" sz="2400" dirty="0">
                <a:latin typeface="Times New Roman" panose="02020603050405020304" pitchFamily="18" charset="0"/>
                <a:cs typeface="Times New Roman" panose="02020603050405020304" pitchFamily="18" charset="0"/>
              </a:rPr>
              <a:t>значения слова контексту </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Relatedness</a:t>
            </a:r>
            <a:r>
              <a:rPr lang="ru-RU" altLang="en-US" sz="2400" dirty="0">
                <a:latin typeface="Times New Roman" panose="02020603050405020304" pitchFamily="18" charset="0"/>
                <a:cs typeface="Times New Roman" panose="02020603050405020304" pitchFamily="18" charset="0"/>
              </a:rPr>
              <a:t> измеряется в терминах концептуального (семантического) расстояния</a:t>
            </a:r>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т.е. насколько близки концепты слова и контекстного слова)</a:t>
            </a:r>
            <a:endParaRPr lang="en-US" altLang="en-US" sz="2400" dirty="0">
              <a:latin typeface="Times New Roman" panose="02020603050405020304" pitchFamily="18" charset="0"/>
              <a:cs typeface="Times New Roman" panose="02020603050405020304" pitchFamily="18" charset="0"/>
            </a:endParaRPr>
          </a:p>
          <a:p>
            <a:pPr eaLnBrk="1" hangingPunct="1"/>
            <a:r>
              <a:rPr lang="ru-RU" altLang="en-US" sz="2400" dirty="0">
                <a:latin typeface="Times New Roman" panose="02020603050405020304" pitchFamily="18" charset="0"/>
                <a:cs typeface="Times New Roman" panose="02020603050405020304" pitchFamily="18" charset="0"/>
              </a:rPr>
              <a:t>Для вычисления расстояния используется иерархический тезаурус</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WordNet</a:t>
            </a:r>
            <a:r>
              <a:rPr lang="en-US" altLang="en-US" sz="2400" dirty="0">
                <a:latin typeface="Times New Roman" panose="02020603050405020304" pitchFamily="18" charset="0"/>
                <a:cs typeface="Times New Roman" panose="02020603050405020304" pitchFamily="18" charset="0"/>
              </a:rPr>
              <a:t>).</a:t>
            </a:r>
          </a:p>
          <a:p>
            <a:pPr eaLnBrk="1" hangingPunct="1"/>
            <a:r>
              <a:rPr lang="ru-RU" altLang="en-US" sz="2400" dirty="0">
                <a:latin typeface="Times New Roman" panose="02020603050405020304" pitchFamily="18" charset="0"/>
                <a:cs typeface="Times New Roman" panose="02020603050405020304" pitchFamily="18" charset="0"/>
              </a:rPr>
              <a:t>Чем меньше расстояние, тем выше будет плотность концептов (</a:t>
            </a:r>
            <a:r>
              <a:rPr lang="en-US" altLang="en-US" sz="2400" dirty="0">
                <a:latin typeface="Times New Roman" panose="02020603050405020304" pitchFamily="18" charset="0"/>
                <a:cs typeface="Times New Roman" panose="02020603050405020304" pitchFamily="18" charset="0"/>
              </a:rPr>
              <a:t>the conceptual density</a:t>
            </a:r>
            <a:r>
              <a:rPr lang="ru-RU"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a:t>
            </a:r>
          </a:p>
          <a:p>
            <a:pPr lvl="1" eaLnBrk="1" hangingPunct="1"/>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если слов является хорошим индикатором какого-то концепта, то этот концепт будет иметь более высокую плотность</a:t>
            </a:r>
            <a:r>
              <a:rPr lang="en-US" altLang="en-US" sz="2400" dirty="0">
                <a:latin typeface="Times New Roman" panose="02020603050405020304" pitchFamily="18" charset="0"/>
                <a:cs typeface="Times New Roman" panose="02020603050405020304" pitchFamily="18" charset="0"/>
              </a:rPr>
              <a:t>)</a:t>
            </a:r>
          </a:p>
          <a:p>
            <a:pPr lvl="1" eaLnBrk="1" hangingPunct="1"/>
            <a:endParaRPr lang="en-US" altLang="en-US" dirty="0"/>
          </a:p>
          <a:p>
            <a:pPr eaLnBrk="1" hangingPunct="1"/>
            <a:endParaRPr lang="en-US" altLang="en-US" dirty="0"/>
          </a:p>
        </p:txBody>
      </p:sp>
      <p:sp>
        <p:nvSpPr>
          <p:cNvPr id="18437"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60A24241-DEFB-4344-8A00-CFF23F23FC97}" type="slidenum">
              <a:rPr lang="en-US" altLang="en-US" sz="1400" b="1">
                <a:solidFill>
                  <a:srgbClr val="FFFFFF"/>
                </a:solidFill>
                <a:latin typeface="Century Schoolbook" panose="02040604050505020304" pitchFamily="18" charset="0"/>
              </a:rPr>
              <a:pPr algn="ctr" eaLnBrk="1" hangingPunct="1"/>
              <a:t>52</a:t>
            </a:fld>
            <a:endParaRPr lang="en-US" altLang="en-US" sz="1400" b="1">
              <a:solidFill>
                <a:srgbClr val="FFFFFF"/>
              </a:solidFill>
              <a:latin typeface="Century Schoolbook" panose="02040604050505020304" pitchFamily="18" charset="0"/>
            </a:endParaRPr>
          </a:p>
        </p:txBody>
      </p:sp>
      <p:grpSp>
        <p:nvGrpSpPr>
          <p:cNvPr id="6" name="Группа 5"/>
          <p:cNvGrpSpPr/>
          <p:nvPr/>
        </p:nvGrpSpPr>
        <p:grpSpPr>
          <a:xfrm>
            <a:off x="-74832" y="-11555"/>
            <a:ext cx="9204666" cy="6869555"/>
            <a:chOff x="12190" y="-46746"/>
            <a:chExt cx="9204666" cy="6869555"/>
          </a:xfrm>
        </p:grpSpPr>
        <p:grpSp>
          <p:nvGrpSpPr>
            <p:cNvPr id="7" name="Группа 6"/>
            <p:cNvGrpSpPr/>
            <p:nvPr/>
          </p:nvGrpSpPr>
          <p:grpSpPr>
            <a:xfrm>
              <a:off x="12190" y="-46746"/>
              <a:ext cx="9204666" cy="6869555"/>
              <a:chOff x="12190" y="-46746"/>
              <a:chExt cx="9204666" cy="6869555"/>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63996" y="-46746"/>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12190" y="1152164"/>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1" name="Группа 10"/>
              <p:cNvGrpSpPr/>
              <p:nvPr/>
            </p:nvGrpSpPr>
            <p:grpSpPr>
              <a:xfrm>
                <a:off x="63996" y="6189119"/>
                <a:ext cx="8419456" cy="633690"/>
                <a:chOff x="63996" y="6189119"/>
                <a:chExt cx="8419456" cy="633690"/>
              </a:xfrm>
            </p:grpSpPr>
            <p:sp>
              <p:nvSpPr>
                <p:cNvPr id="12" name="Прямоугольник 11"/>
                <p:cNvSpPr/>
                <p:nvPr/>
              </p:nvSpPr>
              <p:spPr>
                <a:xfrm>
                  <a:off x="63996" y="6275792"/>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14"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7860925" y="6189119"/>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sp>
        <p:nvSpPr>
          <p:cNvPr id="18435" name="Rectangle 2"/>
          <p:cNvSpPr>
            <a:spLocks noGrp="1"/>
          </p:cNvSpPr>
          <p:nvPr>
            <p:ph type="title" idx="4294967295"/>
          </p:nvPr>
        </p:nvSpPr>
        <p:spPr bwMode="auto">
          <a:xfrm>
            <a:off x="914400" y="3052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r>
              <a:rPr lang="ru-RU" sz="3600" dirty="0" err="1"/>
              <a:t>Графовые</a:t>
            </a:r>
            <a:r>
              <a:rPr lang="ru-RU" sz="3600" dirty="0"/>
              <a:t> модели для </a:t>
            </a:r>
            <a:r>
              <a:rPr lang="en-US" sz="3600" dirty="0"/>
              <a:t>WSD</a:t>
            </a:r>
            <a:r>
              <a:rPr lang="en-US" altLang="en-US" sz="3600" b="1" cap="none" dirty="0" smtClean="0"/>
              <a:t> </a:t>
            </a:r>
            <a:endParaRPr lang="en-US" altLang="en-US" sz="3600" b="1" cap="none" dirty="0"/>
          </a:p>
        </p:txBody>
      </p:sp>
      <p:sp>
        <p:nvSpPr>
          <p:cNvPr id="16" name="Прямоугольник 10"/>
          <p:cNvSpPr/>
          <p:nvPr/>
        </p:nvSpPr>
        <p:spPr>
          <a:xfrm>
            <a:off x="1414990" y="6370943"/>
            <a:ext cx="5279258" cy="523220"/>
          </a:xfrm>
          <a:prstGeom prst="rect">
            <a:avLst/>
          </a:prstGeom>
        </p:spPr>
        <p:txBody>
          <a:bodyPr wrap="square">
            <a:spAutoFit/>
          </a:bodyPr>
          <a:lstStyle/>
          <a:p>
            <a:pPr algn="ctr"/>
            <a:r>
              <a:rPr lang="ru-RU" sz="1400" kern="0" dirty="0" smtClean="0">
                <a:ln w="3175">
                  <a:noFill/>
                </a:ln>
                <a:cs typeface="Arial" panose="020B0604020202020204" pitchFamily="34" charset="0"/>
              </a:rPr>
              <a:t>Компьютерная </a:t>
            </a:r>
            <a:r>
              <a:rPr lang="ru-RU" sz="1400" kern="0" dirty="0">
                <a:ln w="3175">
                  <a:noFill/>
                </a:ln>
                <a:cs typeface="Arial" panose="020B0604020202020204" pitchFamily="34" charset="0"/>
              </a:rPr>
              <a:t>лингвистика </a:t>
            </a:r>
            <a:r>
              <a:rPr lang="ru-RU" sz="1400" kern="0" dirty="0" smtClean="0">
                <a:ln w="3175">
                  <a:noFill/>
                </a:ln>
                <a:cs typeface="Arial" panose="020B0604020202020204" pitchFamily="34" charset="0"/>
              </a:rPr>
              <a:t>2</a:t>
            </a:r>
            <a:endParaRPr lang="en-US" sz="1400" kern="0" dirty="0" smtClean="0">
              <a:ln w="3175">
                <a:noFill/>
              </a:ln>
              <a:cs typeface="Arial" panose="020B0604020202020204" pitchFamily="34" charset="0"/>
            </a:endParaRPr>
          </a:p>
          <a:p>
            <a:pPr algn="ctr"/>
            <a:r>
              <a:rPr lang="ru-RU" sz="1400" kern="0" dirty="0">
                <a:ln w="3175">
                  <a:noFill/>
                </a:ln>
                <a:cs typeface="Arial" panose="020B0604020202020204" pitchFamily="34" charset="0"/>
              </a:rPr>
              <a:t>ВШЭ, </a:t>
            </a:r>
            <a:r>
              <a:rPr lang="ru-RU" sz="1400" kern="0" dirty="0" smtClean="0">
                <a:ln w="3175">
                  <a:noFill/>
                </a:ln>
                <a:cs typeface="Arial" panose="020B0604020202020204" pitchFamily="34" charset="0"/>
              </a:rPr>
              <a:t>Москва </a:t>
            </a:r>
            <a:endParaRPr lang="ru-RU" sz="1400" kern="0" dirty="0">
              <a:ln w="3175">
                <a:noFill/>
              </a:ln>
              <a:cs typeface="Arial" panose="020B0604020202020204" pitchFamily="34" charset="0"/>
            </a:endParaRPr>
          </a:p>
        </p:txBody>
      </p:sp>
    </p:spTree>
    <p:extLst>
      <p:ext uri="{BB962C8B-B14F-4D97-AF65-F5344CB8AC3E}">
        <p14:creationId xmlns:p14="http://schemas.microsoft.com/office/powerpoint/2010/main" val="7518042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53</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p:sp>
        <p:nvSpPr>
          <p:cNvPr id="19462" name="Rectangle 3"/>
          <p:cNvSpPr txBox="1">
            <a:spLocks/>
          </p:cNvSpPr>
          <p:nvPr/>
        </p:nvSpPr>
        <p:spPr bwMode="auto">
          <a:xfrm>
            <a:off x="384877" y="1502099"/>
            <a:ext cx="4042792"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Char char=""/>
            </a:pPr>
            <a:r>
              <a:rPr lang="ru-RU" sz="2000" dirty="0">
                <a:latin typeface="Times New Roman" panose="02020603050405020304" pitchFamily="18" charset="0"/>
                <a:cs typeface="Times New Roman" panose="02020603050405020304" pitchFamily="18" charset="0"/>
              </a:rPr>
              <a:t>расстояние между концептами – длина наикратчайшего пути , связывающего два концепта в сети </a:t>
            </a:r>
            <a:r>
              <a:rPr lang="en-US" sz="2000" dirty="0">
                <a:latin typeface="Times New Roman" panose="02020603050405020304" pitchFamily="18" charset="0"/>
                <a:cs typeface="Times New Roman" panose="02020603050405020304" pitchFamily="18" charset="0"/>
              </a:rPr>
              <a:t>[Rada et al. 89] </a:t>
            </a:r>
            <a:endParaRPr lang="ru-RU" sz="2000" dirty="0">
              <a:latin typeface="Times New Roman" panose="02020603050405020304" pitchFamily="18" charset="0"/>
              <a:cs typeface="Times New Roman" panose="02020603050405020304" pitchFamily="18" charset="0"/>
            </a:endParaRPr>
          </a:p>
          <a:p>
            <a:pPr>
              <a:spcBef>
                <a:spcPts val="600"/>
              </a:spcBef>
              <a:buClr>
                <a:schemeClr val="accent1"/>
              </a:buClr>
              <a:buSzPct val="70000"/>
              <a:buFont typeface="Wingdings" panose="05000000000000000000" pitchFamily="2" charset="2"/>
              <a:buChar char=""/>
            </a:pPr>
            <a:r>
              <a:rPr lang="ru-RU" altLang="en-US" sz="2000" dirty="0">
                <a:latin typeface="Times New Roman" panose="02020603050405020304" pitchFamily="18" charset="0"/>
                <a:cs typeface="Times New Roman" panose="02020603050405020304" pitchFamily="18" charset="0"/>
              </a:rPr>
              <a:t>глубина иерархии: чем глубже поддерево (путь), тем более семантически связаны концепты</a:t>
            </a:r>
          </a:p>
          <a:p>
            <a:pPr>
              <a:spcBef>
                <a:spcPts val="600"/>
              </a:spcBef>
              <a:buClr>
                <a:schemeClr val="accent1"/>
              </a:buClr>
              <a:buSzPct val="70000"/>
              <a:buFont typeface="Wingdings" panose="05000000000000000000" pitchFamily="2" charset="2"/>
              <a:buChar char=""/>
            </a:pPr>
            <a:r>
              <a:rPr lang="ru-RU" altLang="en-US" sz="2000" dirty="0">
                <a:latin typeface="Times New Roman" panose="02020603050405020304" pitchFamily="18" charset="0"/>
                <a:cs typeface="Times New Roman" panose="02020603050405020304" pitchFamily="18" charset="0"/>
              </a:rPr>
              <a:t>плотность концептов: в более «плотных» зонах понятия более близкие, чем в </a:t>
            </a:r>
            <a:r>
              <a:rPr lang="ru-RU" altLang="en-US" sz="2000" dirty="0" err="1">
                <a:latin typeface="Times New Roman" panose="02020603050405020304" pitchFamily="18" charset="0"/>
                <a:cs typeface="Times New Roman" panose="02020603050405020304" pitchFamily="18" charset="0"/>
              </a:rPr>
              <a:t>разряженых</a:t>
            </a:r>
            <a:endParaRPr lang="ru-RU" altLang="en-US" sz="2000" dirty="0">
              <a:latin typeface="Times New Roman" panose="02020603050405020304" pitchFamily="18" charset="0"/>
              <a:cs typeface="Times New Roman" panose="02020603050405020304" pitchFamily="18" charset="0"/>
            </a:endParaRPr>
          </a:p>
          <a:p>
            <a:pPr>
              <a:spcBef>
                <a:spcPts val="600"/>
              </a:spcBef>
              <a:buClr>
                <a:schemeClr val="accent1"/>
              </a:buClr>
              <a:buSzPct val="70000"/>
              <a:buFont typeface="Wingdings" panose="05000000000000000000" pitchFamily="2" charset="2"/>
              <a:buChar char=""/>
            </a:pPr>
            <a:r>
              <a:rPr lang="ru-RU" altLang="en-US" sz="2000" dirty="0">
                <a:latin typeface="Times New Roman" panose="02020603050405020304" pitchFamily="18" charset="0"/>
                <a:cs typeface="Times New Roman" panose="02020603050405020304" pitchFamily="18" charset="0"/>
              </a:rPr>
              <a:t>Мера близости должна быть независима от числа выделяемых значений</a:t>
            </a:r>
            <a:endParaRPr lang="en-US" altLang="en-US" sz="2000" dirty="0">
              <a:latin typeface="Times New Roman" panose="02020603050405020304" pitchFamily="18" charset="0"/>
              <a:cs typeface="Times New Roman" panose="02020603050405020304" pitchFamily="18" charset="0"/>
            </a:endParaRPr>
          </a:p>
        </p:txBody>
      </p:sp>
      <p:grpSp>
        <p:nvGrpSpPr>
          <p:cNvPr id="18" name="Группа 17"/>
          <p:cNvGrpSpPr/>
          <p:nvPr/>
        </p:nvGrpSpPr>
        <p:grpSpPr>
          <a:xfrm>
            <a:off x="4339875" y="1753910"/>
            <a:ext cx="4638114" cy="3756808"/>
            <a:chOff x="355600" y="993530"/>
            <a:chExt cx="4292600" cy="3352800"/>
          </a:xfrm>
        </p:grpSpPr>
        <p:sp>
          <p:nvSpPr>
            <p:cNvPr id="19" name="Oval 24"/>
            <p:cNvSpPr>
              <a:spLocks noChangeArrowheads="1"/>
            </p:cNvSpPr>
            <p:nvPr/>
          </p:nvSpPr>
          <p:spPr bwMode="auto">
            <a:xfrm>
              <a:off x="24384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operation</a:t>
              </a:r>
            </a:p>
          </p:txBody>
        </p:sp>
        <p:sp>
          <p:nvSpPr>
            <p:cNvPr id="20" name="Oval 24"/>
            <p:cNvSpPr>
              <a:spLocks noChangeArrowheads="1"/>
            </p:cNvSpPr>
            <p:nvPr/>
          </p:nvSpPr>
          <p:spPr bwMode="auto">
            <a:xfrm>
              <a:off x="2438400" y="20574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division</a:t>
              </a:r>
            </a:p>
          </p:txBody>
        </p:sp>
        <p:sp>
          <p:nvSpPr>
            <p:cNvPr id="21" name="Oval 24"/>
            <p:cNvSpPr>
              <a:spLocks noChangeArrowheads="1"/>
            </p:cNvSpPr>
            <p:nvPr/>
          </p:nvSpPr>
          <p:spPr bwMode="auto">
            <a:xfrm>
              <a:off x="2362200" y="1447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administrative_unit</a:t>
              </a:r>
            </a:p>
          </p:txBody>
        </p:sp>
        <p:sp>
          <p:nvSpPr>
            <p:cNvPr id="22" name="Oval 24"/>
            <p:cNvSpPr>
              <a:spLocks noChangeArrowheads="1"/>
            </p:cNvSpPr>
            <p:nvPr/>
          </p:nvSpPr>
          <p:spPr bwMode="auto">
            <a:xfrm>
              <a:off x="14478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jury</a:t>
              </a:r>
            </a:p>
          </p:txBody>
        </p:sp>
        <p:sp>
          <p:nvSpPr>
            <p:cNvPr id="23" name="Oval 24"/>
            <p:cNvSpPr>
              <a:spLocks noChangeArrowheads="1"/>
            </p:cNvSpPr>
            <p:nvPr/>
          </p:nvSpPr>
          <p:spPr bwMode="auto">
            <a:xfrm>
              <a:off x="16764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committee</a:t>
              </a:r>
            </a:p>
          </p:txBody>
        </p:sp>
        <p:sp>
          <p:nvSpPr>
            <p:cNvPr id="24" name="Oval 24"/>
            <p:cNvSpPr>
              <a:spLocks noChangeArrowheads="1"/>
            </p:cNvSpPr>
            <p:nvPr/>
          </p:nvSpPr>
          <p:spPr bwMode="auto">
            <a:xfrm>
              <a:off x="38862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police department</a:t>
              </a:r>
            </a:p>
          </p:txBody>
        </p:sp>
        <p:sp>
          <p:nvSpPr>
            <p:cNvPr id="25" name="Oval 24"/>
            <p:cNvSpPr>
              <a:spLocks noChangeArrowheads="1"/>
            </p:cNvSpPr>
            <p:nvPr/>
          </p:nvSpPr>
          <p:spPr bwMode="auto">
            <a:xfrm>
              <a:off x="3505200" y="34290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local department</a:t>
              </a:r>
            </a:p>
          </p:txBody>
        </p:sp>
        <p:sp>
          <p:nvSpPr>
            <p:cNvPr id="26" name="Oval 24"/>
            <p:cNvSpPr>
              <a:spLocks noChangeArrowheads="1"/>
            </p:cNvSpPr>
            <p:nvPr/>
          </p:nvSpPr>
          <p:spPr bwMode="auto">
            <a:xfrm>
              <a:off x="3200400" y="2971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government department</a:t>
              </a:r>
            </a:p>
          </p:txBody>
        </p:sp>
        <p:sp>
          <p:nvSpPr>
            <p:cNvPr id="27" name="Oval 24"/>
            <p:cNvSpPr>
              <a:spLocks noChangeArrowheads="1"/>
            </p:cNvSpPr>
            <p:nvPr/>
          </p:nvSpPr>
          <p:spPr bwMode="auto">
            <a:xfrm>
              <a:off x="28956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department</a:t>
              </a:r>
            </a:p>
          </p:txBody>
        </p:sp>
        <p:cxnSp>
          <p:nvCxnSpPr>
            <p:cNvPr id="28" name="Straight Connector 68"/>
            <p:cNvCxnSpPr>
              <a:stCxn id="22" idx="0"/>
              <a:endCxn id="23" idx="4"/>
            </p:cNvCxnSpPr>
            <p:nvPr/>
          </p:nvCxnSpPr>
          <p:spPr>
            <a:xfrm rot="5400000" flipH="1" flipV="1">
              <a:off x="1295400" y="3314700"/>
              <a:ext cx="914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69"/>
            <p:cNvCxnSpPr>
              <a:endCxn id="21" idx="3"/>
            </p:cNvCxnSpPr>
            <p:nvPr/>
          </p:nvCxnSpPr>
          <p:spPr>
            <a:xfrm rot="5400000" flipH="1" flipV="1">
              <a:off x="1823244" y="1996281"/>
              <a:ext cx="752475" cy="436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71"/>
            <p:cNvCxnSpPr>
              <a:stCxn id="19" idx="0"/>
              <a:endCxn id="20" idx="4"/>
            </p:cNvCxnSpPr>
            <p:nvPr/>
          </p:nvCxnSpPr>
          <p:spPr>
            <a:xfrm rot="5400000" flipH="1" flipV="1">
              <a:off x="1943101" y="3200400"/>
              <a:ext cx="13716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74"/>
            <p:cNvCxnSpPr>
              <a:stCxn id="20" idx="0"/>
              <a:endCxn id="21" idx="4"/>
            </p:cNvCxnSpPr>
            <p:nvPr/>
          </p:nvCxnSpPr>
          <p:spPr>
            <a:xfrm rot="16200000" flipV="1">
              <a:off x="2514600" y="19431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77"/>
            <p:cNvCxnSpPr>
              <a:stCxn id="24" idx="1"/>
            </p:cNvCxnSpPr>
            <p:nvPr/>
          </p:nvCxnSpPr>
          <p:spPr>
            <a:xfrm rot="16200000" flipV="1">
              <a:off x="3804444" y="3815556"/>
              <a:ext cx="142875" cy="13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86"/>
            <p:cNvCxnSpPr>
              <a:stCxn id="25" idx="1"/>
              <a:endCxn id="26" idx="5"/>
            </p:cNvCxnSpPr>
            <p:nvPr/>
          </p:nvCxnSpPr>
          <p:spPr>
            <a:xfrm rot="16200000" flipV="1">
              <a:off x="3476626" y="34115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a:stCxn id="26" idx="1"/>
              <a:endCxn id="27" idx="5"/>
            </p:cNvCxnSpPr>
            <p:nvPr/>
          </p:nvCxnSpPr>
          <p:spPr>
            <a:xfrm rot="16200000" flipV="1">
              <a:off x="3171826" y="29543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91"/>
            <p:cNvCxnSpPr>
              <a:stCxn id="27" idx="1"/>
              <a:endCxn id="20" idx="5"/>
            </p:cNvCxnSpPr>
            <p:nvPr/>
          </p:nvCxnSpPr>
          <p:spPr>
            <a:xfrm rot="16200000" flipV="1">
              <a:off x="2790826" y="2420937"/>
              <a:ext cx="133350" cy="187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105"/>
            <p:cNvSpPr/>
            <p:nvPr/>
          </p:nvSpPr>
          <p:spPr>
            <a:xfrm>
              <a:off x="3200400" y="20574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rgbClr val="FF0000"/>
                  </a:solidFill>
                </a:rPr>
                <a:t>CD = 0.256</a:t>
              </a:r>
            </a:p>
          </p:txBody>
        </p:sp>
        <p:sp>
          <p:nvSpPr>
            <p:cNvPr id="37" name="Isosceles Triangle 109"/>
            <p:cNvSpPr/>
            <p:nvPr/>
          </p:nvSpPr>
          <p:spPr>
            <a:xfrm>
              <a:off x="355600" y="993530"/>
              <a:ext cx="4292600" cy="33528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3" name="Title 2"/>
          <p:cNvSpPr>
            <a:spLocks noGrp="1"/>
          </p:cNvSpPr>
          <p:nvPr>
            <p:ph type="title"/>
          </p:nvPr>
        </p:nvSpPr>
        <p:spPr/>
        <p:txBody>
          <a:bodyPr/>
          <a:lstStyle/>
          <a:p>
            <a:r>
              <a:rPr lang="ru-RU" dirty="0" smtClean="0"/>
              <a:t>Концептуальная плотность</a:t>
            </a:r>
            <a:endParaRPr lang="en-US" dirty="0"/>
          </a:p>
        </p:txBody>
      </p:sp>
    </p:spTree>
    <p:extLst>
      <p:ext uri="{BB962C8B-B14F-4D97-AF65-F5344CB8AC3E}">
        <p14:creationId xmlns:p14="http://schemas.microsoft.com/office/powerpoint/2010/main" val="29305444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54</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p:sp>
        <p:nvSpPr>
          <p:cNvPr id="19462" name="Rectangle 3"/>
          <p:cNvSpPr txBox="1">
            <a:spLocks/>
          </p:cNvSpPr>
          <p:nvPr/>
        </p:nvSpPr>
        <p:spPr bwMode="auto">
          <a:xfrm>
            <a:off x="251519" y="1502099"/>
            <a:ext cx="609583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t>
            </a:r>
            <a:r>
              <a:rPr lang="ru-RU" sz="2000" dirty="0">
                <a:latin typeface="Times New Roman" panose="02020603050405020304" pitchFamily="18" charset="0"/>
                <a:cs typeface="Times New Roman" panose="02020603050405020304" pitchFamily="18" charset="0"/>
              </a:rPr>
              <a:t> – концепт (значение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возглавляющее подграф</a:t>
            </a:r>
          </a:p>
          <a:p>
            <a:pPr>
              <a:spcBef>
                <a:spcPts val="600"/>
              </a:spcBef>
              <a:buClr>
                <a:schemeClr val="accent1"/>
              </a:buClr>
              <a:buSzPct val="700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nhyp</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и</a:t>
            </a:r>
            <a:r>
              <a:rPr lang="en-US" sz="2000" dirty="0">
                <a:latin typeface="Times New Roman" panose="02020603050405020304" pitchFamily="18" charset="0"/>
                <a:cs typeface="Times New Roman" panose="02020603050405020304" pitchFamily="18" charset="0"/>
              </a:rPr>
              <a:t> h (</a:t>
            </a:r>
            <a:r>
              <a:rPr lang="ru-RU" sz="2000" dirty="0">
                <a:latin typeface="Times New Roman" panose="02020603050405020304" pitchFamily="18" charset="0"/>
                <a:cs typeface="Times New Roman" panose="02020603050405020304" pitchFamily="18" charset="0"/>
              </a:rPr>
              <a:t>среднее число гипонимов на узел, высота </a:t>
            </a:r>
            <a:r>
              <a:rPr lang="ru-RU" sz="2000" dirty="0" err="1">
                <a:latin typeface="Times New Roman" panose="02020603050405020304" pitchFamily="18" charset="0"/>
                <a:cs typeface="Times New Roman" panose="02020603050405020304" pitchFamily="18" charset="0"/>
              </a:rPr>
              <a:t>поддерва</a:t>
            </a:r>
            <a:r>
              <a:rPr lang="en-US" sz="2000" dirty="0">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cs typeface="Times New Roman" panose="02020603050405020304" pitchFamily="18" charset="0"/>
            </a:endParaRPr>
          </a:p>
          <a:p>
            <a:pPr>
              <a:spcBef>
                <a:spcPts val="600"/>
              </a:spcBef>
              <a:buClr>
                <a:schemeClr val="accent1"/>
              </a:buClr>
              <a:buSzPct val="70000"/>
              <a:buFont typeface="Wingdings" panose="05000000000000000000" pitchFamily="2" charset="2"/>
              <a:buChar char=""/>
            </a:pPr>
            <a:r>
              <a:rPr lang="ru-RU" sz="2000" dirty="0">
                <a:latin typeface="Times New Roman" panose="02020603050405020304" pitchFamily="18" charset="0"/>
                <a:cs typeface="Times New Roman" panose="02020603050405020304" pitchFamily="18" charset="0"/>
              </a:rPr>
              <a:t>Концептуальная плотность (</a:t>
            </a:r>
            <a:r>
              <a:rPr lang="en-US" sz="2000" dirty="0">
                <a:latin typeface="Times New Roman" panose="02020603050405020304" pitchFamily="18" charset="0"/>
                <a:cs typeface="Times New Roman" panose="02020603050405020304" pitchFamily="18" charset="0"/>
              </a:rPr>
              <a:t>Conceptual Density</a:t>
            </a:r>
            <a:r>
              <a:rPr lang="ru-RU" sz="2000" dirty="0">
                <a:latin typeface="Times New Roman" panose="02020603050405020304" pitchFamily="18" charset="0"/>
                <a:cs typeface="Times New Roman" panose="02020603050405020304" pitchFamily="18" charset="0"/>
              </a:rPr>
              <a:t>) для </a:t>
            </a:r>
            <a:r>
              <a:rPr lang="en-US" sz="2000" dirty="0">
                <a:latin typeface="Times New Roman" panose="02020603050405020304" pitchFamily="18" charset="0"/>
                <a:cs typeface="Times New Roman" panose="02020603050405020304" pitchFamily="18" charset="0"/>
              </a:rPr>
              <a:t>c</a:t>
            </a:r>
            <a:r>
              <a:rPr lang="ru-RU" sz="2000" dirty="0">
                <a:latin typeface="Times New Roman" panose="02020603050405020304" pitchFamily="18" charset="0"/>
                <a:cs typeface="Times New Roman" panose="02020603050405020304" pitchFamily="18" charset="0"/>
              </a:rPr>
              <a:t>, где </a:t>
            </a:r>
            <a:r>
              <a:rPr lang="en-US" sz="2000" dirty="0">
                <a:latin typeface="Times New Roman" panose="02020603050405020304" pitchFamily="18" charset="0"/>
                <a:cs typeface="Times New Roman" panose="02020603050405020304" pitchFamily="18" charset="0"/>
              </a:rPr>
              <a:t>m</a:t>
            </a:r>
            <a:r>
              <a:rPr lang="ru-RU"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количество смыслов для слов, которые нужно </a:t>
            </a:r>
            <a:r>
              <a:rPr lang="ru-RU" sz="2000" dirty="0" err="1">
                <a:latin typeface="Times New Roman" panose="02020603050405020304" pitchFamily="18" charset="0"/>
                <a:cs typeface="Times New Roman" panose="02020603050405020304" pitchFamily="18" charset="0"/>
              </a:rPr>
              <a:t>дизамбигуировать</a:t>
            </a:r>
            <a:r>
              <a:rPr 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grpSp>
        <p:nvGrpSpPr>
          <p:cNvPr id="18" name="Группа 17"/>
          <p:cNvGrpSpPr/>
          <p:nvPr/>
        </p:nvGrpSpPr>
        <p:grpSpPr>
          <a:xfrm>
            <a:off x="4716015" y="1753910"/>
            <a:ext cx="4261973" cy="3380087"/>
            <a:chOff x="355600" y="993530"/>
            <a:chExt cx="4292600" cy="3352800"/>
          </a:xfrm>
        </p:grpSpPr>
        <p:sp>
          <p:nvSpPr>
            <p:cNvPr id="19" name="Oval 24"/>
            <p:cNvSpPr>
              <a:spLocks noChangeArrowheads="1"/>
            </p:cNvSpPr>
            <p:nvPr/>
          </p:nvSpPr>
          <p:spPr bwMode="auto">
            <a:xfrm>
              <a:off x="24384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operation</a:t>
              </a:r>
            </a:p>
          </p:txBody>
        </p:sp>
        <p:sp>
          <p:nvSpPr>
            <p:cNvPr id="20" name="Oval 24"/>
            <p:cNvSpPr>
              <a:spLocks noChangeArrowheads="1"/>
            </p:cNvSpPr>
            <p:nvPr/>
          </p:nvSpPr>
          <p:spPr bwMode="auto">
            <a:xfrm>
              <a:off x="2438400" y="20574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division</a:t>
              </a:r>
            </a:p>
          </p:txBody>
        </p:sp>
        <p:sp>
          <p:nvSpPr>
            <p:cNvPr id="21" name="Oval 24"/>
            <p:cNvSpPr>
              <a:spLocks noChangeArrowheads="1"/>
            </p:cNvSpPr>
            <p:nvPr/>
          </p:nvSpPr>
          <p:spPr bwMode="auto">
            <a:xfrm>
              <a:off x="2362200" y="1447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administrative_unit</a:t>
              </a:r>
            </a:p>
          </p:txBody>
        </p:sp>
        <p:sp>
          <p:nvSpPr>
            <p:cNvPr id="22" name="Oval 24"/>
            <p:cNvSpPr>
              <a:spLocks noChangeArrowheads="1"/>
            </p:cNvSpPr>
            <p:nvPr/>
          </p:nvSpPr>
          <p:spPr bwMode="auto">
            <a:xfrm>
              <a:off x="14478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jury</a:t>
              </a:r>
            </a:p>
          </p:txBody>
        </p:sp>
        <p:sp>
          <p:nvSpPr>
            <p:cNvPr id="23" name="Oval 24"/>
            <p:cNvSpPr>
              <a:spLocks noChangeArrowheads="1"/>
            </p:cNvSpPr>
            <p:nvPr/>
          </p:nvSpPr>
          <p:spPr bwMode="auto">
            <a:xfrm>
              <a:off x="16764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dirty="0">
                  <a:latin typeface="Century Schoolbook" panose="02040604050505020304" pitchFamily="18" charset="0"/>
                </a:rPr>
                <a:t>committee</a:t>
              </a:r>
            </a:p>
          </p:txBody>
        </p:sp>
        <p:sp>
          <p:nvSpPr>
            <p:cNvPr id="24" name="Oval 24"/>
            <p:cNvSpPr>
              <a:spLocks noChangeArrowheads="1"/>
            </p:cNvSpPr>
            <p:nvPr/>
          </p:nvSpPr>
          <p:spPr bwMode="auto">
            <a:xfrm>
              <a:off x="38862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police department</a:t>
              </a:r>
            </a:p>
          </p:txBody>
        </p:sp>
        <p:sp>
          <p:nvSpPr>
            <p:cNvPr id="25" name="Oval 24"/>
            <p:cNvSpPr>
              <a:spLocks noChangeArrowheads="1"/>
            </p:cNvSpPr>
            <p:nvPr/>
          </p:nvSpPr>
          <p:spPr bwMode="auto">
            <a:xfrm>
              <a:off x="3505200" y="34290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local department</a:t>
              </a:r>
            </a:p>
          </p:txBody>
        </p:sp>
        <p:sp>
          <p:nvSpPr>
            <p:cNvPr id="26" name="Oval 24"/>
            <p:cNvSpPr>
              <a:spLocks noChangeArrowheads="1"/>
            </p:cNvSpPr>
            <p:nvPr/>
          </p:nvSpPr>
          <p:spPr bwMode="auto">
            <a:xfrm>
              <a:off x="3200400" y="2971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government department</a:t>
              </a:r>
            </a:p>
          </p:txBody>
        </p:sp>
        <p:sp>
          <p:nvSpPr>
            <p:cNvPr id="27" name="Oval 24"/>
            <p:cNvSpPr>
              <a:spLocks noChangeArrowheads="1"/>
            </p:cNvSpPr>
            <p:nvPr/>
          </p:nvSpPr>
          <p:spPr bwMode="auto">
            <a:xfrm>
              <a:off x="28956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department</a:t>
              </a:r>
            </a:p>
          </p:txBody>
        </p:sp>
        <p:cxnSp>
          <p:nvCxnSpPr>
            <p:cNvPr id="28" name="Straight Connector 68"/>
            <p:cNvCxnSpPr>
              <a:stCxn id="22" idx="0"/>
              <a:endCxn id="23" idx="4"/>
            </p:cNvCxnSpPr>
            <p:nvPr/>
          </p:nvCxnSpPr>
          <p:spPr>
            <a:xfrm rot="5400000" flipH="1" flipV="1">
              <a:off x="1295400" y="3314700"/>
              <a:ext cx="914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69"/>
            <p:cNvCxnSpPr>
              <a:endCxn id="21" idx="3"/>
            </p:cNvCxnSpPr>
            <p:nvPr/>
          </p:nvCxnSpPr>
          <p:spPr>
            <a:xfrm rot="5400000" flipH="1" flipV="1">
              <a:off x="1823244" y="1996281"/>
              <a:ext cx="752475" cy="436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71"/>
            <p:cNvCxnSpPr>
              <a:stCxn id="19" idx="0"/>
              <a:endCxn id="20" idx="4"/>
            </p:cNvCxnSpPr>
            <p:nvPr/>
          </p:nvCxnSpPr>
          <p:spPr>
            <a:xfrm rot="5400000" flipH="1" flipV="1">
              <a:off x="1943101" y="3200400"/>
              <a:ext cx="13716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74"/>
            <p:cNvCxnSpPr>
              <a:stCxn id="20" idx="0"/>
              <a:endCxn id="21" idx="4"/>
            </p:cNvCxnSpPr>
            <p:nvPr/>
          </p:nvCxnSpPr>
          <p:spPr>
            <a:xfrm rot="16200000" flipV="1">
              <a:off x="2514600" y="19431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77"/>
            <p:cNvCxnSpPr>
              <a:stCxn id="24" idx="1"/>
            </p:cNvCxnSpPr>
            <p:nvPr/>
          </p:nvCxnSpPr>
          <p:spPr>
            <a:xfrm rot="16200000" flipV="1">
              <a:off x="3804444" y="3815556"/>
              <a:ext cx="142875" cy="13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86"/>
            <p:cNvCxnSpPr>
              <a:stCxn id="25" idx="1"/>
              <a:endCxn id="26" idx="5"/>
            </p:cNvCxnSpPr>
            <p:nvPr/>
          </p:nvCxnSpPr>
          <p:spPr>
            <a:xfrm rot="16200000" flipV="1">
              <a:off x="3476626" y="34115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a:stCxn id="26" idx="1"/>
              <a:endCxn id="27" idx="5"/>
            </p:cNvCxnSpPr>
            <p:nvPr/>
          </p:nvCxnSpPr>
          <p:spPr>
            <a:xfrm rot="16200000" flipV="1">
              <a:off x="3171826" y="29543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91"/>
            <p:cNvCxnSpPr>
              <a:stCxn id="27" idx="1"/>
              <a:endCxn id="20" idx="5"/>
            </p:cNvCxnSpPr>
            <p:nvPr/>
          </p:nvCxnSpPr>
          <p:spPr>
            <a:xfrm rot="16200000" flipV="1">
              <a:off x="2790826" y="2420937"/>
              <a:ext cx="133350" cy="187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105"/>
            <p:cNvSpPr/>
            <p:nvPr/>
          </p:nvSpPr>
          <p:spPr>
            <a:xfrm>
              <a:off x="3200400" y="20574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rgbClr val="FF0000"/>
                  </a:solidFill>
                </a:rPr>
                <a:t>CD = 0.256</a:t>
              </a:r>
            </a:p>
          </p:txBody>
        </p:sp>
        <p:sp>
          <p:nvSpPr>
            <p:cNvPr id="37" name="Isosceles Triangle 109"/>
            <p:cNvSpPr/>
            <p:nvPr/>
          </p:nvSpPr>
          <p:spPr>
            <a:xfrm>
              <a:off x="355600" y="993530"/>
              <a:ext cx="4292600" cy="33528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pic>
        <p:nvPicPr>
          <p:cNvPr id="2" name="Рисунок 1"/>
          <p:cNvPicPr>
            <a:picLocks noChangeAspect="1"/>
          </p:cNvPicPr>
          <p:nvPr/>
        </p:nvPicPr>
        <p:blipFill>
          <a:blip r:embed="rId3"/>
          <a:stretch>
            <a:fillRect/>
          </a:stretch>
        </p:blipFill>
        <p:spPr>
          <a:xfrm>
            <a:off x="556910" y="3531449"/>
            <a:ext cx="3034265" cy="1798357"/>
          </a:xfrm>
          <a:prstGeom prst="rect">
            <a:avLst/>
          </a:prstGeom>
        </p:spPr>
      </p:pic>
      <p:sp>
        <p:nvSpPr>
          <p:cNvPr id="5" name="Title 4"/>
          <p:cNvSpPr>
            <a:spLocks noGrp="1"/>
          </p:cNvSpPr>
          <p:nvPr>
            <p:ph type="title"/>
          </p:nvPr>
        </p:nvSpPr>
        <p:spPr/>
        <p:txBody>
          <a:bodyPr/>
          <a:lstStyle/>
          <a:p>
            <a:r>
              <a:rPr lang="ru-RU" dirty="0" smtClean="0"/>
              <a:t>Концептуальная плотность</a:t>
            </a:r>
            <a:endParaRPr lang="en-US" dirty="0"/>
          </a:p>
        </p:txBody>
      </p:sp>
      <p:sp>
        <p:nvSpPr>
          <p:cNvPr id="7" name="Rectangle 6"/>
          <p:cNvSpPr/>
          <p:nvPr/>
        </p:nvSpPr>
        <p:spPr>
          <a:xfrm>
            <a:off x="86513" y="5856893"/>
            <a:ext cx="8739188" cy="523220"/>
          </a:xfrm>
          <a:prstGeom prst="rect">
            <a:avLst/>
          </a:prstGeom>
        </p:spPr>
        <p:txBody>
          <a:bodyPr wrap="square">
            <a:spAutoFit/>
          </a:bodyPr>
          <a:lstStyle/>
          <a:p>
            <a:r>
              <a:rPr lang="en-US" sz="1400" dirty="0" err="1">
                <a:latin typeface="Times New Roman" panose="02020603050405020304" pitchFamily="18" charset="0"/>
              </a:rPr>
              <a:t>Agirre</a:t>
            </a:r>
            <a:r>
              <a:rPr lang="en-US" sz="1400" dirty="0">
                <a:latin typeface="Times New Roman" panose="02020603050405020304" pitchFamily="18" charset="0"/>
              </a:rPr>
              <a:t>, E. and </a:t>
            </a:r>
            <a:r>
              <a:rPr lang="en-US" sz="1400" dirty="0" err="1">
                <a:latin typeface="Times New Roman" panose="02020603050405020304" pitchFamily="18" charset="0"/>
              </a:rPr>
              <a:t>Rigau</a:t>
            </a:r>
            <a:r>
              <a:rPr lang="en-US" sz="1400" dirty="0">
                <a:latin typeface="Times New Roman" panose="02020603050405020304" pitchFamily="18" charset="0"/>
              </a:rPr>
              <a:t>, G.: A proposal for Word Sense Disambiguation using </a:t>
            </a:r>
            <a:r>
              <a:rPr lang="en-US" sz="1400" dirty="0" smtClean="0">
                <a:latin typeface="Times New Roman" panose="02020603050405020304" pitchFamily="18" charset="0"/>
              </a:rPr>
              <a:t>Conceptual </a:t>
            </a:r>
            <a:r>
              <a:rPr lang="en-US" sz="1400" dirty="0">
                <a:latin typeface="Times New Roman" panose="02020603050405020304" pitchFamily="18" charset="0"/>
              </a:rPr>
              <a:t>Distance. In: Proceedings of the International Conference on Recent </a:t>
            </a:r>
            <a:r>
              <a:rPr lang="en-US" sz="1400" dirty="0" smtClean="0">
                <a:latin typeface="Times New Roman" panose="02020603050405020304" pitchFamily="18" charset="0"/>
              </a:rPr>
              <a:t>Advances</a:t>
            </a:r>
            <a:r>
              <a:rPr lang="ru-RU" sz="1400" dirty="0" smtClean="0">
                <a:latin typeface="Times New Roman" panose="02020603050405020304" pitchFamily="18" charset="0"/>
              </a:rPr>
              <a:t> </a:t>
            </a:r>
            <a:r>
              <a:rPr lang="en-US" sz="1400" dirty="0" smtClean="0">
                <a:latin typeface="Times New Roman" panose="02020603050405020304" pitchFamily="18" charset="0"/>
              </a:rPr>
              <a:t>in </a:t>
            </a:r>
            <a:r>
              <a:rPr lang="en-US" sz="1400" dirty="0">
                <a:latin typeface="Times New Roman" panose="02020603050405020304" pitchFamily="18" charset="0"/>
              </a:rPr>
              <a:t>NLP. RANLP-2000, </a:t>
            </a:r>
            <a:r>
              <a:rPr lang="en-US" sz="1400" dirty="0" err="1">
                <a:latin typeface="Times New Roman" panose="02020603050405020304" pitchFamily="18" charset="0"/>
              </a:rPr>
              <a:t>Tzhigov</a:t>
            </a:r>
            <a:r>
              <a:rPr lang="en-US" sz="1400" dirty="0">
                <a:latin typeface="Times New Roman" panose="02020603050405020304" pitchFamily="18" charset="0"/>
              </a:rPr>
              <a:t> </a:t>
            </a:r>
            <a:r>
              <a:rPr lang="en-US" sz="1400" dirty="0" err="1">
                <a:latin typeface="Times New Roman" panose="02020603050405020304" pitchFamily="18" charset="0"/>
              </a:rPr>
              <a:t>Chark</a:t>
            </a:r>
            <a:r>
              <a:rPr lang="en-US" sz="1400" dirty="0">
                <a:latin typeface="Times New Roman" panose="02020603050405020304" pitchFamily="18" charset="0"/>
              </a:rPr>
              <a:t>, Bulgaria, (2000</a:t>
            </a:r>
            <a:r>
              <a:rPr lang="en-US" sz="1400" dirty="0" smtClean="0">
                <a:latin typeface="Times New Roman" panose="02020603050405020304" pitchFamily="18" charset="0"/>
              </a:rPr>
              <a:t>).</a:t>
            </a:r>
            <a:endParaRPr lang="en-US" sz="1400" dirty="0">
              <a:latin typeface="Times New Roman" panose="02020603050405020304" pitchFamily="18" charset="0"/>
            </a:endParaRPr>
          </a:p>
        </p:txBody>
      </p:sp>
    </p:spTree>
    <p:extLst>
      <p:ext uri="{BB962C8B-B14F-4D97-AF65-F5344CB8AC3E}">
        <p14:creationId xmlns:p14="http://schemas.microsoft.com/office/powerpoint/2010/main" val="42327017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55</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p:sp>
        <p:nvSpPr>
          <p:cNvPr id="19462" name="Rectangle 3"/>
          <p:cNvSpPr txBox="1">
            <a:spLocks/>
          </p:cNvSpPr>
          <p:nvPr/>
        </p:nvSpPr>
        <p:spPr bwMode="auto">
          <a:xfrm>
            <a:off x="251520" y="1502099"/>
            <a:ext cx="4843609"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grpSp>
        <p:nvGrpSpPr>
          <p:cNvPr id="18" name="Группа 17"/>
          <p:cNvGrpSpPr/>
          <p:nvPr/>
        </p:nvGrpSpPr>
        <p:grpSpPr>
          <a:xfrm>
            <a:off x="4716015" y="1753910"/>
            <a:ext cx="4261973" cy="3380087"/>
            <a:chOff x="355600" y="993530"/>
            <a:chExt cx="4292600" cy="3352800"/>
          </a:xfrm>
        </p:grpSpPr>
        <p:sp>
          <p:nvSpPr>
            <p:cNvPr id="19" name="Oval 24"/>
            <p:cNvSpPr>
              <a:spLocks noChangeArrowheads="1"/>
            </p:cNvSpPr>
            <p:nvPr/>
          </p:nvSpPr>
          <p:spPr bwMode="auto">
            <a:xfrm>
              <a:off x="24384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operation</a:t>
              </a:r>
            </a:p>
          </p:txBody>
        </p:sp>
        <p:sp>
          <p:nvSpPr>
            <p:cNvPr id="20" name="Oval 24"/>
            <p:cNvSpPr>
              <a:spLocks noChangeArrowheads="1"/>
            </p:cNvSpPr>
            <p:nvPr/>
          </p:nvSpPr>
          <p:spPr bwMode="auto">
            <a:xfrm>
              <a:off x="2438400" y="20574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division</a:t>
              </a:r>
            </a:p>
          </p:txBody>
        </p:sp>
        <p:sp>
          <p:nvSpPr>
            <p:cNvPr id="21" name="Oval 24"/>
            <p:cNvSpPr>
              <a:spLocks noChangeArrowheads="1"/>
            </p:cNvSpPr>
            <p:nvPr/>
          </p:nvSpPr>
          <p:spPr bwMode="auto">
            <a:xfrm>
              <a:off x="2362200" y="1447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administrative_unit</a:t>
              </a:r>
            </a:p>
          </p:txBody>
        </p:sp>
        <p:sp>
          <p:nvSpPr>
            <p:cNvPr id="22" name="Oval 24"/>
            <p:cNvSpPr>
              <a:spLocks noChangeArrowheads="1"/>
            </p:cNvSpPr>
            <p:nvPr/>
          </p:nvSpPr>
          <p:spPr bwMode="auto">
            <a:xfrm>
              <a:off x="14478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jury</a:t>
              </a:r>
            </a:p>
          </p:txBody>
        </p:sp>
        <p:sp>
          <p:nvSpPr>
            <p:cNvPr id="23" name="Oval 24"/>
            <p:cNvSpPr>
              <a:spLocks noChangeArrowheads="1"/>
            </p:cNvSpPr>
            <p:nvPr/>
          </p:nvSpPr>
          <p:spPr bwMode="auto">
            <a:xfrm>
              <a:off x="16764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dirty="0">
                  <a:latin typeface="Century Schoolbook" panose="02040604050505020304" pitchFamily="18" charset="0"/>
                </a:rPr>
                <a:t>committee</a:t>
              </a:r>
            </a:p>
          </p:txBody>
        </p:sp>
        <p:sp>
          <p:nvSpPr>
            <p:cNvPr id="24" name="Oval 24"/>
            <p:cNvSpPr>
              <a:spLocks noChangeArrowheads="1"/>
            </p:cNvSpPr>
            <p:nvPr/>
          </p:nvSpPr>
          <p:spPr bwMode="auto">
            <a:xfrm>
              <a:off x="38862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police department</a:t>
              </a:r>
            </a:p>
          </p:txBody>
        </p:sp>
        <p:sp>
          <p:nvSpPr>
            <p:cNvPr id="25" name="Oval 24"/>
            <p:cNvSpPr>
              <a:spLocks noChangeArrowheads="1"/>
            </p:cNvSpPr>
            <p:nvPr/>
          </p:nvSpPr>
          <p:spPr bwMode="auto">
            <a:xfrm>
              <a:off x="3505200" y="34290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local department</a:t>
              </a:r>
            </a:p>
          </p:txBody>
        </p:sp>
        <p:sp>
          <p:nvSpPr>
            <p:cNvPr id="26" name="Oval 24"/>
            <p:cNvSpPr>
              <a:spLocks noChangeArrowheads="1"/>
            </p:cNvSpPr>
            <p:nvPr/>
          </p:nvSpPr>
          <p:spPr bwMode="auto">
            <a:xfrm>
              <a:off x="3200400" y="2971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government department</a:t>
              </a:r>
            </a:p>
          </p:txBody>
        </p:sp>
        <p:sp>
          <p:nvSpPr>
            <p:cNvPr id="27" name="Oval 24"/>
            <p:cNvSpPr>
              <a:spLocks noChangeArrowheads="1"/>
            </p:cNvSpPr>
            <p:nvPr/>
          </p:nvSpPr>
          <p:spPr bwMode="auto">
            <a:xfrm>
              <a:off x="28956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department</a:t>
              </a:r>
            </a:p>
          </p:txBody>
        </p:sp>
        <p:cxnSp>
          <p:nvCxnSpPr>
            <p:cNvPr id="28" name="Straight Connector 68"/>
            <p:cNvCxnSpPr>
              <a:stCxn id="22" idx="0"/>
              <a:endCxn id="23" idx="4"/>
            </p:cNvCxnSpPr>
            <p:nvPr/>
          </p:nvCxnSpPr>
          <p:spPr>
            <a:xfrm rot="5400000" flipH="1" flipV="1">
              <a:off x="1295400" y="3314700"/>
              <a:ext cx="914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69"/>
            <p:cNvCxnSpPr>
              <a:endCxn id="21" idx="3"/>
            </p:cNvCxnSpPr>
            <p:nvPr/>
          </p:nvCxnSpPr>
          <p:spPr>
            <a:xfrm rot="5400000" flipH="1" flipV="1">
              <a:off x="1823244" y="1996281"/>
              <a:ext cx="752475" cy="436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71"/>
            <p:cNvCxnSpPr>
              <a:stCxn id="19" idx="0"/>
              <a:endCxn id="20" idx="4"/>
            </p:cNvCxnSpPr>
            <p:nvPr/>
          </p:nvCxnSpPr>
          <p:spPr>
            <a:xfrm rot="5400000" flipH="1" flipV="1">
              <a:off x="1943101" y="3200400"/>
              <a:ext cx="13716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74"/>
            <p:cNvCxnSpPr>
              <a:stCxn id="20" idx="0"/>
              <a:endCxn id="21" idx="4"/>
            </p:cNvCxnSpPr>
            <p:nvPr/>
          </p:nvCxnSpPr>
          <p:spPr>
            <a:xfrm rot="16200000" flipV="1">
              <a:off x="2514600" y="19431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77"/>
            <p:cNvCxnSpPr>
              <a:stCxn id="24" idx="1"/>
            </p:cNvCxnSpPr>
            <p:nvPr/>
          </p:nvCxnSpPr>
          <p:spPr>
            <a:xfrm rot="16200000" flipV="1">
              <a:off x="3804444" y="3815556"/>
              <a:ext cx="142875" cy="13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86"/>
            <p:cNvCxnSpPr>
              <a:stCxn id="25" idx="1"/>
              <a:endCxn id="26" idx="5"/>
            </p:cNvCxnSpPr>
            <p:nvPr/>
          </p:nvCxnSpPr>
          <p:spPr>
            <a:xfrm rot="16200000" flipV="1">
              <a:off x="3476626" y="34115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a:stCxn id="26" idx="1"/>
              <a:endCxn id="27" idx="5"/>
            </p:cNvCxnSpPr>
            <p:nvPr/>
          </p:nvCxnSpPr>
          <p:spPr>
            <a:xfrm rot="16200000" flipV="1">
              <a:off x="3171826" y="29543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91"/>
            <p:cNvCxnSpPr>
              <a:stCxn id="27" idx="1"/>
              <a:endCxn id="20" idx="5"/>
            </p:cNvCxnSpPr>
            <p:nvPr/>
          </p:nvCxnSpPr>
          <p:spPr>
            <a:xfrm rot="16200000" flipV="1">
              <a:off x="2790826" y="2420937"/>
              <a:ext cx="133350" cy="187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105"/>
            <p:cNvSpPr/>
            <p:nvPr/>
          </p:nvSpPr>
          <p:spPr>
            <a:xfrm>
              <a:off x="3200400" y="20574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rgbClr val="FF0000"/>
                  </a:solidFill>
                </a:rPr>
                <a:t>CD = 0.256</a:t>
              </a:r>
            </a:p>
          </p:txBody>
        </p:sp>
        <p:sp>
          <p:nvSpPr>
            <p:cNvPr id="37" name="Isosceles Triangle 109"/>
            <p:cNvSpPr/>
            <p:nvPr/>
          </p:nvSpPr>
          <p:spPr>
            <a:xfrm>
              <a:off x="355600" y="993530"/>
              <a:ext cx="4292600" cy="33528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pic>
        <p:nvPicPr>
          <p:cNvPr id="2" name="Рисунок 1"/>
          <p:cNvPicPr>
            <a:picLocks noChangeAspect="1"/>
          </p:cNvPicPr>
          <p:nvPr/>
        </p:nvPicPr>
        <p:blipFill>
          <a:blip r:embed="rId3"/>
          <a:stretch>
            <a:fillRect/>
          </a:stretch>
        </p:blipFill>
        <p:spPr>
          <a:xfrm>
            <a:off x="896378" y="1461787"/>
            <a:ext cx="3034265" cy="1798357"/>
          </a:xfrm>
          <a:prstGeom prst="rect">
            <a:avLst/>
          </a:prstGeom>
        </p:spPr>
      </p:pic>
      <p:pic>
        <p:nvPicPr>
          <p:cNvPr id="4" name="Рисунок 3"/>
          <p:cNvPicPr>
            <a:picLocks noChangeAspect="1"/>
          </p:cNvPicPr>
          <p:nvPr/>
        </p:nvPicPr>
        <p:blipFill>
          <a:blip r:embed="rId4"/>
          <a:stretch>
            <a:fillRect/>
          </a:stretch>
        </p:blipFill>
        <p:spPr>
          <a:xfrm>
            <a:off x="660104" y="4007547"/>
            <a:ext cx="3393826" cy="1315545"/>
          </a:xfrm>
          <a:prstGeom prst="rect">
            <a:avLst/>
          </a:prstGeom>
        </p:spPr>
      </p:pic>
      <p:sp>
        <p:nvSpPr>
          <p:cNvPr id="5" name="TextBox 4"/>
          <p:cNvSpPr txBox="1"/>
          <p:nvPr/>
        </p:nvSpPr>
        <p:spPr>
          <a:xfrm>
            <a:off x="309576" y="3168250"/>
            <a:ext cx="5170881" cy="923330"/>
          </a:xfrm>
          <a:prstGeom prst="rect">
            <a:avLst/>
          </a:prstGeom>
          <a:noFill/>
        </p:spPr>
        <p:txBody>
          <a:bodyPr wrap="square" rtlCol="0">
            <a:spAutoFit/>
          </a:bodyPr>
          <a:lstStyle/>
          <a:p>
            <a:r>
              <a:rPr lang="ru-RU" dirty="0"/>
              <a:t>Экспериментальные параметры с учетом максимальной глубины поддерева в </a:t>
            </a:r>
            <a:r>
              <a:rPr lang="en-US" dirty="0"/>
              <a:t>WordNet</a:t>
            </a:r>
            <a:r>
              <a:rPr lang="ru-RU" dirty="0"/>
              <a:t> и среднего количества гипонимов на узел:</a:t>
            </a:r>
            <a:endParaRPr lang="en-US" dirty="0"/>
          </a:p>
        </p:txBody>
      </p:sp>
      <p:sp>
        <p:nvSpPr>
          <p:cNvPr id="6" name="Title 5"/>
          <p:cNvSpPr>
            <a:spLocks noGrp="1"/>
          </p:cNvSpPr>
          <p:nvPr>
            <p:ph type="title"/>
          </p:nvPr>
        </p:nvSpPr>
        <p:spPr/>
        <p:txBody>
          <a:bodyPr/>
          <a:lstStyle/>
          <a:p>
            <a:r>
              <a:rPr lang="ru-RU" dirty="0" smtClean="0"/>
              <a:t>Концептуальная плотность</a:t>
            </a:r>
            <a:br>
              <a:rPr lang="ru-RU" dirty="0" smtClean="0"/>
            </a:br>
            <a:r>
              <a:rPr lang="ru-RU" dirty="0" smtClean="0"/>
              <a:t>(</a:t>
            </a:r>
            <a:r>
              <a:rPr lang="en-US" dirty="0" smtClean="0"/>
              <a:t>conceptual density</a:t>
            </a:r>
            <a:r>
              <a:rPr lang="ru-RU" dirty="0" smtClean="0"/>
              <a:t>)</a:t>
            </a:r>
            <a:endParaRPr lang="en-US" dirty="0"/>
          </a:p>
        </p:txBody>
      </p:sp>
      <p:pic>
        <p:nvPicPr>
          <p:cNvPr id="43" name="Рисунок 2"/>
          <p:cNvPicPr>
            <a:picLocks noChangeAspect="1"/>
          </p:cNvPicPr>
          <p:nvPr/>
        </p:nvPicPr>
        <p:blipFill>
          <a:blip r:embed="rId5"/>
          <a:stretch>
            <a:fillRect/>
          </a:stretch>
        </p:blipFill>
        <p:spPr>
          <a:xfrm>
            <a:off x="660104" y="5436024"/>
            <a:ext cx="3043198" cy="872339"/>
          </a:xfrm>
          <a:prstGeom prst="rect">
            <a:avLst/>
          </a:prstGeom>
        </p:spPr>
      </p:pic>
    </p:spTree>
    <p:extLst>
      <p:ext uri="{BB962C8B-B14F-4D97-AF65-F5344CB8AC3E}">
        <p14:creationId xmlns:p14="http://schemas.microsoft.com/office/powerpoint/2010/main" val="771024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56</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mc:AlternateContent xmlns:mc="http://schemas.openxmlformats.org/markup-compatibility/2006" xmlns:a14="http://schemas.microsoft.com/office/drawing/2010/main">
        <mc:Choice Requires="a14">
          <p:sp>
            <p:nvSpPr>
              <p:cNvPr id="19462" name="Rectangle 3"/>
              <p:cNvSpPr txBox="1">
                <a:spLocks/>
              </p:cNvSpPr>
              <p:nvPr/>
            </p:nvSpPr>
            <p:spPr bwMode="auto">
              <a:xfrm>
                <a:off x="384877" y="1502099"/>
                <a:ext cx="4042792" cy="47212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Char char=""/>
                </a:pPr>
                <a:r>
                  <a:rPr lang="ru-RU" altLang="en-US" sz="2200" dirty="0">
                    <a:latin typeface="Century Schoolbook" panose="02040604050505020304" pitchFamily="18" charset="0"/>
                  </a:rPr>
                  <a:t>Точки на рис. – значения слова или контекстных слов</a:t>
                </a:r>
                <a:r>
                  <a:rPr lang="en-US" altLang="en-US" sz="2200" dirty="0">
                    <a:latin typeface="Century Schoolbook" panose="02040604050505020304" pitchFamily="18" charset="0"/>
                  </a:rPr>
                  <a:t>.</a:t>
                </a:r>
              </a:p>
              <a:p>
                <a:pPr>
                  <a:spcBef>
                    <a:spcPts val="600"/>
                  </a:spcBef>
                  <a:buClr>
                    <a:schemeClr val="accent1"/>
                  </a:buClr>
                  <a:buSzPct val="70000"/>
                  <a:buFont typeface="Wingdings" panose="05000000000000000000" pitchFamily="2" charset="2"/>
                  <a:buChar char=""/>
                </a:pPr>
                <a:r>
                  <a:rPr lang="en-US" altLang="en-US" sz="2200" dirty="0">
                    <a:latin typeface="Century Schoolbook" panose="02040604050505020304" pitchFamily="18" charset="0"/>
                  </a:rPr>
                  <a:t>CD</a:t>
                </a:r>
                <a:r>
                  <a:rPr lang="ru-RU" altLang="en-US" sz="2200" dirty="0">
                    <a:latin typeface="Century Schoolbook" panose="02040604050505020304" pitchFamily="18" charset="0"/>
                  </a:rPr>
                  <a:t> вес должен быть выше у того значения, для которого поддерево имеет более высокую плотность значений</a:t>
                </a:r>
                <a:r>
                  <a:rPr lang="en-US" altLang="en-US" sz="2200" dirty="0">
                    <a:latin typeface="Century Schoolbook" panose="02040604050505020304" pitchFamily="18" charset="0"/>
                  </a:rPr>
                  <a:t>.</a:t>
                </a:r>
                <a:endParaRPr lang="ru-RU" altLang="en-US" sz="2200" dirty="0">
                  <a:latin typeface="Century Schoolbook" panose="02040604050505020304" pitchFamily="18" charset="0"/>
                </a:endParaRPr>
              </a:p>
              <a:p>
                <a:pPr>
                  <a:spcBef>
                    <a:spcPts val="600"/>
                  </a:spcBef>
                  <a:buClr>
                    <a:schemeClr val="accent1"/>
                  </a:buClr>
                  <a:buSzPct val="70000"/>
                  <a:buFont typeface="Wingdings" panose="05000000000000000000" pitchFamily="2" charset="2"/>
                  <a:buChar char=""/>
                </a:pPr>
                <a:endParaRPr lang="ru-RU" altLang="en-US" sz="2200" dirty="0">
                  <a:latin typeface="Century Schoolbook" panose="02040604050505020304" pitchFamily="18" charset="0"/>
                </a:endParaRPr>
              </a:p>
              <a:p>
                <a:pPr>
                  <a:spcBef>
                    <a:spcPts val="600"/>
                  </a:spcBef>
                  <a:buClr>
                    <a:schemeClr val="accent1"/>
                  </a:buClr>
                  <a:buSzPct val="70000"/>
                  <a:buFont typeface="Wingdings" panose="05000000000000000000" pitchFamily="2" charset="2"/>
                  <a:buChar char=""/>
                </a:pPr>
                <a:r>
                  <a:rPr lang="en-US" altLang="en-US" sz="2200" dirty="0"/>
                  <a:t>CD(</a:t>
                </a:r>
                <a:r>
                  <a:rPr lang="en-US" altLang="en-US" sz="2200" dirty="0" err="1"/>
                  <a:t>c,m</a:t>
                </a:r>
                <a:r>
                  <a:rPr lang="en-US" altLang="en-US" sz="2200" dirty="0"/>
                  <a:t>) = </a:t>
                </a:r>
                <a14:m>
                  <m:oMath xmlns:m="http://schemas.openxmlformats.org/officeDocument/2006/math">
                    <m:f>
                      <m:fPr>
                        <m:ctrlPr>
                          <a:rPr lang="en-US" altLang="en-US" sz="2000" i="1">
                            <a:latin typeface="Cambria Math" panose="02040503050406030204" pitchFamily="18" charset="0"/>
                          </a:rPr>
                        </m:ctrlPr>
                      </m:fPr>
                      <m:num>
                        <m:nary>
                          <m:naryPr>
                            <m:chr m:val="∑"/>
                            <m:ctrlPr>
                              <a:rPr lang="en-US" altLang="en-US" sz="2000" i="1">
                                <a:latin typeface="Cambria Math" panose="02040503050406030204" pitchFamily="18" charset="0"/>
                              </a:rPr>
                            </m:ctrlPr>
                          </m:naryPr>
                          <m:sub>
                            <m:r>
                              <m:rPr>
                                <m:brk m:alnAt="23"/>
                              </m:rPr>
                              <a:rPr lang="en-US" altLang="en-US" sz="2000" i="1">
                                <a:latin typeface="Cambria Math" panose="02040503050406030204" pitchFamily="18" charset="0"/>
                              </a:rPr>
                              <m:t>𝑖</m:t>
                            </m:r>
                            <m:r>
                              <a:rPr lang="en-US" altLang="en-US" sz="2000" i="1">
                                <a:latin typeface="Cambria Math" panose="02040503050406030204" pitchFamily="18" charset="0"/>
                              </a:rPr>
                              <m:t>=0</m:t>
                            </m:r>
                          </m:sub>
                          <m:sup>
                            <m:r>
                              <a:rPr lang="en-US" altLang="en-US" sz="2000" i="1">
                                <a:latin typeface="Cambria Math" panose="02040503050406030204" pitchFamily="18" charset="0"/>
                              </a:rPr>
                              <m:t>𝑚</m:t>
                            </m:r>
                            <m:r>
                              <a:rPr lang="en-US" altLang="en-US" sz="2000" i="1">
                                <a:latin typeface="Cambria Math" panose="02040503050406030204" pitchFamily="18" charset="0"/>
                              </a:rPr>
                              <m:t>−1</m:t>
                            </m:r>
                          </m:sup>
                          <m:e>
                            <m:sSub>
                              <m:sSubPr>
                                <m:ctrlPr>
                                  <a:rPr lang="en-US" altLang="en-US" sz="2000" i="1">
                                    <a:latin typeface="Cambria Math" panose="02040503050406030204" pitchFamily="18" charset="0"/>
                                  </a:rPr>
                                </m:ctrlPr>
                              </m:sSubPr>
                              <m:e>
                                <m:sSubSup>
                                  <m:sSubSupPr>
                                    <m:ctrlPr>
                                      <a:rPr lang="en-US" altLang="en-US" sz="2000" i="1">
                                        <a:latin typeface="Cambria Math" panose="02040503050406030204" pitchFamily="18" charset="0"/>
                                      </a:rPr>
                                    </m:ctrlPr>
                                  </m:sSubSupPr>
                                  <m:e>
                                    <m:r>
                                      <a:rPr lang="en-US" altLang="en-US" sz="2000" i="1">
                                        <a:latin typeface="Cambria Math" panose="02040503050406030204" pitchFamily="18" charset="0"/>
                                      </a:rPr>
                                      <m:t>𝑛h𝑦𝑝</m:t>
                                    </m:r>
                                  </m:e>
                                  <m:sub>
                                    <m:r>
                                      <a:rPr lang="en-US" altLang="en-US" sz="2000" i="1">
                                        <a:latin typeface="Cambria Math" panose="02040503050406030204" pitchFamily="18" charset="0"/>
                                      </a:rPr>
                                      <m:t>𝑖</m:t>
                                    </m:r>
                                  </m:sub>
                                  <m:sup>
                                    <m:r>
                                      <a:rPr lang="en-US" altLang="en-US" sz="2000" i="1">
                                        <a:latin typeface="Cambria Math" panose="02040503050406030204" pitchFamily="18" charset="0"/>
                                      </a:rPr>
                                      <m:t>0.20</m:t>
                                    </m:r>
                                  </m:sup>
                                </m:sSubSup>
                              </m:e>
                              <m:sub/>
                            </m:sSub>
                          </m:e>
                        </m:nary>
                      </m:num>
                      <m:den>
                        <m:sSub>
                          <m:sSubPr>
                            <m:ctrlPr>
                              <a:rPr lang="en-US" sz="2000" i="1" smtClean="0">
                                <a:latin typeface="Cambria Math" panose="02040503050406030204" pitchFamily="18" charset="0"/>
                                <a:cs typeface="Times New Roman" panose="02020603050405020304" pitchFamily="18" charset="0"/>
                              </a:rPr>
                            </m:ctrlPr>
                          </m:sSubPr>
                          <m:e>
                            <m:r>
                              <m:rPr>
                                <m:nor/>
                              </m:rPr>
                              <a:rPr lang="en-US" sz="2000" i="1">
                                <a:latin typeface="Times New Roman" panose="02020603050405020304" pitchFamily="18" charset="0"/>
                                <a:cs typeface="Times New Roman" panose="02020603050405020304" pitchFamily="18" charset="0"/>
                              </a:rPr>
                              <m:t>descendants</m:t>
                            </m:r>
                          </m:e>
                          <m:sub>
                            <m:r>
                              <a:rPr lang="en-US" sz="2000" b="0" i="1" smtClean="0">
                                <a:latin typeface="Cambria Math" panose="02040503050406030204" pitchFamily="18" charset="0"/>
                                <a:cs typeface="Times New Roman" panose="02020603050405020304" pitchFamily="18" charset="0"/>
                              </a:rPr>
                              <m:t>𝑐</m:t>
                            </m:r>
                          </m:sub>
                        </m:sSub>
                      </m:den>
                    </m:f>
                  </m:oMath>
                </a14:m>
                <a:r>
                  <a:rPr lang="en-US" altLang="en-US" sz="2200" dirty="0">
                    <a:latin typeface="Century Schoolbook" panose="02040604050505020304" pitchFamily="18" charset="0"/>
                  </a:rPr>
                  <a:t> </a:t>
                </a:r>
              </a:p>
            </p:txBody>
          </p:sp>
        </mc:Choice>
        <mc:Fallback xmlns="">
          <p:sp>
            <p:nvSpPr>
              <p:cNvPr id="19462" name="Rectangle 3"/>
              <p:cNvSpPr txBox="1">
                <a:spLocks noRot="1" noChangeAspect="1" noMove="1" noResize="1" noEditPoints="1" noAdjustHandles="1" noChangeArrowheads="1" noChangeShapeType="1" noTextEdit="1"/>
              </p:cNvSpPr>
              <p:nvPr/>
            </p:nvSpPr>
            <p:spPr bwMode="auto">
              <a:xfrm>
                <a:off x="384877" y="1502099"/>
                <a:ext cx="4042792" cy="4721225"/>
              </a:xfrm>
              <a:prstGeom prst="rect">
                <a:avLst/>
              </a:prstGeom>
              <a:blipFill>
                <a:blip r:embed="rId7"/>
                <a:stretch>
                  <a:fillRect l="-452" t="-774" r="-27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946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6208" y="1866900"/>
            <a:ext cx="4450592" cy="4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ru-RU" dirty="0" smtClean="0"/>
              <a:t>Концептуальная плотность</a:t>
            </a:r>
            <a:endParaRPr lang="en-US" dirty="0"/>
          </a:p>
        </p:txBody>
      </p:sp>
    </p:spTree>
    <p:extLst>
      <p:ext uri="{BB962C8B-B14F-4D97-AF65-F5344CB8AC3E}">
        <p14:creationId xmlns:p14="http://schemas.microsoft.com/office/powerpoint/2010/main" val="19943334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p:cNvSpPr txBox="1">
            <a:spLocks/>
          </p:cNvSpPr>
          <p:nvPr/>
        </p:nvSpPr>
        <p:spPr bwMode="auto">
          <a:xfrm>
            <a:off x="611560" y="1943067"/>
            <a:ext cx="7904112" cy="427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chemeClr val="accent1"/>
              </a:buClr>
              <a:buSzPct val="70000"/>
              <a:buFont typeface="Wingdings" panose="05000000000000000000" pitchFamily="2" charset="2"/>
              <a:buChar char=""/>
            </a:pPr>
            <a:r>
              <a:rPr lang="ru-RU" altLang="en-US" sz="2000" dirty="0">
                <a:latin typeface="Times New Roman" panose="02020603050405020304" pitchFamily="18" charset="0"/>
                <a:cs typeface="Times New Roman" panose="02020603050405020304" pitchFamily="18" charset="0"/>
              </a:rPr>
              <a:t>Шаг 1.</a:t>
            </a:r>
          </a:p>
          <a:p>
            <a:pPr>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police_department_0 </a:t>
            </a:r>
            <a:endParaRPr lang="ru-RU" sz="2000" dirty="0">
              <a:latin typeface="Times New Roman" panose="02020603050405020304" pitchFamily="18" charset="0"/>
              <a:cs typeface="Times New Roman" panose="02020603050405020304" pitchFamily="18" charset="0"/>
            </a:endParaRPr>
          </a:p>
          <a:p>
            <a:pPr lvl="1">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local department, department of local government </a:t>
            </a:r>
            <a:endParaRPr lang="ru-RU" sz="2000" dirty="0">
              <a:latin typeface="Times New Roman" panose="02020603050405020304" pitchFamily="18" charset="0"/>
              <a:cs typeface="Times New Roman" panose="02020603050405020304" pitchFamily="18" charset="0"/>
            </a:endParaRPr>
          </a:p>
          <a:p>
            <a:pPr lvl="2">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government department</a:t>
            </a:r>
            <a:endParaRPr lang="ru-RU" sz="2000" dirty="0">
              <a:latin typeface="Times New Roman" panose="02020603050405020304" pitchFamily="18" charset="0"/>
              <a:cs typeface="Times New Roman" panose="02020603050405020304" pitchFamily="18" charset="0"/>
            </a:endParaRPr>
          </a:p>
          <a:p>
            <a:pPr lvl="3">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=&gt; department </a:t>
            </a:r>
            <a:endParaRPr lang="ru-RU" sz="2000" dirty="0">
              <a:latin typeface="Times New Roman" panose="02020603050405020304" pitchFamily="18" charset="0"/>
              <a:cs typeface="Times New Roman" panose="02020603050405020304" pitchFamily="18" charset="0"/>
            </a:endParaRPr>
          </a:p>
          <a:p>
            <a:pPr lvl="3">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jury_1, panel </a:t>
            </a:r>
            <a:endParaRPr lang="ru-RU" sz="2000" dirty="0">
              <a:latin typeface="Times New Roman" panose="02020603050405020304" pitchFamily="18" charset="0"/>
              <a:cs typeface="Times New Roman" panose="02020603050405020304" pitchFamily="18" charset="0"/>
            </a:endParaRPr>
          </a:p>
          <a:p>
            <a:pPr lvl="4">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committee, commission </a:t>
            </a:r>
            <a:endParaRPr lang="ru-RU" sz="2000" dirty="0">
              <a:latin typeface="Times New Roman" panose="02020603050405020304" pitchFamily="18" charset="0"/>
              <a:cs typeface="Times New Roman" panose="02020603050405020304" pitchFamily="18" charset="0"/>
            </a:endParaRPr>
          </a:p>
          <a:p>
            <a:pPr lvl="3">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operation_3, function </a:t>
            </a:r>
            <a:endParaRPr lang="ru-RU" sz="2000" dirty="0">
              <a:latin typeface="Times New Roman" panose="02020603050405020304" pitchFamily="18" charset="0"/>
              <a:cs typeface="Times New Roman" panose="02020603050405020304" pitchFamily="18" charset="0"/>
            </a:endParaRPr>
          </a:p>
          <a:p>
            <a:pPr lvl="3">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division </a:t>
            </a:r>
            <a:endParaRPr lang="ru-RU" sz="2000" dirty="0">
              <a:latin typeface="Times New Roman" panose="02020603050405020304" pitchFamily="18" charset="0"/>
              <a:cs typeface="Times New Roman" panose="02020603050405020304" pitchFamily="18" charset="0"/>
            </a:endParaRPr>
          </a:p>
          <a:p>
            <a:pPr lvl="4">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administrative unit </a:t>
            </a:r>
            <a:endParaRPr lang="ru-RU" sz="2000" dirty="0">
              <a:latin typeface="Times New Roman" panose="02020603050405020304" pitchFamily="18" charset="0"/>
              <a:cs typeface="Times New Roman" panose="02020603050405020304" pitchFamily="18" charset="0"/>
            </a:endParaRPr>
          </a:p>
          <a:p>
            <a:pPr lvl="5">
              <a:spcBef>
                <a:spcPts val="0"/>
              </a:spcBef>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unit </a:t>
            </a:r>
            <a:endParaRPr lang="ru-RU" sz="2000" dirty="0">
              <a:latin typeface="Times New Roman" panose="02020603050405020304" pitchFamily="18" charset="0"/>
              <a:cs typeface="Times New Roman" panose="02020603050405020304" pitchFamily="18" charset="0"/>
            </a:endParaRPr>
          </a:p>
          <a:p>
            <a:pPr lvl="6">
              <a:spcBef>
                <a:spcPts val="0"/>
              </a:spcBef>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organization </a:t>
            </a:r>
            <a:endParaRPr lang="ru-RU" sz="2000" dirty="0">
              <a:latin typeface="Times New Roman" panose="02020603050405020304" pitchFamily="18" charset="0"/>
              <a:cs typeface="Times New Roman" panose="02020603050405020304" pitchFamily="18" charset="0"/>
            </a:endParaRPr>
          </a:p>
          <a:p>
            <a:pPr lvl="7">
              <a:spcBef>
                <a:spcPts val="0"/>
              </a:spcBef>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social group </a:t>
            </a:r>
            <a:endParaRPr lang="ru-RU" sz="2000" dirty="0">
              <a:latin typeface="Times New Roman" panose="02020603050405020304" pitchFamily="18" charset="0"/>
              <a:cs typeface="Times New Roman" panose="02020603050405020304" pitchFamily="18" charset="0"/>
            </a:endParaRPr>
          </a:p>
          <a:p>
            <a:pPr lvl="8">
              <a:spcBef>
                <a:spcPts val="0"/>
              </a:spcBef>
              <a:buClr>
                <a:schemeClr val="accent1"/>
              </a:buClr>
              <a:buSzPct val="7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people =&gt; group</a:t>
            </a:r>
            <a:endParaRPr lang="ru-RU" altLang="en-US" sz="2000" dirty="0">
              <a:latin typeface="Times New Roman" panose="02020603050405020304" pitchFamily="18" charset="0"/>
              <a:cs typeface="Times New Roman" panose="02020603050405020304" pitchFamily="18" charset="0"/>
            </a:endParaRPr>
          </a:p>
          <a:p>
            <a:pPr>
              <a:buClr>
                <a:schemeClr val="accent1"/>
              </a:buClr>
              <a:buSzPct val="70000"/>
              <a:buFont typeface="Wingdings" panose="05000000000000000000" pitchFamily="2" charset="2"/>
              <a:buChar char=""/>
            </a:pPr>
            <a:endParaRPr lang="en-US" altLang="en-US" sz="2200" dirty="0">
              <a:latin typeface="Century Schoolbook" panose="02040604050505020304" pitchFamily="18" charset="0"/>
            </a:endParaRPr>
          </a:p>
        </p:txBody>
      </p:sp>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57</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p:sp>
        <p:nvSpPr>
          <p:cNvPr id="17" name="Rectangle 23"/>
          <p:cNvSpPr txBox="1">
            <a:spLocks/>
          </p:cNvSpPr>
          <p:nvPr/>
        </p:nvSpPr>
        <p:spPr>
          <a:xfrm>
            <a:off x="-51137" y="1307844"/>
            <a:ext cx="9144000" cy="63522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en-US" sz="1400" dirty="0"/>
              <a:t>	</a:t>
            </a:r>
            <a:r>
              <a:rPr lang="ru-RU" altLang="en-US" sz="2000" dirty="0"/>
              <a:t>Пример: </a:t>
            </a:r>
            <a:r>
              <a:rPr lang="en-US" altLang="en-US" sz="2000" dirty="0">
                <a:latin typeface="Times New Roman" panose="02020603050405020304" pitchFamily="18" charset="0"/>
                <a:cs typeface="Times New Roman" panose="02020603050405020304" pitchFamily="18" charset="0"/>
              </a:rPr>
              <a:t>The </a:t>
            </a:r>
            <a:r>
              <a:rPr lang="en-US" altLang="en-US" sz="2000" u="sng" dirty="0">
                <a:latin typeface="Times New Roman" panose="02020603050405020304" pitchFamily="18" charset="0"/>
                <a:cs typeface="Times New Roman" panose="02020603050405020304" pitchFamily="18" charset="0"/>
              </a:rPr>
              <a:t>jury</a:t>
            </a:r>
            <a:r>
              <a:rPr lang="en-US" altLang="en-US" sz="2000" dirty="0">
                <a:latin typeface="Times New Roman" panose="02020603050405020304" pitchFamily="18" charset="0"/>
                <a:cs typeface="Times New Roman" panose="02020603050405020304" pitchFamily="18" charset="0"/>
              </a:rPr>
              <a:t>(2) praised the </a:t>
            </a:r>
            <a:r>
              <a:rPr lang="en-US" altLang="en-US" sz="2000" u="sng" dirty="0">
                <a:latin typeface="Times New Roman" panose="02020603050405020304" pitchFamily="18" charset="0"/>
                <a:cs typeface="Times New Roman" panose="02020603050405020304" pitchFamily="18" charset="0"/>
              </a:rPr>
              <a:t>administration</a:t>
            </a:r>
            <a:r>
              <a:rPr lang="en-US" altLang="en-US" sz="2000" dirty="0">
                <a:latin typeface="Times New Roman" panose="02020603050405020304" pitchFamily="18" charset="0"/>
                <a:cs typeface="Times New Roman" panose="02020603050405020304" pitchFamily="18" charset="0"/>
              </a:rPr>
              <a:t>(3) and </a:t>
            </a:r>
            <a:r>
              <a:rPr lang="en-US" altLang="en-US" sz="2000" b="1" u="sng" dirty="0">
                <a:solidFill>
                  <a:srgbClr val="FF0000"/>
                </a:solidFill>
                <a:latin typeface="Times New Roman" panose="02020603050405020304" pitchFamily="18" charset="0"/>
                <a:cs typeface="Times New Roman" panose="02020603050405020304" pitchFamily="18" charset="0"/>
              </a:rPr>
              <a:t>operation</a:t>
            </a:r>
            <a:r>
              <a:rPr lang="en-US" altLang="en-US" sz="2000" dirty="0">
                <a:latin typeface="Times New Roman" panose="02020603050405020304" pitchFamily="18" charset="0"/>
                <a:cs typeface="Times New Roman" panose="02020603050405020304" pitchFamily="18" charset="0"/>
              </a:rPr>
              <a:t> (8) of Atlanta </a:t>
            </a:r>
            <a:r>
              <a:rPr lang="en-US" altLang="en-US" sz="2000" u="sng" dirty="0">
                <a:latin typeface="Times New Roman" panose="02020603050405020304" pitchFamily="18" charset="0"/>
                <a:cs typeface="Times New Roman" panose="02020603050405020304" pitchFamily="18" charset="0"/>
              </a:rPr>
              <a:t>Police Department(1)</a:t>
            </a:r>
          </a:p>
        </p:txBody>
      </p:sp>
      <p:sp>
        <p:nvSpPr>
          <p:cNvPr id="4" name="Title 3"/>
          <p:cNvSpPr>
            <a:spLocks noGrp="1"/>
          </p:cNvSpPr>
          <p:nvPr>
            <p:ph type="title"/>
          </p:nvPr>
        </p:nvSpPr>
        <p:spPr/>
        <p:txBody>
          <a:bodyPr/>
          <a:lstStyle/>
          <a:p>
            <a:r>
              <a:rPr lang="ru-RU" dirty="0" smtClean="0"/>
              <a:t>Концептуальная плотность</a:t>
            </a:r>
            <a:endParaRPr lang="en-US" dirty="0"/>
          </a:p>
        </p:txBody>
      </p:sp>
    </p:spTree>
    <p:extLst>
      <p:ext uri="{BB962C8B-B14F-4D97-AF65-F5344CB8AC3E}">
        <p14:creationId xmlns:p14="http://schemas.microsoft.com/office/powerpoint/2010/main" val="599215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3EF72AD-0666-47D9-ACF0-EEFD0507856E}" type="slidenum">
              <a:rPr lang="en-US" altLang="en-US" sz="1400" b="1">
                <a:solidFill>
                  <a:srgbClr val="FFFFFF"/>
                </a:solidFill>
                <a:latin typeface="Century Schoolbook" panose="02040604050505020304" pitchFamily="18" charset="0"/>
              </a:rPr>
              <a:pPr algn="ctr" eaLnBrk="1" hangingPunct="1"/>
              <a:t>58</a:t>
            </a:fld>
            <a:endParaRPr lang="en-US" altLang="en-US" sz="1400" b="1">
              <a:solidFill>
                <a:srgbClr val="FFFFFF"/>
              </a:solidFill>
              <a:latin typeface="Century Schoolbook" panose="02040604050505020304" pitchFamily="18" charset="0"/>
            </a:endParaRPr>
          </a:p>
        </p:txBody>
      </p:sp>
      <p:sp>
        <p:nvSpPr>
          <p:cNvPr id="19461" name="Footer Placeholder 4"/>
          <p:cNvSpPr txBox="1">
            <a:spLocks noGrp="1"/>
          </p:cNvSpPr>
          <p:nvPr/>
        </p:nvSpPr>
        <p:spPr bwMode="auto">
          <a:xfrm rot="5400000">
            <a:off x="7244284" y="365599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tx2"/>
                </a:solidFill>
                <a:latin typeface="Century Schoolbook" panose="02040604050505020304" pitchFamily="18" charset="0"/>
              </a:rPr>
              <a:t>CFILT - IITB</a:t>
            </a:r>
          </a:p>
        </p:txBody>
      </p:sp>
      <p:sp>
        <p:nvSpPr>
          <p:cNvPr id="19462" name="Rectangle 3"/>
          <p:cNvSpPr txBox="1">
            <a:spLocks/>
          </p:cNvSpPr>
          <p:nvPr/>
        </p:nvSpPr>
        <p:spPr bwMode="auto">
          <a:xfrm>
            <a:off x="323528" y="1874904"/>
            <a:ext cx="8208912" cy="308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1"/>
              </a:buClr>
              <a:buSzPct val="70000"/>
              <a:buFont typeface="Wingdings" panose="05000000000000000000" pitchFamily="2" charset="2"/>
              <a:buChar char=""/>
            </a:pPr>
            <a:r>
              <a:rPr lang="ru-RU" altLang="en-US" sz="2200" dirty="0">
                <a:latin typeface="Century Schoolbook" panose="02040604050505020304" pitchFamily="18" charset="0"/>
              </a:rPr>
              <a:t>Шаг 2.</a:t>
            </a:r>
          </a:p>
          <a:p>
            <a:pPr>
              <a:buClr>
                <a:schemeClr val="accent1"/>
              </a:buClr>
              <a:buSzPct val="70000"/>
              <a:buFont typeface="Wingdings" panose="05000000000000000000" pitchFamily="2" charset="2"/>
              <a:buChar char=""/>
            </a:pPr>
            <a:r>
              <a:rPr lang="en-US" altLang="en-US" sz="2200" dirty="0">
                <a:latin typeface="Century Schoolbook" panose="02040604050505020304" pitchFamily="18" charset="0"/>
              </a:rPr>
              <a:t>&lt; </a:t>
            </a:r>
            <a:r>
              <a:rPr lang="en-US" altLang="en-US" sz="2200" dirty="0" err="1">
                <a:latin typeface="Century Schoolbook" panose="02040604050505020304" pitchFamily="18" charset="0"/>
              </a:rPr>
              <a:t>administrative_unit</a:t>
            </a:r>
            <a:r>
              <a:rPr lang="en-US" altLang="en-US" sz="2200" dirty="0">
                <a:latin typeface="Century Schoolbook" panose="02040604050505020304" pitchFamily="18" charset="0"/>
              </a:rPr>
              <a:t>&gt;</a:t>
            </a:r>
            <a:r>
              <a:rPr lang="ru-RU" altLang="en-US" sz="2200" dirty="0">
                <a:latin typeface="Century Schoolbook" panose="02040604050505020304" pitchFamily="18" charset="0"/>
              </a:rPr>
              <a:t> - </a:t>
            </a:r>
            <a:r>
              <a:rPr lang="en-US" altLang="en-US" sz="2200" dirty="0">
                <a:latin typeface="Century Schoolbook" panose="02040604050505020304" pitchFamily="18" charset="0"/>
              </a:rPr>
              <a:t>3 </a:t>
            </a:r>
            <a:r>
              <a:rPr lang="ru-RU" altLang="en-US" sz="2200" dirty="0">
                <a:latin typeface="Century Schoolbook" panose="02040604050505020304" pitchFamily="18" charset="0"/>
              </a:rPr>
              <a:t>смысла для </a:t>
            </a:r>
            <a:r>
              <a:rPr lang="ru-RU" altLang="en-US" sz="2200" dirty="0" err="1">
                <a:latin typeface="Century Schoolbook" panose="02040604050505020304" pitchFamily="18" charset="0"/>
              </a:rPr>
              <a:t>дизамбигуации</a:t>
            </a:r>
            <a:r>
              <a:rPr lang="ru-RU" altLang="en-US" sz="2200" dirty="0">
                <a:latin typeface="Century Schoolbook" panose="02040604050505020304" pitchFamily="18" charset="0"/>
              </a:rPr>
              <a:t>, размер поддерева –</a:t>
            </a:r>
            <a:r>
              <a:rPr lang="en-US" altLang="en-US" sz="2200" dirty="0">
                <a:latin typeface="Century Schoolbook" panose="02040604050505020304" pitchFamily="18" charset="0"/>
              </a:rPr>
              <a:t> 96</a:t>
            </a:r>
            <a:r>
              <a:rPr lang="ru-RU" altLang="en-US" sz="2200" dirty="0">
                <a:latin typeface="Century Schoolbook" panose="02040604050505020304" pitchFamily="18" charset="0"/>
              </a:rPr>
              <a:t>, </a:t>
            </a:r>
            <a:r>
              <a:rPr lang="en-US" altLang="en-US" sz="2200" dirty="0">
                <a:latin typeface="Century Schoolbook" panose="02040604050505020304" pitchFamily="18" charset="0"/>
              </a:rPr>
              <a:t>CD </a:t>
            </a:r>
            <a:r>
              <a:rPr lang="ru-RU" altLang="en-US" sz="2200" dirty="0">
                <a:latin typeface="Century Schoolbook" panose="02040604050505020304" pitchFamily="18" charset="0"/>
              </a:rPr>
              <a:t>- </a:t>
            </a:r>
            <a:r>
              <a:rPr lang="en-US" altLang="en-US" sz="2200" dirty="0">
                <a:latin typeface="Century Schoolbook" panose="02040604050505020304" pitchFamily="18" charset="0"/>
              </a:rPr>
              <a:t>0.256.</a:t>
            </a:r>
            <a:endParaRPr lang="ru-RU" altLang="en-US" sz="2200" dirty="0">
              <a:latin typeface="Century Schoolbook" panose="02040604050505020304" pitchFamily="18" charset="0"/>
            </a:endParaRPr>
          </a:p>
          <a:p>
            <a:pPr>
              <a:buClr>
                <a:schemeClr val="accent1"/>
              </a:buClr>
              <a:buSzPct val="70000"/>
              <a:buFont typeface="Wingdings" panose="05000000000000000000" pitchFamily="2" charset="2"/>
              <a:buChar char=""/>
            </a:pPr>
            <a:r>
              <a:rPr lang="en-US" altLang="en-US" sz="2200" dirty="0">
                <a:latin typeface="Century Schoolbook" panose="02040604050505020304" pitchFamily="18" charset="0"/>
              </a:rPr>
              <a:t>&lt;body&gt;</a:t>
            </a:r>
            <a:r>
              <a:rPr lang="ru-RU" altLang="en-US" sz="2200" dirty="0">
                <a:latin typeface="Century Schoolbook" panose="02040604050505020304" pitchFamily="18" charset="0"/>
              </a:rPr>
              <a:t> -</a:t>
            </a:r>
            <a:r>
              <a:rPr lang="en-US" altLang="en-US" sz="2200" dirty="0">
                <a:latin typeface="Century Schoolbook" panose="02040604050505020304" pitchFamily="18" charset="0"/>
              </a:rPr>
              <a:t> 2 </a:t>
            </a:r>
            <a:r>
              <a:rPr lang="ru-RU" altLang="en-US" sz="2200" dirty="0">
                <a:latin typeface="Century Schoolbook" panose="02040604050505020304" pitchFamily="18" charset="0"/>
              </a:rPr>
              <a:t>смысла, поддерево -</a:t>
            </a:r>
            <a:r>
              <a:rPr lang="en-US" altLang="en-US" sz="2200" dirty="0">
                <a:latin typeface="Century Schoolbook" panose="02040604050505020304" pitchFamily="18" charset="0"/>
              </a:rPr>
              <a:t> 86, CD</a:t>
            </a:r>
            <a:r>
              <a:rPr lang="ru-RU" altLang="en-US" sz="2200" dirty="0">
                <a:latin typeface="Century Schoolbook" panose="02040604050505020304" pitchFamily="18" charset="0"/>
              </a:rPr>
              <a:t> -</a:t>
            </a:r>
            <a:r>
              <a:rPr lang="en-US" altLang="en-US" sz="2200" dirty="0">
                <a:latin typeface="Century Schoolbook" panose="02040604050505020304" pitchFamily="18" charset="0"/>
              </a:rPr>
              <a:t> 0.062.</a:t>
            </a:r>
          </a:p>
        </p:txBody>
      </p:sp>
      <p:sp>
        <p:nvSpPr>
          <p:cNvPr id="17" name="Rectangle 23"/>
          <p:cNvSpPr txBox="1">
            <a:spLocks/>
          </p:cNvSpPr>
          <p:nvPr/>
        </p:nvSpPr>
        <p:spPr>
          <a:xfrm>
            <a:off x="-51137" y="1307844"/>
            <a:ext cx="9144000" cy="619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en-US" sz="1400" dirty="0"/>
              <a:t>	</a:t>
            </a:r>
            <a:r>
              <a:rPr lang="ru-RU" altLang="en-US" sz="2000" dirty="0"/>
              <a:t>Пример: </a:t>
            </a:r>
            <a:r>
              <a:rPr lang="en-US" altLang="en-US" sz="2000" dirty="0">
                <a:latin typeface="Times New Roman" panose="02020603050405020304" pitchFamily="18" charset="0"/>
                <a:cs typeface="Times New Roman" panose="02020603050405020304" pitchFamily="18" charset="0"/>
              </a:rPr>
              <a:t>The </a:t>
            </a:r>
            <a:r>
              <a:rPr lang="en-US" altLang="en-US" sz="2000" u="sng" dirty="0">
                <a:latin typeface="Times New Roman" panose="02020603050405020304" pitchFamily="18" charset="0"/>
                <a:cs typeface="Times New Roman" panose="02020603050405020304" pitchFamily="18" charset="0"/>
              </a:rPr>
              <a:t>jury</a:t>
            </a:r>
            <a:r>
              <a:rPr lang="en-US" altLang="en-US" sz="2000" dirty="0">
                <a:latin typeface="Times New Roman" panose="02020603050405020304" pitchFamily="18" charset="0"/>
                <a:cs typeface="Times New Roman" panose="02020603050405020304" pitchFamily="18" charset="0"/>
              </a:rPr>
              <a:t>(2) praised the </a:t>
            </a:r>
            <a:r>
              <a:rPr lang="en-US" altLang="en-US" sz="2000" u="sng" dirty="0">
                <a:latin typeface="Times New Roman" panose="02020603050405020304" pitchFamily="18" charset="0"/>
                <a:cs typeface="Times New Roman" panose="02020603050405020304" pitchFamily="18" charset="0"/>
              </a:rPr>
              <a:t>administration</a:t>
            </a:r>
            <a:r>
              <a:rPr lang="en-US" altLang="en-US" sz="2000" dirty="0">
                <a:latin typeface="Times New Roman" panose="02020603050405020304" pitchFamily="18" charset="0"/>
                <a:cs typeface="Times New Roman" panose="02020603050405020304" pitchFamily="18" charset="0"/>
              </a:rPr>
              <a:t>(3) and </a:t>
            </a:r>
            <a:r>
              <a:rPr lang="en-US" altLang="en-US" sz="2000" b="1" u="sng" dirty="0">
                <a:solidFill>
                  <a:srgbClr val="FF0000"/>
                </a:solidFill>
                <a:latin typeface="Times New Roman" panose="02020603050405020304" pitchFamily="18" charset="0"/>
                <a:cs typeface="Times New Roman" panose="02020603050405020304" pitchFamily="18" charset="0"/>
              </a:rPr>
              <a:t>operation</a:t>
            </a:r>
            <a:r>
              <a:rPr lang="en-US" altLang="en-US" sz="2000" dirty="0">
                <a:latin typeface="Times New Roman" panose="02020603050405020304" pitchFamily="18" charset="0"/>
                <a:cs typeface="Times New Roman" panose="02020603050405020304" pitchFamily="18" charset="0"/>
              </a:rPr>
              <a:t> (8) of Atlanta </a:t>
            </a:r>
            <a:r>
              <a:rPr lang="en-US" altLang="en-US" sz="2000" u="sng" dirty="0">
                <a:latin typeface="Times New Roman" panose="02020603050405020304" pitchFamily="18" charset="0"/>
                <a:cs typeface="Times New Roman" panose="02020603050405020304" pitchFamily="18" charset="0"/>
              </a:rPr>
              <a:t>Police Department(1)</a:t>
            </a:r>
          </a:p>
        </p:txBody>
      </p:sp>
      <p:sp>
        <p:nvSpPr>
          <p:cNvPr id="3" name="Title 2"/>
          <p:cNvSpPr>
            <a:spLocks noGrp="1"/>
          </p:cNvSpPr>
          <p:nvPr>
            <p:ph type="title"/>
          </p:nvPr>
        </p:nvSpPr>
        <p:spPr/>
        <p:txBody>
          <a:bodyPr/>
          <a:lstStyle/>
          <a:p>
            <a:r>
              <a:rPr lang="ru-RU" dirty="0" smtClean="0"/>
              <a:t>Концептуальная плотность</a:t>
            </a:r>
            <a:endParaRPr lang="en-US" dirty="0"/>
          </a:p>
        </p:txBody>
      </p:sp>
    </p:spTree>
    <p:extLst>
      <p:ext uri="{BB962C8B-B14F-4D97-AF65-F5344CB8AC3E}">
        <p14:creationId xmlns:p14="http://schemas.microsoft.com/office/powerpoint/2010/main" val="250982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p:cNvSpPr>
            <a:spLocks noGrp="1"/>
          </p:cNvSpPr>
          <p:nvPr>
            <p:ph type="title"/>
          </p:nvPr>
        </p:nvSpPr>
        <p:spPr/>
        <p:txBody>
          <a:bodyPr>
            <a:normAutofit/>
          </a:bodyPr>
          <a:lstStyle/>
          <a:p>
            <a:r>
              <a:rPr lang="ru-RU" dirty="0" smtClean="0"/>
              <a:t>Концептуальная плотность</a:t>
            </a:r>
            <a:endParaRPr lang="en-US" dirty="0"/>
          </a:p>
        </p:txBody>
      </p:sp>
      <p:sp>
        <p:nvSpPr>
          <p:cNvPr id="20483" name="Rectangle 23"/>
          <p:cNvSpPr>
            <a:spLocks noGrp="1"/>
          </p:cNvSpPr>
          <p:nvPr>
            <p:ph idx="1"/>
          </p:nvPr>
        </p:nvSpPr>
        <p:spPr>
          <a:xfrm>
            <a:off x="457200" y="1196753"/>
            <a:ext cx="8229600" cy="4759798"/>
          </a:xfrm>
        </p:spPr>
        <p:txBody>
          <a:bodyPr>
            <a:normAutofit/>
          </a:bodyPr>
          <a:lstStyle/>
          <a:p>
            <a:pPr eaLnBrk="1" hangingPunct="1">
              <a:lnSpc>
                <a:spcPct val="90000"/>
              </a:lnSpc>
              <a:buFont typeface="Wingdings" panose="05000000000000000000" pitchFamily="2" charset="2"/>
              <a:buNone/>
            </a:pPr>
            <a:r>
              <a:rPr lang="en-US" altLang="en-US" sz="1400" dirty="0"/>
              <a:t>	</a:t>
            </a:r>
            <a:r>
              <a:rPr lang="en-US" altLang="en-US" sz="2000" dirty="0">
                <a:latin typeface="Times New Roman" panose="02020603050405020304" pitchFamily="18" charset="0"/>
                <a:cs typeface="Times New Roman" panose="02020603050405020304" pitchFamily="18" charset="0"/>
              </a:rPr>
              <a:t>The </a:t>
            </a:r>
            <a:r>
              <a:rPr lang="en-US" altLang="en-US" sz="2000" u="sng" dirty="0">
                <a:latin typeface="Times New Roman" panose="02020603050405020304" pitchFamily="18" charset="0"/>
                <a:cs typeface="Times New Roman" panose="02020603050405020304" pitchFamily="18" charset="0"/>
              </a:rPr>
              <a:t>jury</a:t>
            </a:r>
            <a:r>
              <a:rPr lang="en-US" altLang="en-US" sz="2000" dirty="0">
                <a:latin typeface="Times New Roman" panose="02020603050405020304" pitchFamily="18" charset="0"/>
                <a:cs typeface="Times New Roman" panose="02020603050405020304" pitchFamily="18" charset="0"/>
              </a:rPr>
              <a:t>(2) praised the </a:t>
            </a:r>
            <a:r>
              <a:rPr lang="en-US" altLang="en-US" sz="2000" u="sng" dirty="0">
                <a:latin typeface="Times New Roman" panose="02020603050405020304" pitchFamily="18" charset="0"/>
                <a:cs typeface="Times New Roman" panose="02020603050405020304" pitchFamily="18" charset="0"/>
              </a:rPr>
              <a:t>administration</a:t>
            </a:r>
            <a:r>
              <a:rPr lang="en-US" altLang="en-US" sz="2000" dirty="0">
                <a:latin typeface="Times New Roman" panose="02020603050405020304" pitchFamily="18" charset="0"/>
                <a:cs typeface="Times New Roman" panose="02020603050405020304" pitchFamily="18" charset="0"/>
              </a:rPr>
              <a:t>(3) and </a:t>
            </a:r>
            <a:r>
              <a:rPr lang="en-US" altLang="en-US" sz="2000" b="1" u="sng" dirty="0">
                <a:solidFill>
                  <a:srgbClr val="FF0000"/>
                </a:solidFill>
                <a:latin typeface="Times New Roman" panose="02020603050405020304" pitchFamily="18" charset="0"/>
                <a:cs typeface="Times New Roman" panose="02020603050405020304" pitchFamily="18" charset="0"/>
              </a:rPr>
              <a:t>operation</a:t>
            </a:r>
            <a:r>
              <a:rPr lang="en-US" altLang="en-US" sz="2000" dirty="0">
                <a:latin typeface="Times New Roman" panose="02020603050405020304" pitchFamily="18" charset="0"/>
                <a:cs typeface="Times New Roman" panose="02020603050405020304" pitchFamily="18" charset="0"/>
              </a:rPr>
              <a:t> (8) of Atlanta </a:t>
            </a:r>
            <a:r>
              <a:rPr lang="en-US" altLang="en-US" sz="2000" u="sng" dirty="0">
                <a:latin typeface="Times New Roman" panose="02020603050405020304" pitchFamily="18" charset="0"/>
                <a:cs typeface="Times New Roman" panose="02020603050405020304" pitchFamily="18" charset="0"/>
              </a:rPr>
              <a:t>Police Department(1)</a:t>
            </a:r>
          </a:p>
        </p:txBody>
      </p:sp>
      <p:sp>
        <p:nvSpPr>
          <p:cNvPr id="75857" name="Rectangle 81"/>
          <p:cNvSpPr>
            <a:spLocks/>
          </p:cNvSpPr>
          <p:nvPr/>
        </p:nvSpPr>
        <p:spPr bwMode="auto">
          <a:xfrm>
            <a:off x="107358" y="4929708"/>
            <a:ext cx="4796578" cy="63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Century Schoolbook" panose="02040604050505020304" pitchFamily="18" charset="0"/>
              </a:rPr>
              <a:t>Step 1: </a:t>
            </a:r>
            <a:r>
              <a:rPr lang="ru-RU" altLang="en-US" sz="2000" b="1" dirty="0">
                <a:latin typeface="Century Schoolbook" panose="02040604050505020304" pitchFamily="18" charset="0"/>
              </a:rPr>
              <a:t> </a:t>
            </a:r>
            <a:r>
              <a:rPr lang="en-US" altLang="en-US" sz="2000" dirty="0">
                <a:latin typeface="Times New Roman" panose="02020603050405020304" pitchFamily="18" charset="0"/>
                <a:cs typeface="Times New Roman" panose="02020603050405020304" pitchFamily="18" charset="0"/>
              </a:rPr>
              <a:t>Make a lattice of the nouns in the context, their senses  and </a:t>
            </a:r>
            <a:r>
              <a:rPr lang="en-US" altLang="en-US" sz="2000" dirty="0" err="1">
                <a:latin typeface="Times New Roman" panose="02020603050405020304" pitchFamily="18" charset="0"/>
                <a:cs typeface="Times New Roman" panose="02020603050405020304" pitchFamily="18" charset="0"/>
              </a:rPr>
              <a:t>hypernyms</a:t>
            </a:r>
            <a:r>
              <a:rPr lang="en-US" altLang="en-US" sz="2000" dirty="0">
                <a:latin typeface="Times New Roman" panose="02020603050405020304" pitchFamily="18" charset="0"/>
                <a:cs typeface="Times New Roman" panose="02020603050405020304" pitchFamily="18" charset="0"/>
              </a:rPr>
              <a:t>.</a:t>
            </a:r>
          </a:p>
        </p:txBody>
      </p:sp>
      <p:sp>
        <p:nvSpPr>
          <p:cNvPr id="75860" name="Rectangle 84"/>
          <p:cNvSpPr>
            <a:spLocks/>
          </p:cNvSpPr>
          <p:nvPr/>
        </p:nvSpPr>
        <p:spPr bwMode="auto">
          <a:xfrm>
            <a:off x="4734359" y="4918382"/>
            <a:ext cx="430228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pPr>
            <a:r>
              <a:rPr lang="en-US" altLang="en-US" sz="2000" b="1" dirty="0">
                <a:latin typeface="Century Schoolbook" panose="02040604050505020304" pitchFamily="18" charset="0"/>
              </a:rPr>
              <a:t>Step 3:</a:t>
            </a:r>
            <a:r>
              <a:rPr lang="ru-RU" altLang="en-US" sz="2000" b="1" dirty="0">
                <a:latin typeface="Century Schoolbook" panose="02040604050505020304" pitchFamily="18" charset="0"/>
              </a:rPr>
              <a:t> </a:t>
            </a:r>
            <a:r>
              <a:rPr lang="en-US" altLang="en-US" sz="2000" dirty="0">
                <a:latin typeface="Century Schoolbook" panose="02040604050505020304" pitchFamily="18" charset="0"/>
              </a:rPr>
              <a:t>The concept with highest CD is selected.</a:t>
            </a:r>
          </a:p>
        </p:txBody>
      </p:sp>
      <p:sp>
        <p:nvSpPr>
          <p:cNvPr id="75861" name="Rectangle 85"/>
          <p:cNvSpPr>
            <a:spLocks/>
          </p:cNvSpPr>
          <p:nvPr/>
        </p:nvSpPr>
        <p:spPr bwMode="auto">
          <a:xfrm>
            <a:off x="4681586" y="5502441"/>
            <a:ext cx="4462414"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ts val="3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4: 	</a:t>
            </a:r>
            <a:r>
              <a:rPr lang="en-US" altLang="en-US" sz="2000" dirty="0">
                <a:latin typeface="Times New Roman" panose="02020603050405020304" pitchFamily="18" charset="0"/>
                <a:cs typeface="Times New Roman" panose="02020603050405020304" pitchFamily="18" charset="0"/>
              </a:rPr>
              <a:t>Select the senses below the selected concept as the correct sense for the respective words.</a:t>
            </a:r>
          </a:p>
        </p:txBody>
      </p:sp>
      <p:sp>
        <p:nvSpPr>
          <p:cNvPr id="65" name="Oval 24"/>
          <p:cNvSpPr>
            <a:spLocks noChangeArrowheads="1"/>
          </p:cNvSpPr>
          <p:nvPr/>
        </p:nvSpPr>
        <p:spPr bwMode="auto">
          <a:xfrm>
            <a:off x="53340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jury</a:t>
            </a:r>
          </a:p>
        </p:txBody>
      </p:sp>
      <p:sp>
        <p:nvSpPr>
          <p:cNvPr id="66" name="Oval 24"/>
          <p:cNvSpPr>
            <a:spLocks noChangeArrowheads="1"/>
          </p:cNvSpPr>
          <p:nvPr/>
        </p:nvSpPr>
        <p:spPr bwMode="auto">
          <a:xfrm>
            <a:off x="76962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administration</a:t>
            </a:r>
          </a:p>
        </p:txBody>
      </p:sp>
      <p:sp>
        <p:nvSpPr>
          <p:cNvPr id="67" name="Oval 24"/>
          <p:cNvSpPr>
            <a:spLocks noChangeArrowheads="1"/>
          </p:cNvSpPr>
          <p:nvPr/>
        </p:nvSpPr>
        <p:spPr bwMode="auto">
          <a:xfrm>
            <a:off x="6400800" y="16764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body</a:t>
            </a:r>
          </a:p>
        </p:txBody>
      </p:sp>
      <p:cxnSp>
        <p:nvCxnSpPr>
          <p:cNvPr id="94" name="Straight Connector 93"/>
          <p:cNvCxnSpPr>
            <a:stCxn id="65" idx="0"/>
            <a:endCxn id="67" idx="4"/>
          </p:cNvCxnSpPr>
          <p:nvPr/>
        </p:nvCxnSpPr>
        <p:spPr>
          <a:xfrm rot="5400000" flipH="1" flipV="1">
            <a:off x="5181600" y="2476500"/>
            <a:ext cx="17526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0"/>
            <a:endCxn id="67" idx="4"/>
          </p:cNvCxnSpPr>
          <p:nvPr/>
        </p:nvCxnSpPr>
        <p:spPr>
          <a:xfrm rot="16200000" flipV="1">
            <a:off x="6362700" y="2362200"/>
            <a:ext cx="1752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Isosceles Triangle 100"/>
          <p:cNvSpPr/>
          <p:nvPr/>
        </p:nvSpPr>
        <p:spPr>
          <a:xfrm>
            <a:off x="4804174" y="1538422"/>
            <a:ext cx="4048126" cy="33528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108" name="Rectangle 107"/>
          <p:cNvSpPr/>
          <p:nvPr/>
        </p:nvSpPr>
        <p:spPr>
          <a:xfrm>
            <a:off x="4876800" y="19812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rgbClr val="FF0000"/>
                </a:solidFill>
              </a:rPr>
              <a:t>CD = 0.062</a:t>
            </a:r>
          </a:p>
        </p:txBody>
      </p:sp>
      <p:grpSp>
        <p:nvGrpSpPr>
          <p:cNvPr id="2" name="Группа 1"/>
          <p:cNvGrpSpPr/>
          <p:nvPr/>
        </p:nvGrpSpPr>
        <p:grpSpPr>
          <a:xfrm>
            <a:off x="404427" y="1541352"/>
            <a:ext cx="4292600" cy="3352800"/>
            <a:chOff x="355600" y="993530"/>
            <a:chExt cx="4292600" cy="3352800"/>
          </a:xfrm>
        </p:grpSpPr>
        <p:sp>
          <p:nvSpPr>
            <p:cNvPr id="55" name="Oval 24"/>
            <p:cNvSpPr>
              <a:spLocks noChangeArrowheads="1"/>
            </p:cNvSpPr>
            <p:nvPr/>
          </p:nvSpPr>
          <p:spPr bwMode="auto">
            <a:xfrm>
              <a:off x="24384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operation</a:t>
              </a:r>
            </a:p>
          </p:txBody>
        </p:sp>
        <p:sp>
          <p:nvSpPr>
            <p:cNvPr id="57" name="Oval 24"/>
            <p:cNvSpPr>
              <a:spLocks noChangeArrowheads="1"/>
            </p:cNvSpPr>
            <p:nvPr/>
          </p:nvSpPr>
          <p:spPr bwMode="auto">
            <a:xfrm>
              <a:off x="2438400" y="20574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division</a:t>
              </a:r>
            </a:p>
          </p:txBody>
        </p:sp>
        <p:sp>
          <p:nvSpPr>
            <p:cNvPr id="58" name="Oval 24"/>
            <p:cNvSpPr>
              <a:spLocks noChangeArrowheads="1"/>
            </p:cNvSpPr>
            <p:nvPr/>
          </p:nvSpPr>
          <p:spPr bwMode="auto">
            <a:xfrm>
              <a:off x="2362200" y="1447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administrative_unit</a:t>
              </a:r>
            </a:p>
          </p:txBody>
        </p:sp>
        <p:sp>
          <p:nvSpPr>
            <p:cNvPr id="59" name="Oval 24"/>
            <p:cNvSpPr>
              <a:spLocks noChangeArrowheads="1"/>
            </p:cNvSpPr>
            <p:nvPr/>
          </p:nvSpPr>
          <p:spPr bwMode="auto">
            <a:xfrm>
              <a:off x="14478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jury</a:t>
              </a:r>
            </a:p>
          </p:txBody>
        </p:sp>
        <p:sp>
          <p:nvSpPr>
            <p:cNvPr id="60" name="Oval 24"/>
            <p:cNvSpPr>
              <a:spLocks noChangeArrowheads="1"/>
            </p:cNvSpPr>
            <p:nvPr/>
          </p:nvSpPr>
          <p:spPr bwMode="auto">
            <a:xfrm>
              <a:off x="16764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committee</a:t>
              </a:r>
            </a:p>
          </p:txBody>
        </p:sp>
        <p:sp>
          <p:nvSpPr>
            <p:cNvPr id="61" name="Oval 24"/>
            <p:cNvSpPr>
              <a:spLocks noChangeArrowheads="1"/>
            </p:cNvSpPr>
            <p:nvPr/>
          </p:nvSpPr>
          <p:spPr bwMode="auto">
            <a:xfrm>
              <a:off x="3886200" y="38862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police department</a:t>
              </a:r>
            </a:p>
          </p:txBody>
        </p:sp>
        <p:sp>
          <p:nvSpPr>
            <p:cNvPr id="62" name="Oval 24"/>
            <p:cNvSpPr>
              <a:spLocks noChangeArrowheads="1"/>
            </p:cNvSpPr>
            <p:nvPr/>
          </p:nvSpPr>
          <p:spPr bwMode="auto">
            <a:xfrm>
              <a:off x="3505200" y="34290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local department</a:t>
              </a:r>
            </a:p>
          </p:txBody>
        </p:sp>
        <p:sp>
          <p:nvSpPr>
            <p:cNvPr id="63" name="Oval 24"/>
            <p:cNvSpPr>
              <a:spLocks noChangeArrowheads="1"/>
            </p:cNvSpPr>
            <p:nvPr/>
          </p:nvSpPr>
          <p:spPr bwMode="auto">
            <a:xfrm>
              <a:off x="3200400" y="29718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government department</a:t>
              </a:r>
            </a:p>
          </p:txBody>
        </p:sp>
        <p:sp>
          <p:nvSpPr>
            <p:cNvPr id="64" name="Oval 24"/>
            <p:cNvSpPr>
              <a:spLocks noChangeArrowheads="1"/>
            </p:cNvSpPr>
            <p:nvPr/>
          </p:nvSpPr>
          <p:spPr bwMode="auto">
            <a:xfrm>
              <a:off x="2895600" y="2514600"/>
              <a:ext cx="381000" cy="457200"/>
            </a:xfrm>
            <a:prstGeom prst="ellipse">
              <a:avLst/>
            </a:prstGeom>
            <a:solidFill>
              <a:schemeClr val="accent1"/>
            </a:solidFill>
            <a:ln w="9525">
              <a:solidFill>
                <a:schemeClr val="bg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b="1">
                  <a:latin typeface="Century Schoolbook" panose="02040604050505020304" pitchFamily="18" charset="0"/>
                </a:rPr>
                <a:t>department</a:t>
              </a:r>
            </a:p>
          </p:txBody>
        </p:sp>
        <p:cxnSp>
          <p:nvCxnSpPr>
            <p:cNvPr id="69" name="Straight Connector 68"/>
            <p:cNvCxnSpPr>
              <a:stCxn id="59" idx="0"/>
              <a:endCxn id="60" idx="4"/>
            </p:cNvCxnSpPr>
            <p:nvPr/>
          </p:nvCxnSpPr>
          <p:spPr>
            <a:xfrm rot="5400000" flipH="1" flipV="1">
              <a:off x="1295400" y="3314700"/>
              <a:ext cx="9144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58" idx="3"/>
            </p:cNvCxnSpPr>
            <p:nvPr/>
          </p:nvCxnSpPr>
          <p:spPr>
            <a:xfrm rot="5400000" flipH="1" flipV="1">
              <a:off x="1823244" y="1996281"/>
              <a:ext cx="752475" cy="436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5" idx="0"/>
              <a:endCxn id="57" idx="4"/>
            </p:cNvCxnSpPr>
            <p:nvPr/>
          </p:nvCxnSpPr>
          <p:spPr>
            <a:xfrm rot="5400000" flipH="1" flipV="1">
              <a:off x="1943101" y="3200400"/>
              <a:ext cx="13716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7" idx="0"/>
              <a:endCxn id="58" idx="4"/>
            </p:cNvCxnSpPr>
            <p:nvPr/>
          </p:nvCxnSpPr>
          <p:spPr>
            <a:xfrm rot="16200000" flipV="1">
              <a:off x="2514600" y="19431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1" idx="1"/>
            </p:cNvCxnSpPr>
            <p:nvPr/>
          </p:nvCxnSpPr>
          <p:spPr>
            <a:xfrm rot="16200000" flipV="1">
              <a:off x="3804444" y="3815556"/>
              <a:ext cx="142875" cy="13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2" idx="1"/>
              <a:endCxn id="63" idx="5"/>
            </p:cNvCxnSpPr>
            <p:nvPr/>
          </p:nvCxnSpPr>
          <p:spPr>
            <a:xfrm rot="16200000" flipV="1">
              <a:off x="3476626" y="34115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63" idx="1"/>
              <a:endCxn id="64" idx="5"/>
            </p:cNvCxnSpPr>
            <p:nvPr/>
          </p:nvCxnSpPr>
          <p:spPr>
            <a:xfrm rot="16200000" flipV="1">
              <a:off x="3171826" y="2954337"/>
              <a:ext cx="133350" cy="34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4" idx="1"/>
              <a:endCxn id="57" idx="5"/>
            </p:cNvCxnSpPr>
            <p:nvPr/>
          </p:nvCxnSpPr>
          <p:spPr>
            <a:xfrm rot="16200000" flipV="1">
              <a:off x="2790826" y="2420937"/>
              <a:ext cx="133350" cy="187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200400" y="20574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rgbClr val="FF0000"/>
                  </a:solidFill>
                </a:rPr>
                <a:t>CD = 0.256</a:t>
              </a:r>
            </a:p>
          </p:txBody>
        </p:sp>
        <p:sp>
          <p:nvSpPr>
            <p:cNvPr id="110" name="Isosceles Triangle 109"/>
            <p:cNvSpPr/>
            <p:nvPr/>
          </p:nvSpPr>
          <p:spPr>
            <a:xfrm>
              <a:off x="355600" y="993530"/>
              <a:ext cx="4292600" cy="33528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20514" name="Slide Number Placeholder 3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41B4E99-E1D0-46A0-895D-C16F5B3D54F6}" type="slidenum">
              <a:rPr lang="en-US" altLang="en-US" sz="1400" b="1">
                <a:solidFill>
                  <a:srgbClr val="FFFFFF"/>
                </a:solidFill>
                <a:latin typeface="Century Schoolbook" panose="02040604050505020304" pitchFamily="18" charset="0"/>
              </a:rPr>
              <a:pPr algn="ctr" eaLnBrk="1" hangingPunct="1"/>
              <a:t>59</a:t>
            </a:fld>
            <a:endParaRPr lang="en-US" altLang="en-US" sz="1400" b="1">
              <a:solidFill>
                <a:srgbClr val="FFFFFF"/>
              </a:solidFill>
              <a:latin typeface="Century Schoolbook" panose="02040604050505020304" pitchFamily="18" charset="0"/>
            </a:endParaRPr>
          </a:p>
        </p:txBody>
      </p:sp>
      <p:sp>
        <p:nvSpPr>
          <p:cNvPr id="20515" name="Footer Placeholder 35"/>
          <p:cNvSpPr txBox="1">
            <a:spLocks noGrp="1"/>
          </p:cNvSpPr>
          <p:nvPr/>
        </p:nvSpPr>
        <p:spPr bwMode="auto">
          <a:xfrm rot="5400000">
            <a:off x="6989763" y="3736975"/>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chemeClr val="tx2"/>
                </a:solidFill>
                <a:latin typeface="Century Schoolbook" panose="02040604050505020304" pitchFamily="18" charset="0"/>
              </a:rPr>
              <a:t>CFILT - IITB</a:t>
            </a:r>
          </a:p>
        </p:txBody>
      </p:sp>
      <p:sp>
        <p:nvSpPr>
          <p:cNvPr id="75859" name="Rectangle 83"/>
          <p:cNvSpPr>
            <a:spLocks/>
          </p:cNvSpPr>
          <p:nvPr/>
        </p:nvSpPr>
        <p:spPr bwMode="auto">
          <a:xfrm>
            <a:off x="88938" y="5537044"/>
            <a:ext cx="4796578" cy="72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2: 	</a:t>
            </a:r>
            <a:r>
              <a:rPr lang="en-US" altLang="en-US" sz="2000" dirty="0">
                <a:latin typeface="Times New Roman" panose="02020603050405020304" pitchFamily="18" charset="0"/>
                <a:cs typeface="Times New Roman" panose="02020603050405020304" pitchFamily="18" charset="0"/>
              </a:rPr>
              <a:t>Compute the conceptual 	density of resultant concepts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sub-hierarchies).</a:t>
            </a:r>
          </a:p>
        </p:txBody>
      </p:sp>
    </p:spTree>
    <p:extLst>
      <p:ext uri="{BB962C8B-B14F-4D97-AF65-F5344CB8AC3E}">
        <p14:creationId xmlns:p14="http://schemas.microsoft.com/office/powerpoint/2010/main" val="2195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8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58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5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57" grpId="0"/>
      <p:bldP spid="75860" grpId="0"/>
      <p:bldP spid="75861" grpId="0"/>
      <p:bldP spid="65" grpId="0" animBg="1"/>
      <p:bldP spid="66" grpId="0" animBg="1"/>
      <p:bldP spid="67" grpId="0" animBg="1"/>
      <p:bldP spid="101" grpId="0" animBg="1"/>
      <p:bldP spid="108" grpId="0"/>
      <p:bldP spid="758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 name="Content Placeholder 6"/>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Информационный поиск с учетом семантики</a:t>
            </a:r>
          </a:p>
          <a:p>
            <a:endParaRPr lang="ru-RU"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38160" y="404664"/>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t>Применение</a:t>
            </a:r>
          </a:p>
        </p:txBody>
      </p:sp>
      <p:pic>
        <p:nvPicPr>
          <p:cNvPr id="3" name="Рисунок 2"/>
          <p:cNvPicPr>
            <a:picLocks noChangeAspect="1"/>
          </p:cNvPicPr>
          <p:nvPr/>
        </p:nvPicPr>
        <p:blipFill>
          <a:blip r:embed="rId2"/>
          <a:stretch>
            <a:fillRect/>
          </a:stretch>
        </p:blipFill>
        <p:spPr>
          <a:xfrm>
            <a:off x="427863" y="2295508"/>
            <a:ext cx="4670749" cy="3557364"/>
          </a:xfrm>
          <a:prstGeom prst="rect">
            <a:avLst/>
          </a:prstGeom>
        </p:spPr>
      </p:pic>
      <p:pic>
        <p:nvPicPr>
          <p:cNvPr id="16" name="Рисунок 15"/>
          <p:cNvPicPr>
            <a:picLocks noChangeAspect="1"/>
          </p:cNvPicPr>
          <p:nvPr/>
        </p:nvPicPr>
        <p:blipFill>
          <a:blip r:embed="rId3"/>
          <a:stretch>
            <a:fillRect/>
          </a:stretch>
        </p:blipFill>
        <p:spPr>
          <a:xfrm>
            <a:off x="4499992" y="2424958"/>
            <a:ext cx="4230400" cy="3403451"/>
          </a:xfrm>
          <a:prstGeom prst="rect">
            <a:avLst/>
          </a:prstGeom>
        </p:spPr>
      </p:pic>
      <p:pic>
        <p:nvPicPr>
          <p:cNvPr id="17" name="Рисунок 16"/>
          <p:cNvPicPr>
            <a:picLocks noChangeAspect="1"/>
          </p:cNvPicPr>
          <p:nvPr/>
        </p:nvPicPr>
        <p:blipFill>
          <a:blip r:embed="rId4"/>
          <a:stretch>
            <a:fillRect/>
          </a:stretch>
        </p:blipFill>
        <p:spPr>
          <a:xfrm>
            <a:off x="404806" y="2244022"/>
            <a:ext cx="4324350" cy="590550"/>
          </a:xfrm>
          <a:prstGeom prst="rect">
            <a:avLst/>
          </a:prstGeom>
        </p:spPr>
      </p:pic>
    </p:spTree>
    <p:extLst>
      <p:ext uri="{BB962C8B-B14F-4D97-AF65-F5344CB8AC3E}">
        <p14:creationId xmlns:p14="http://schemas.microsoft.com/office/powerpoint/2010/main" val="176670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1DC60-6EF4-44B2-9E77-BE7664905754}"/>
              </a:ext>
            </a:extLst>
          </p:cNvPr>
          <p:cNvSpPr>
            <a:spLocks noGrp="1"/>
          </p:cNvSpPr>
          <p:nvPr>
            <p:ph type="title"/>
          </p:nvPr>
        </p:nvSpPr>
        <p:spPr/>
        <p:txBody>
          <a:bodyPr>
            <a:normAutofit/>
          </a:bodyPr>
          <a:lstStyle/>
          <a:p>
            <a:r>
              <a:rPr lang="ru-RU" sz="4000" dirty="0"/>
              <a:t>Меры семантической близости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0268AE5-8E3C-4CF5-B112-ADB765B05EAE}"/>
                  </a:ext>
                </a:extLst>
              </p:cNvPr>
              <p:cNvSpPr>
                <a:spLocks noGrp="1"/>
              </p:cNvSpPr>
              <p:nvPr>
                <p:ph idx="1"/>
              </p:nvPr>
            </p:nvSpPr>
            <p:spPr/>
            <p:txBody>
              <a:bodyPr>
                <a:normAutofit/>
              </a:bodyPr>
              <a:lstStyle/>
              <a:p>
                <a:r>
                  <a:rPr lang="ru-RU" sz="2400" dirty="0"/>
                  <a:t>Основанные на длине пути в таксономии</a:t>
                </a:r>
              </a:p>
              <a:p>
                <a:pPr lvl="1"/>
                <a:r>
                  <a:rPr lang="ru-RU" sz="2000" dirty="0"/>
                  <a:t>Расстояние между сущностями [</a:t>
                </a:r>
                <a:r>
                  <a:rPr lang="en-GB" sz="2000" dirty="0"/>
                  <a:t>Rada et al., 1989</a:t>
                </a:r>
                <a:r>
                  <a:rPr lang="ru-RU" sz="2000" dirty="0"/>
                  <a:t>]</a:t>
                </a:r>
              </a:p>
              <a:p>
                <a:pPr lvl="1">
                  <a:spcAft>
                    <a:spcPts val="600"/>
                  </a:spcAft>
                </a:pPr>
                <a:r>
                  <a:rPr lang="ru-RU" sz="2000" dirty="0"/>
                  <a:t>Поправка на общую глубину онтологии </a:t>
                </a:r>
                <a:r>
                  <a:rPr lang="en-GB" sz="2000" dirty="0"/>
                  <a:t>[Wu, Palmer, 1994]</a:t>
                </a:r>
                <a:r>
                  <a:rPr lang="ru-RU" sz="2000" dirty="0"/>
                  <a:t>:</a:t>
                </a:r>
              </a:p>
              <a:p>
                <a:pPr marL="457200" lvl="1" indent="0">
                  <a:spcBef>
                    <a:spcPts val="1200"/>
                  </a:spcBef>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𝑤𝑝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1</m:t>
                              </m:r>
                            </m:sub>
                          </m:sSub>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2</m:t>
                              </m:r>
                            </m:sub>
                          </m:sSub>
                        </m:e>
                      </m:d>
                      <m:r>
                        <a:rPr lang="ru-RU" sz="2000" i="1">
                          <a:latin typeface="Cambria Math" panose="02040503050406030204" pitchFamily="18" charset="0"/>
                        </a:rPr>
                        <m:t>=−</m:t>
                      </m:r>
                      <m:func>
                        <m:funcPr>
                          <m:ctrlPr>
                            <a:rPr lang="en-GB" sz="2000" i="1">
                              <a:latin typeface="Cambria Math" panose="02040503050406030204" pitchFamily="18" charset="0"/>
                            </a:rPr>
                          </m:ctrlPr>
                        </m:funcPr>
                        <m:fName>
                          <m:r>
                            <a:rPr lang="en-GB" sz="2000" i="1">
                              <a:latin typeface="Cambria Math" panose="02040503050406030204" pitchFamily="18" charset="0"/>
                            </a:rPr>
                            <m:t>𝑙𝑜𝑔</m:t>
                          </m:r>
                        </m:fName>
                        <m:e>
                          <m:f>
                            <m:fPr>
                              <m:ctrlPr>
                                <a:rPr lang="en-GB" sz="2000" i="1">
                                  <a:latin typeface="Cambria Math" panose="02040503050406030204" pitchFamily="18" charset="0"/>
                                </a:rPr>
                              </m:ctrlPr>
                            </m:fPr>
                            <m:num>
                              <m:r>
                                <a:rPr lang="en-GB" sz="2000" i="1">
                                  <a:latin typeface="Cambria Math" panose="02040503050406030204" pitchFamily="18" charset="0"/>
                                </a:rPr>
                                <m:t>𝑝𝑎𝑡</m:t>
                              </m:r>
                              <m:r>
                                <a:rPr lang="ru-RU" sz="2000" i="1">
                                  <a:latin typeface="Cambria Math" panose="02040503050406030204" pitchFamily="18" charset="0"/>
                                </a:rPr>
                                <m:t>h</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1</m:t>
                                      </m:r>
                                    </m:sub>
                                  </m:sSub>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2</m:t>
                                      </m:r>
                                    </m:sub>
                                  </m:sSub>
                                </m:e>
                              </m:d>
                            </m:num>
                            <m:den>
                              <m:r>
                                <a:rPr lang="ru-RU" sz="2000" i="1">
                                  <a:latin typeface="Cambria Math" panose="02040503050406030204" pitchFamily="18" charset="0"/>
                                </a:rPr>
                                <m:t>2</m:t>
                              </m:r>
                              <m:r>
                                <a:rPr lang="en-GB" sz="2000" i="1">
                                  <a:latin typeface="Cambria Math" panose="02040503050406030204" pitchFamily="18" charset="0"/>
                                </a:rPr>
                                <m:t>𝐷</m:t>
                              </m:r>
                            </m:den>
                          </m:f>
                        </m:e>
                      </m:func>
                    </m:oMath>
                  </m:oMathPara>
                </a14:m>
                <a:endParaRPr lang="ru-RU" sz="2000" dirty="0"/>
              </a:p>
              <a:p>
                <a:pPr lvl="1">
                  <a:spcBef>
                    <a:spcPts val="1200"/>
                  </a:spcBef>
                  <a:spcAft>
                    <a:spcPts val="600"/>
                  </a:spcAft>
                </a:pPr>
                <a:r>
                  <a:rPr lang="ru-RU" sz="2000" dirty="0"/>
                  <a:t>поправка на глубину каждого из узлов и их ближайшего общего узла </a:t>
                </a:r>
                <a:r>
                  <a:rPr lang="en-GB" sz="2000" dirty="0"/>
                  <a:t>[Leacock, Chodorow, 1998]</a:t>
                </a:r>
                <a:r>
                  <a:rPr lang="ru-RU" sz="2000" dirty="0"/>
                  <a:t>:</a:t>
                </a:r>
              </a:p>
              <a:p>
                <a:pPr marL="457200" lvl="1"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𝑙𝑐</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1</m:t>
                              </m:r>
                            </m:sub>
                          </m:sSub>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2</m:t>
                              </m:r>
                            </m:sub>
                          </m:sSub>
                        </m:e>
                      </m:d>
                      <m:r>
                        <a:rPr lang="ru-RU" sz="2000" i="1">
                          <a:latin typeface="Cambria Math" panose="02040503050406030204" pitchFamily="18" charset="0"/>
                        </a:rPr>
                        <m:t>=</m:t>
                      </m:r>
                      <m:f>
                        <m:fPr>
                          <m:ctrlPr>
                            <a:rPr lang="en-GB" sz="2000" i="1">
                              <a:latin typeface="Cambria Math" panose="02040503050406030204" pitchFamily="18" charset="0"/>
                            </a:rPr>
                          </m:ctrlPr>
                        </m:fPr>
                        <m:num>
                          <m:r>
                            <a:rPr lang="ru-RU" sz="2000" i="1">
                              <a:latin typeface="Cambria Math" panose="02040503050406030204" pitchFamily="18" charset="0"/>
                            </a:rPr>
                            <m:t>2∗</m:t>
                          </m:r>
                          <m:r>
                            <a:rPr lang="en-GB" sz="2000" i="1">
                              <a:latin typeface="Cambria Math" panose="02040503050406030204" pitchFamily="18" charset="0"/>
                            </a:rPr>
                            <m:t>𝑑𝑒𝑝𝑡</m:t>
                          </m:r>
                          <m:r>
                            <a:rPr lang="ru-RU" sz="2000" i="1">
                              <a:latin typeface="Cambria Math" panose="02040503050406030204" pitchFamily="18" charset="0"/>
                            </a:rPr>
                            <m:t>h</m:t>
                          </m:r>
                          <m:d>
                            <m:dPr>
                              <m:ctrlPr>
                                <a:rPr lang="en-GB" sz="2000" i="1">
                                  <a:latin typeface="Cambria Math" panose="02040503050406030204" pitchFamily="18" charset="0"/>
                                </a:rPr>
                              </m:ctrlPr>
                            </m:dPr>
                            <m:e>
                              <m:r>
                                <a:rPr lang="en-GB" sz="2000" i="1">
                                  <a:latin typeface="Cambria Math" panose="02040503050406030204" pitchFamily="18" charset="0"/>
                                </a:rPr>
                                <m:t>𝑙𝑐𝑠</m:t>
                              </m:r>
                            </m:e>
                          </m:d>
                        </m:num>
                        <m:den>
                          <m:r>
                            <a:rPr lang="en-GB" sz="2000" i="1">
                              <a:latin typeface="Cambria Math" panose="02040503050406030204" pitchFamily="18" charset="0"/>
                            </a:rPr>
                            <m:t>𝑑𝑒𝑝𝑡</m:t>
                          </m:r>
                          <m:r>
                            <a:rPr lang="ru-RU" sz="2000" i="1">
                              <a:latin typeface="Cambria Math" panose="02040503050406030204" pitchFamily="18" charset="0"/>
                            </a:rPr>
                            <m:t>h</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1</m:t>
                                  </m:r>
                                </m:sub>
                              </m:sSub>
                            </m:e>
                          </m:d>
                          <m:r>
                            <a:rPr lang="ru-RU" sz="2000" i="1">
                              <a:latin typeface="Cambria Math" panose="02040503050406030204" pitchFamily="18" charset="0"/>
                            </a:rPr>
                            <m:t>+</m:t>
                          </m:r>
                          <m:r>
                            <a:rPr lang="en-GB" sz="2000" i="1">
                              <a:latin typeface="Cambria Math" panose="02040503050406030204" pitchFamily="18" charset="0"/>
                            </a:rPr>
                            <m:t>𝑑𝑒𝑝𝑡</m:t>
                          </m:r>
                          <m:r>
                            <a:rPr lang="ru-RU" sz="2000" i="1">
                              <a:latin typeface="Cambria Math" panose="02040503050406030204" pitchFamily="18" charset="0"/>
                            </a:rPr>
                            <m:t>h</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2</m:t>
                                  </m:r>
                                </m:sub>
                              </m:sSub>
                            </m:e>
                          </m:d>
                        </m:den>
                      </m:f>
                    </m:oMath>
                  </m:oMathPara>
                </a14:m>
                <a:endParaRPr lang="ru-RU" sz="1800" dirty="0"/>
              </a:p>
              <a:p>
                <a:pPr marL="0" indent="0">
                  <a:buNone/>
                </a:pPr>
                <a:endParaRPr lang="ru-RU" dirty="0"/>
              </a:p>
            </p:txBody>
          </p:sp>
        </mc:Choice>
        <mc:Fallback xmlns="">
          <p:sp>
            <p:nvSpPr>
              <p:cNvPr id="3" name="Объект 2">
                <a:extLst>
                  <a:ext uri="{FF2B5EF4-FFF2-40B4-BE49-F238E27FC236}">
                    <a16:creationId xmlns:a16="http://schemas.microsoft.com/office/drawing/2014/main" id="{80268AE5-8E3C-4CF5-B112-ADB765B05EAE}"/>
                  </a:ext>
                </a:extLst>
              </p:cNvPr>
              <p:cNvSpPr>
                <a:spLocks noGrp="1" noRot="1" noChangeAspect="1" noMove="1" noResize="1" noEditPoints="1" noAdjustHandles="1" noChangeArrowheads="1" noChangeShapeType="1" noTextEdit="1"/>
              </p:cNvSpPr>
              <p:nvPr>
                <p:ph idx="1"/>
              </p:nvPr>
            </p:nvSpPr>
            <p:spPr>
              <a:xfrm>
                <a:off x="628650" y="1722427"/>
                <a:ext cx="7886700" cy="3413146"/>
              </a:xfrm>
              <a:blipFill>
                <a:blip r:embed="rId2"/>
                <a:stretch>
                  <a:fillRect l="-1005" t="-2504" r="-309"/>
                </a:stretch>
              </a:blipFill>
            </p:spPr>
            <p:txBody>
              <a:bodyPr/>
              <a:lstStyle/>
              <a:p>
                <a:r>
                  <a:rPr lang="en-GB">
                    <a:noFill/>
                  </a:rPr>
                  <a:t> </a:t>
                </a:r>
              </a:p>
            </p:txBody>
          </p:sp>
        </mc:Fallback>
      </mc:AlternateContent>
    </p:spTree>
    <p:extLst>
      <p:ext uri="{BB962C8B-B14F-4D97-AF65-F5344CB8AC3E}">
        <p14:creationId xmlns:p14="http://schemas.microsoft.com/office/powerpoint/2010/main" val="2915627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9BCF08-F025-413C-AD6C-0D5EAF7A98C0}"/>
              </a:ext>
            </a:extLst>
          </p:cNvPr>
          <p:cNvSpPr>
            <a:spLocks noGrp="1"/>
          </p:cNvSpPr>
          <p:nvPr>
            <p:ph type="title"/>
          </p:nvPr>
        </p:nvSpPr>
        <p:spPr/>
        <p:txBody>
          <a:bodyPr/>
          <a:lstStyle/>
          <a:p>
            <a:r>
              <a:rPr lang="ru-RU" dirty="0"/>
              <a:t>Меры семантической близости</a:t>
            </a:r>
            <a:endParaRPr lang="en-GB"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C3E8EEB-3536-403D-9E1E-828F4DAB53C1}"/>
                  </a:ext>
                </a:extLst>
              </p:cNvPr>
              <p:cNvSpPr>
                <a:spLocks noGrp="1"/>
              </p:cNvSpPr>
              <p:nvPr>
                <p:ph idx="1"/>
              </p:nvPr>
            </p:nvSpPr>
            <p:spPr/>
            <p:txBody>
              <a:bodyPr>
                <a:normAutofit lnSpcReduction="10000"/>
              </a:bodyPr>
              <a:lstStyle/>
              <a:p>
                <a:pPr marL="285750" indent="-285750"/>
                <a:r>
                  <a:rPr lang="ru-RU" sz="2400" dirty="0"/>
                  <a:t>Основанные на информационной содержательности узлов (</a:t>
                </a:r>
                <a:r>
                  <a:rPr lang="en-GB" sz="2400" dirty="0"/>
                  <a:t>informational content</a:t>
                </a:r>
                <a:r>
                  <a:rPr lang="ru-RU" sz="2400" dirty="0"/>
                  <a:t>)</a:t>
                </a:r>
              </a:p>
              <a:p>
                <a:pPr marL="742950" lvl="1" indent="-285750"/>
                <a:r>
                  <a:rPr lang="ru-RU" sz="2000" dirty="0"/>
                  <a:t>На основе частоты встречаемости слов в корпусе [</a:t>
                </a:r>
                <a:r>
                  <a:rPr lang="en-GB" sz="2000" dirty="0"/>
                  <a:t>Resnik, 1995</a:t>
                </a:r>
                <a:r>
                  <a:rPr lang="ru-RU" sz="2000" dirty="0"/>
                  <a:t>]</a:t>
                </a:r>
              </a:p>
              <a:p>
                <a:pPr marL="742950" lvl="1" indent="-285750"/>
                <a:r>
                  <a:rPr lang="ru-RU" sz="2000" dirty="0"/>
                  <a:t>Модификация для использования в онтологии [</a:t>
                </a:r>
                <a:r>
                  <a:rPr lang="en-GB" sz="2000" dirty="0" err="1"/>
                  <a:t>Seco</a:t>
                </a:r>
                <a:r>
                  <a:rPr lang="en-GB" sz="2000" dirty="0"/>
                  <a:t>, Veale, Hayes, 2004</a:t>
                </a:r>
                <a:r>
                  <a:rPr lang="ru-RU" sz="2000" dirty="0"/>
                  <a:t>]:</a:t>
                </a:r>
              </a:p>
              <a:p>
                <a:pPr marL="457200" lvl="1"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𝑟𝑒𝑠</m:t>
                      </m:r>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1</m:t>
                          </m:r>
                        </m:sub>
                      </m:sSub>
                      <m:r>
                        <a:rPr lang="ru-RU"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ru-RU" sz="2000" i="1">
                              <a:latin typeface="Cambria Math" panose="02040503050406030204" pitchFamily="18" charset="0"/>
                            </a:rPr>
                            <m:t>2</m:t>
                          </m:r>
                        </m:sub>
                      </m:sSub>
                      <m:r>
                        <a:rPr lang="ru-RU" sz="2000" i="1">
                          <a:latin typeface="Cambria Math" panose="02040503050406030204" pitchFamily="18" charset="0"/>
                        </a:rPr>
                        <m:t>)=1−</m:t>
                      </m:r>
                      <m:f>
                        <m:fPr>
                          <m:ctrlPr>
                            <a:rPr lang="en-GB" sz="2000" i="1">
                              <a:latin typeface="Cambria Math" panose="02040503050406030204" pitchFamily="18" charset="0"/>
                            </a:rPr>
                          </m:ctrlPr>
                        </m:fPr>
                        <m:num>
                          <m:func>
                            <m:funcPr>
                              <m:ctrlPr>
                                <a:rPr lang="en-GB" sz="2000" i="1">
                                  <a:latin typeface="Cambria Math" panose="02040503050406030204" pitchFamily="18" charset="0"/>
                                </a:rPr>
                              </m:ctrlPr>
                            </m:funcPr>
                            <m:fName>
                              <m:r>
                                <a:rPr lang="en-GB" sz="2000" i="1">
                                  <a:latin typeface="Cambria Math" panose="02040503050406030204" pitchFamily="18" charset="0"/>
                                </a:rPr>
                                <m:t>𝑙𝑜𝑔</m:t>
                              </m:r>
                            </m:fName>
                            <m:e>
                              <m:d>
                                <m:dPr>
                                  <m:ctrlPr>
                                    <a:rPr lang="en-GB" sz="2000" i="1">
                                      <a:latin typeface="Cambria Math" panose="02040503050406030204" pitchFamily="18" charset="0"/>
                                    </a:rPr>
                                  </m:ctrlPr>
                                </m:dPr>
                                <m:e>
                                  <m:r>
                                    <a:rPr lang="ru-RU" sz="2000" i="1">
                                      <a:latin typeface="Cambria Math" panose="02040503050406030204" pitchFamily="18" charset="0"/>
                                    </a:rPr>
                                    <m:t>h</m:t>
                                  </m:r>
                                  <m:r>
                                    <a:rPr lang="en-GB" sz="2000" i="1">
                                      <a:latin typeface="Cambria Math" panose="02040503050406030204" pitchFamily="18" charset="0"/>
                                    </a:rPr>
                                    <m:t>𝑦𝑝𝑜</m:t>
                                  </m:r>
                                  <m:d>
                                    <m:dPr>
                                      <m:ctrlPr>
                                        <a:rPr lang="en-GB" sz="2000" i="1">
                                          <a:latin typeface="Cambria Math" panose="02040503050406030204" pitchFamily="18" charset="0"/>
                                        </a:rPr>
                                      </m:ctrlPr>
                                    </m:dPr>
                                    <m:e>
                                      <m:r>
                                        <a:rPr lang="en-GB" sz="2000" i="1">
                                          <a:latin typeface="Cambria Math" panose="02040503050406030204" pitchFamily="18" charset="0"/>
                                        </a:rPr>
                                        <m:t>𝑙𝑐𝑠</m:t>
                                      </m:r>
                                    </m:e>
                                  </m:d>
                                  <m:r>
                                    <a:rPr lang="ru-RU" sz="2000" i="1">
                                      <a:latin typeface="Cambria Math" panose="02040503050406030204" pitchFamily="18" charset="0"/>
                                    </a:rPr>
                                    <m:t>+1</m:t>
                                  </m:r>
                                </m:e>
                              </m:d>
                            </m:e>
                          </m:func>
                        </m:num>
                        <m:den>
                          <m:func>
                            <m:funcPr>
                              <m:ctrlPr>
                                <a:rPr lang="en-GB" sz="2000" i="1">
                                  <a:latin typeface="Cambria Math" panose="02040503050406030204" pitchFamily="18" charset="0"/>
                                </a:rPr>
                              </m:ctrlPr>
                            </m:funcPr>
                            <m:fName>
                              <m:r>
                                <a:rPr lang="en-GB" sz="2000" i="1">
                                  <a:latin typeface="Cambria Math" panose="02040503050406030204" pitchFamily="18" charset="0"/>
                                </a:rPr>
                                <m:t>𝑙𝑜𝑔</m:t>
                              </m:r>
                            </m:fName>
                            <m:e>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𝑚𝑎𝑥</m:t>
                                  </m:r>
                                </m:e>
                                <m:sub>
                                  <m:r>
                                    <a:rPr lang="en-GB" sz="2000" i="1">
                                      <a:latin typeface="Cambria Math" panose="02040503050406030204" pitchFamily="18" charset="0"/>
                                    </a:rPr>
                                    <m:t>𝑤𝑛</m:t>
                                  </m:r>
                                </m:sub>
                              </m:sSub>
                              <m:r>
                                <a:rPr lang="ru-RU" sz="2000" i="1">
                                  <a:latin typeface="Cambria Math" panose="02040503050406030204" pitchFamily="18" charset="0"/>
                                </a:rPr>
                                <m:t>)</m:t>
                              </m:r>
                            </m:e>
                          </m:func>
                        </m:den>
                      </m:f>
                    </m:oMath>
                  </m:oMathPara>
                </a14:m>
                <a:endParaRPr lang="ru-RU" sz="2000" dirty="0"/>
              </a:p>
              <a:p>
                <a:pPr marL="285750" indent="-285750"/>
                <a:r>
                  <a:rPr lang="ru-RU" sz="2400" dirty="0"/>
                  <a:t>Основанные на текстовых пересечениях</a:t>
                </a:r>
              </a:p>
              <a:p>
                <a:pPr marL="742950" lvl="1" indent="-285750"/>
                <a:r>
                  <a:rPr lang="ru-RU" sz="2000" dirty="0"/>
                  <a:t>Мера для анализа словарных определений [</a:t>
                </a:r>
                <a:r>
                  <a:rPr lang="en-GB" sz="2000" dirty="0" err="1"/>
                  <a:t>Lesk</a:t>
                </a:r>
                <a:r>
                  <a:rPr lang="en-GB" sz="2000" dirty="0"/>
                  <a:t>, 1986</a:t>
                </a:r>
                <a:r>
                  <a:rPr lang="ru-RU" sz="2000" dirty="0"/>
                  <a:t>]</a:t>
                </a:r>
              </a:p>
              <a:p>
                <a:pPr marL="742950" lvl="1" indent="-285750"/>
                <a:r>
                  <a:rPr lang="ru-RU" sz="2000" dirty="0"/>
                  <a:t>Вариация, разработанная для анализа статей Википедии [</a:t>
                </a:r>
                <a:r>
                  <a:rPr lang="en-GB" sz="2000" dirty="0"/>
                  <a:t>Banerjee, Pedersen, 2003</a:t>
                </a:r>
                <a:r>
                  <a:rPr lang="ru-RU" sz="2000" dirty="0"/>
                  <a:t>]:</a:t>
                </a:r>
              </a:p>
              <a:p>
                <a:pPr marL="457200" lvl="1"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𝑜𝑣𝑒𝑟𝑙𝑎𝑝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𝑡</m:t>
                              </m:r>
                            </m:e>
                            <m:sub>
                              <m:r>
                                <a:rPr lang="ru-RU" sz="2000" i="1">
                                  <a:latin typeface="Cambria Math" panose="02040503050406030204" pitchFamily="18" charset="0"/>
                                </a:rPr>
                                <m:t>1</m:t>
                              </m:r>
                            </m:sub>
                          </m:sSub>
                          <m:r>
                            <a:rPr lang="ru-RU"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𝑡</m:t>
                              </m:r>
                            </m:e>
                            <m:sub>
                              <m:r>
                                <a:rPr lang="ru-RU" sz="2000" i="1">
                                  <a:latin typeface="Cambria Math" panose="02040503050406030204" pitchFamily="18" charset="0"/>
                                </a:rPr>
                                <m:t>2</m:t>
                              </m:r>
                            </m:sub>
                          </m:sSub>
                        </m:e>
                      </m:d>
                      <m:r>
                        <a:rPr lang="ru-RU" sz="2000" i="1">
                          <a:latin typeface="Cambria Math" panose="02040503050406030204" pitchFamily="18" charset="0"/>
                        </a:rPr>
                        <m:t>=</m:t>
                      </m:r>
                      <m:nary>
                        <m:naryPr>
                          <m:chr m:val="∑"/>
                          <m:limLoc m:val="subSup"/>
                          <m:supHide m:val="on"/>
                          <m:ctrlPr>
                            <a:rPr lang="en-GB" sz="2000" i="1">
                              <a:latin typeface="Cambria Math" panose="02040503050406030204" pitchFamily="18" charset="0"/>
                            </a:rPr>
                          </m:ctrlPr>
                        </m:naryPr>
                        <m:sub>
                          <m:r>
                            <a:rPr lang="en-GB" sz="2000" i="1">
                              <a:latin typeface="Cambria Math" panose="02040503050406030204" pitchFamily="18" charset="0"/>
                            </a:rPr>
                            <m:t>𝑛</m:t>
                          </m:r>
                        </m:sub>
                        <m:sup/>
                        <m:e>
                          <m:sSup>
                            <m:sSupPr>
                              <m:ctrlPr>
                                <a:rPr lang="en-GB" sz="2000" i="1">
                                  <a:latin typeface="Cambria Math" panose="02040503050406030204" pitchFamily="18" charset="0"/>
                                </a:rPr>
                              </m:ctrlPr>
                            </m:sSupPr>
                            <m:e>
                              <m:r>
                                <a:rPr lang="en-GB" sz="2000" i="1">
                                  <a:latin typeface="Cambria Math" panose="02040503050406030204" pitchFamily="18" charset="0"/>
                                </a:rPr>
                                <m:t>𝑚</m:t>
                              </m:r>
                            </m:e>
                            <m:sup>
                              <m:r>
                                <a:rPr lang="ru-RU" sz="2000" i="1">
                                  <a:latin typeface="Cambria Math" panose="02040503050406030204" pitchFamily="18" charset="0"/>
                                </a:rPr>
                                <m:t>2</m:t>
                              </m:r>
                            </m:sup>
                          </m:sSup>
                        </m:e>
                      </m:nary>
                    </m:oMath>
                  </m:oMathPara>
                </a14:m>
                <a:endParaRPr lang="ru-RU" sz="2000" i="1" dirty="0"/>
              </a:p>
              <a:p>
                <a:pPr marL="457200" lvl="1" indent="0">
                  <a:buNone/>
                </a:pPr>
                <a:r>
                  <a:rPr lang="ru-RU" sz="2000" dirty="0"/>
                  <a:t>, для m n−словных пересечений</a:t>
                </a:r>
              </a:p>
              <a:p>
                <a:pPr marL="457200" lvl="1" indent="0">
                  <a:buNone/>
                </a:pPr>
                <a:endParaRPr lang="ru-RU" sz="2000" i="1" dirty="0"/>
              </a:p>
              <a:p>
                <a:pPr marL="0" indent="0">
                  <a:buNone/>
                </a:pPr>
                <a:endParaRPr lang="en-GB" dirty="0"/>
              </a:p>
            </p:txBody>
          </p:sp>
        </mc:Choice>
        <mc:Fallback>
          <p:sp>
            <p:nvSpPr>
              <p:cNvPr id="3" name="Объект 2">
                <a:extLst>
                  <a:ext uri="{FF2B5EF4-FFF2-40B4-BE49-F238E27FC236}">
                    <a16:creationId xmlns:a16="http://schemas.microsoft.com/office/drawing/2014/main" id="{1C3E8EEB-3536-403D-9E1E-828F4DAB53C1}"/>
                  </a:ext>
                </a:extLst>
              </p:cNvPr>
              <p:cNvSpPr>
                <a:spLocks noGrp="1" noRot="1" noChangeAspect="1" noMove="1" noResize="1" noEditPoints="1" noAdjustHandles="1" noChangeArrowheads="1" noChangeShapeType="1" noTextEdit="1"/>
              </p:cNvSpPr>
              <p:nvPr>
                <p:ph idx="1"/>
              </p:nvPr>
            </p:nvSpPr>
            <p:spPr>
              <a:blipFill>
                <a:blip r:embed="rId2"/>
                <a:stretch>
                  <a:fillRect l="-963" t="-2561" r="-1333" b="-22372"/>
                </a:stretch>
              </a:blipFill>
            </p:spPr>
            <p:txBody>
              <a:bodyPr/>
              <a:lstStyle/>
              <a:p>
                <a:r>
                  <a:rPr lang="en-US">
                    <a:noFill/>
                  </a:rPr>
                  <a:t> </a:t>
                </a:r>
              </a:p>
            </p:txBody>
          </p:sp>
        </mc:Fallback>
      </mc:AlternateContent>
    </p:spTree>
    <p:extLst>
      <p:ext uri="{BB962C8B-B14F-4D97-AF65-F5344CB8AC3E}">
        <p14:creationId xmlns:p14="http://schemas.microsoft.com/office/powerpoint/2010/main" val="11146339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bwMode="auto"/>
        <p:txBody>
          <a:bodyPr wrap="square" lIns="91440" tIns="45720" rIns="91440" bIns="45720" numCol="1" anchorCtr="0" compatLnSpc="1">
            <a:prstTxWarp prst="textNoShape">
              <a:avLst/>
            </a:prstTxWarp>
            <a:noAutofit/>
          </a:bodyPr>
          <a:lstStyle/>
          <a:p>
            <a:pPr algn="ctr" eaLnBrk="1" fontAlgn="auto" hangingPunct="1">
              <a:spcAft>
                <a:spcPts val="0"/>
              </a:spcAft>
              <a:defRPr/>
            </a:pPr>
            <a:r>
              <a:rPr lang="en-US" sz="3600" b="1" cap="none" dirty="0"/>
              <a:t>WSD USING RANDOM WALK ALGORITHM</a:t>
            </a:r>
          </a:p>
        </p:txBody>
      </p:sp>
      <p:sp>
        <p:nvSpPr>
          <p:cNvPr id="21510" name="Rectangle 23"/>
          <p:cNvSpPr>
            <a:spLocks noGrp="1"/>
          </p:cNvSpPr>
          <p:nvPr>
            <p:ph idx="1"/>
          </p:nvPr>
        </p:nvSpPr>
        <p:spPr>
          <a:xfrm>
            <a:off x="424589" y="1241424"/>
            <a:ext cx="8229600" cy="4525963"/>
          </a:xfrm>
        </p:spPr>
        <p:txBody>
          <a:bodyPr/>
          <a:lstStyle/>
          <a:p>
            <a:pPr eaLnBrk="1" hangingPunct="1">
              <a:lnSpc>
                <a:spcPct val="90000"/>
              </a:lnSpc>
              <a:buFont typeface="Wingdings" panose="05000000000000000000" pitchFamily="2" charset="2"/>
              <a:buNone/>
            </a:pPr>
            <a:r>
              <a:rPr lang="en-US" altLang="en-US" sz="1800" b="1" dirty="0"/>
              <a:t>Bell     </a:t>
            </a:r>
            <a:r>
              <a:rPr lang="ru-RU" altLang="en-US" sz="1800" b="1" dirty="0"/>
              <a:t>	</a:t>
            </a:r>
            <a:r>
              <a:rPr lang="en-US" altLang="en-US" sz="1800" b="1" dirty="0"/>
              <a:t>  ring </a:t>
            </a:r>
            <a:r>
              <a:rPr lang="ru-RU" altLang="en-US" sz="1800" b="1" dirty="0"/>
              <a:t>	</a:t>
            </a:r>
            <a:r>
              <a:rPr lang="en-US" altLang="en-US" sz="1800" b="1" dirty="0"/>
              <a:t>  church </a:t>
            </a:r>
            <a:r>
              <a:rPr lang="ru-RU" altLang="en-US" sz="1800" b="1" dirty="0"/>
              <a:t>	</a:t>
            </a:r>
            <a:r>
              <a:rPr lang="en-US" altLang="en-US" sz="1800" b="1" dirty="0"/>
              <a:t> Sunday</a:t>
            </a: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83" y="1524000"/>
            <a:ext cx="36957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Oval 7"/>
          <p:cNvSpPr>
            <a:spLocks noChangeArrowheads="1"/>
          </p:cNvSpPr>
          <p:nvPr/>
        </p:nvSpPr>
        <p:spPr bwMode="auto">
          <a:xfrm>
            <a:off x="4419600" y="16002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S3</a:t>
            </a:r>
          </a:p>
        </p:txBody>
      </p:sp>
      <p:sp>
        <p:nvSpPr>
          <p:cNvPr id="75800" name="Oval 24"/>
          <p:cNvSpPr>
            <a:spLocks noChangeArrowheads="1"/>
          </p:cNvSpPr>
          <p:nvPr/>
        </p:nvSpPr>
        <p:spPr bwMode="auto">
          <a:xfrm>
            <a:off x="4419600" y="28194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S2</a:t>
            </a:r>
          </a:p>
        </p:txBody>
      </p:sp>
      <p:sp>
        <p:nvSpPr>
          <p:cNvPr id="75801" name="Oval 25"/>
          <p:cNvSpPr>
            <a:spLocks noChangeArrowheads="1"/>
          </p:cNvSpPr>
          <p:nvPr/>
        </p:nvSpPr>
        <p:spPr bwMode="auto">
          <a:xfrm>
            <a:off x="4419600" y="3962400"/>
            <a:ext cx="381000" cy="457200"/>
          </a:xfrm>
          <a:prstGeom prst="ellipse">
            <a:avLst/>
          </a:prstGeom>
          <a:solidFill>
            <a:srgbClr val="FF0000"/>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S1</a:t>
            </a:r>
          </a:p>
        </p:txBody>
      </p:sp>
      <p:sp>
        <p:nvSpPr>
          <p:cNvPr id="75802" name="Oval 26"/>
          <p:cNvSpPr>
            <a:spLocks noChangeArrowheads="1"/>
          </p:cNvSpPr>
          <p:nvPr/>
        </p:nvSpPr>
        <p:spPr bwMode="auto">
          <a:xfrm>
            <a:off x="5410200" y="1600200"/>
            <a:ext cx="381000" cy="457200"/>
          </a:xfrm>
          <a:prstGeom prst="ellipse">
            <a:avLst/>
          </a:prstGeom>
          <a:solidFill>
            <a:srgbClr val="FF0000"/>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S3</a:t>
            </a:r>
          </a:p>
        </p:txBody>
      </p:sp>
      <p:sp>
        <p:nvSpPr>
          <p:cNvPr id="75803" name="Oval 27"/>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S2</a:t>
            </a:r>
          </a:p>
        </p:txBody>
      </p:sp>
      <p:sp>
        <p:nvSpPr>
          <p:cNvPr id="75804" name="Oval 28"/>
          <p:cNvSpPr>
            <a:spLocks noChangeArrowheads="1"/>
          </p:cNvSpPr>
          <p:nvPr/>
        </p:nvSpPr>
        <p:spPr bwMode="auto">
          <a:xfrm>
            <a:off x="5486400" y="39624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S1</a:t>
            </a:r>
          </a:p>
        </p:txBody>
      </p:sp>
      <p:sp>
        <p:nvSpPr>
          <p:cNvPr id="75805" name="Oval 29"/>
          <p:cNvSpPr>
            <a:spLocks noChangeArrowheads="1"/>
          </p:cNvSpPr>
          <p:nvPr/>
        </p:nvSpPr>
        <p:spPr bwMode="auto">
          <a:xfrm>
            <a:off x="6324600" y="16002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S3</a:t>
            </a:r>
          </a:p>
        </p:txBody>
      </p:sp>
      <p:sp>
        <p:nvSpPr>
          <p:cNvPr id="75806" name="Oval 30"/>
          <p:cNvSpPr>
            <a:spLocks noChangeArrowheads="1"/>
          </p:cNvSpPr>
          <p:nvPr/>
        </p:nvSpPr>
        <p:spPr bwMode="auto">
          <a:xfrm>
            <a:off x="6400800" y="2819400"/>
            <a:ext cx="381000" cy="457200"/>
          </a:xfrm>
          <a:prstGeom prst="ellipse">
            <a:avLst/>
          </a:prstGeom>
          <a:solidFill>
            <a:srgbClr val="FF0000"/>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S2</a:t>
            </a:r>
          </a:p>
        </p:txBody>
      </p:sp>
      <p:sp>
        <p:nvSpPr>
          <p:cNvPr id="75807" name="Oval 31"/>
          <p:cNvSpPr>
            <a:spLocks noChangeArrowheads="1"/>
          </p:cNvSpPr>
          <p:nvPr/>
        </p:nvSpPr>
        <p:spPr bwMode="auto">
          <a:xfrm>
            <a:off x="6477000" y="3962400"/>
            <a:ext cx="381000" cy="457200"/>
          </a:xfrm>
          <a:prstGeom prst="ellipse">
            <a:avLst/>
          </a:prstGeom>
          <a:solidFill>
            <a:schemeClr val="accent1"/>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S1</a:t>
            </a:r>
          </a:p>
        </p:txBody>
      </p:sp>
      <p:sp>
        <p:nvSpPr>
          <p:cNvPr id="75810" name="Oval 34"/>
          <p:cNvSpPr>
            <a:spLocks noChangeArrowheads="1"/>
          </p:cNvSpPr>
          <p:nvPr/>
        </p:nvSpPr>
        <p:spPr bwMode="auto">
          <a:xfrm>
            <a:off x="7315200" y="3962400"/>
            <a:ext cx="381000" cy="457200"/>
          </a:xfrm>
          <a:prstGeom prst="ellipse">
            <a:avLst/>
          </a:prstGeom>
          <a:solidFill>
            <a:srgbClr val="FF0000"/>
          </a:solidFill>
          <a:ln w="9525">
            <a:solidFill>
              <a:schemeClr val="tx1"/>
            </a:solidFill>
            <a:round/>
            <a:headEnd/>
            <a:tailEnd/>
          </a:ln>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a:latin typeface="Century Schoolbook" panose="02040604050505020304" pitchFamily="18" charset="0"/>
              </a:rPr>
              <a:t>S1</a:t>
            </a:r>
          </a:p>
        </p:txBody>
      </p:sp>
      <p:sp>
        <p:nvSpPr>
          <p:cNvPr id="75821" name="AutoShape 45"/>
          <p:cNvSpPr>
            <a:spLocks noChangeArrowheads="1"/>
          </p:cNvSpPr>
          <p:nvPr/>
        </p:nvSpPr>
        <p:spPr bwMode="auto">
          <a:xfrm>
            <a:off x="4876800" y="16764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a</a:t>
            </a:r>
          </a:p>
        </p:txBody>
      </p:sp>
      <p:sp>
        <p:nvSpPr>
          <p:cNvPr id="75822" name="AutoShape 46"/>
          <p:cNvSpPr>
            <a:spLocks noChangeArrowheads="1"/>
          </p:cNvSpPr>
          <p:nvPr/>
        </p:nvSpPr>
        <p:spPr bwMode="auto">
          <a:xfrm>
            <a:off x="4648200" y="2209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c</a:t>
            </a:r>
          </a:p>
        </p:txBody>
      </p:sp>
      <p:sp>
        <p:nvSpPr>
          <p:cNvPr id="75823" name="AutoShape 47"/>
          <p:cNvSpPr>
            <a:spLocks noChangeArrowheads="1"/>
          </p:cNvSpPr>
          <p:nvPr/>
        </p:nvSpPr>
        <p:spPr bwMode="auto">
          <a:xfrm>
            <a:off x="4800600" y="1905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b</a:t>
            </a:r>
          </a:p>
        </p:txBody>
      </p:sp>
      <p:sp>
        <p:nvSpPr>
          <p:cNvPr id="75824" name="AutoShape 48"/>
          <p:cNvSpPr>
            <a:spLocks noChangeArrowheads="1"/>
          </p:cNvSpPr>
          <p:nvPr/>
        </p:nvSpPr>
        <p:spPr bwMode="auto">
          <a:xfrm>
            <a:off x="4648200" y="2667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e</a:t>
            </a:r>
          </a:p>
        </p:txBody>
      </p:sp>
      <p:sp>
        <p:nvSpPr>
          <p:cNvPr id="75825" name="AutoShape 49"/>
          <p:cNvSpPr>
            <a:spLocks noChangeArrowheads="1"/>
          </p:cNvSpPr>
          <p:nvPr/>
        </p:nvSpPr>
        <p:spPr bwMode="auto">
          <a:xfrm>
            <a:off x="4953000" y="2971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f</a:t>
            </a:r>
          </a:p>
        </p:txBody>
      </p:sp>
      <p:sp>
        <p:nvSpPr>
          <p:cNvPr id="75826" name="AutoShape 50"/>
          <p:cNvSpPr>
            <a:spLocks noChangeArrowheads="1"/>
          </p:cNvSpPr>
          <p:nvPr/>
        </p:nvSpPr>
        <p:spPr bwMode="auto">
          <a:xfrm>
            <a:off x="4876800" y="3352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g</a:t>
            </a:r>
          </a:p>
        </p:txBody>
      </p:sp>
      <p:sp>
        <p:nvSpPr>
          <p:cNvPr id="75827" name="AutoShape 51"/>
          <p:cNvSpPr>
            <a:spLocks noChangeArrowheads="1"/>
          </p:cNvSpPr>
          <p:nvPr/>
        </p:nvSpPr>
        <p:spPr bwMode="auto">
          <a:xfrm>
            <a:off x="4495800" y="3657600"/>
            <a:ext cx="4572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h</a:t>
            </a:r>
          </a:p>
        </p:txBody>
      </p:sp>
      <p:sp>
        <p:nvSpPr>
          <p:cNvPr id="75828" name="AutoShape 52"/>
          <p:cNvSpPr>
            <a:spLocks noChangeArrowheads="1"/>
          </p:cNvSpPr>
          <p:nvPr/>
        </p:nvSpPr>
        <p:spPr bwMode="auto">
          <a:xfrm>
            <a:off x="4800600" y="3810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i</a:t>
            </a:r>
          </a:p>
        </p:txBody>
      </p:sp>
      <p:sp>
        <p:nvSpPr>
          <p:cNvPr id="75829" name="AutoShape 53"/>
          <p:cNvSpPr>
            <a:spLocks noChangeArrowheads="1"/>
          </p:cNvSpPr>
          <p:nvPr/>
        </p:nvSpPr>
        <p:spPr bwMode="auto">
          <a:xfrm>
            <a:off x="4953000" y="40386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j</a:t>
            </a:r>
          </a:p>
        </p:txBody>
      </p:sp>
      <p:sp>
        <p:nvSpPr>
          <p:cNvPr id="75830" name="Line 54"/>
          <p:cNvSpPr>
            <a:spLocks noChangeShapeType="1"/>
          </p:cNvSpPr>
          <p:nvPr/>
        </p:nvSpPr>
        <p:spPr bwMode="auto">
          <a:xfrm>
            <a:off x="4800600" y="1828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1" name="Line 55"/>
          <p:cNvSpPr>
            <a:spLocks noChangeShapeType="1"/>
          </p:cNvSpPr>
          <p:nvPr/>
        </p:nvSpPr>
        <p:spPr bwMode="auto">
          <a:xfrm>
            <a:off x="4800600" y="1828800"/>
            <a:ext cx="609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2" name="Line 56"/>
          <p:cNvSpPr>
            <a:spLocks noChangeShapeType="1"/>
          </p:cNvSpPr>
          <p:nvPr/>
        </p:nvSpPr>
        <p:spPr bwMode="auto">
          <a:xfrm>
            <a:off x="4800600" y="1828800"/>
            <a:ext cx="762000" cy="2209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3" name="Line 57"/>
          <p:cNvSpPr>
            <a:spLocks noChangeShapeType="1"/>
          </p:cNvSpPr>
          <p:nvPr/>
        </p:nvSpPr>
        <p:spPr bwMode="auto">
          <a:xfrm flipV="1">
            <a:off x="4800600" y="1905000"/>
            <a:ext cx="609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4" name="Line 58"/>
          <p:cNvSpPr>
            <a:spLocks noChangeShapeType="1"/>
          </p:cNvSpPr>
          <p:nvPr/>
        </p:nvSpPr>
        <p:spPr bwMode="auto">
          <a:xfrm>
            <a:off x="4800600" y="2971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5" name="Line 59"/>
          <p:cNvSpPr>
            <a:spLocks noChangeShapeType="1"/>
          </p:cNvSpPr>
          <p:nvPr/>
        </p:nvSpPr>
        <p:spPr bwMode="auto">
          <a:xfrm>
            <a:off x="4800600" y="2971800"/>
            <a:ext cx="762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6" name="Line 60"/>
          <p:cNvSpPr>
            <a:spLocks noChangeShapeType="1"/>
          </p:cNvSpPr>
          <p:nvPr/>
        </p:nvSpPr>
        <p:spPr bwMode="auto">
          <a:xfrm flipV="1">
            <a:off x="4724400" y="1905000"/>
            <a:ext cx="6858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7" name="Line 61"/>
          <p:cNvSpPr>
            <a:spLocks noChangeShapeType="1"/>
          </p:cNvSpPr>
          <p:nvPr/>
        </p:nvSpPr>
        <p:spPr bwMode="auto">
          <a:xfrm flipV="1">
            <a:off x="4724400" y="3276600"/>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38" name="Line 62"/>
          <p:cNvSpPr>
            <a:spLocks noChangeShapeType="1"/>
          </p:cNvSpPr>
          <p:nvPr/>
        </p:nvSpPr>
        <p:spPr bwMode="auto">
          <a:xfrm>
            <a:off x="4724400" y="4038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40" name="Line 64"/>
          <p:cNvSpPr>
            <a:spLocks noChangeShapeType="1"/>
          </p:cNvSpPr>
          <p:nvPr/>
        </p:nvSpPr>
        <p:spPr bwMode="auto">
          <a:xfrm>
            <a:off x="6781800" y="3048000"/>
            <a:ext cx="685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41" name="Line 65"/>
          <p:cNvSpPr>
            <a:spLocks noChangeShapeType="1"/>
          </p:cNvSpPr>
          <p:nvPr/>
        </p:nvSpPr>
        <p:spPr bwMode="auto">
          <a:xfrm flipV="1">
            <a:off x="6858000" y="39624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42" name="AutoShape 66"/>
          <p:cNvSpPr>
            <a:spLocks noChangeArrowheads="1"/>
          </p:cNvSpPr>
          <p:nvPr/>
        </p:nvSpPr>
        <p:spPr bwMode="auto">
          <a:xfrm>
            <a:off x="6934200" y="32766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k</a:t>
            </a:r>
          </a:p>
        </p:txBody>
      </p:sp>
      <p:sp>
        <p:nvSpPr>
          <p:cNvPr id="75843" name="AutoShape 67"/>
          <p:cNvSpPr>
            <a:spLocks noChangeArrowheads="1"/>
          </p:cNvSpPr>
          <p:nvPr/>
        </p:nvSpPr>
        <p:spPr bwMode="auto">
          <a:xfrm>
            <a:off x="6934200" y="3886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l</a:t>
            </a:r>
          </a:p>
        </p:txBody>
      </p:sp>
      <p:sp>
        <p:nvSpPr>
          <p:cNvPr id="75844" name="AutoShape 68"/>
          <p:cNvSpPr>
            <a:spLocks noChangeArrowheads="1"/>
          </p:cNvSpPr>
          <p:nvPr/>
        </p:nvSpPr>
        <p:spPr bwMode="auto">
          <a:xfrm>
            <a:off x="4343400" y="1447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0.46</a:t>
            </a:r>
          </a:p>
        </p:txBody>
      </p:sp>
      <p:sp>
        <p:nvSpPr>
          <p:cNvPr id="75845" name="AutoShape 69"/>
          <p:cNvSpPr>
            <a:spLocks noChangeArrowheads="1"/>
          </p:cNvSpPr>
          <p:nvPr/>
        </p:nvSpPr>
        <p:spPr bwMode="auto">
          <a:xfrm>
            <a:off x="5029200" y="1905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a</a:t>
            </a:r>
          </a:p>
        </p:txBody>
      </p:sp>
      <p:sp>
        <p:nvSpPr>
          <p:cNvPr id="75846" name="AutoShape 70"/>
          <p:cNvSpPr>
            <a:spLocks noChangeArrowheads="1"/>
          </p:cNvSpPr>
          <p:nvPr/>
        </p:nvSpPr>
        <p:spPr bwMode="auto">
          <a:xfrm>
            <a:off x="4343400" y="2590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0.49</a:t>
            </a:r>
          </a:p>
        </p:txBody>
      </p:sp>
      <p:sp>
        <p:nvSpPr>
          <p:cNvPr id="75847" name="AutoShape 71"/>
          <p:cNvSpPr>
            <a:spLocks noChangeArrowheads="1"/>
          </p:cNvSpPr>
          <p:nvPr/>
        </p:nvSpPr>
        <p:spPr bwMode="auto">
          <a:xfrm>
            <a:off x="4191000" y="3886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0.92</a:t>
            </a:r>
          </a:p>
        </p:txBody>
      </p:sp>
      <p:sp>
        <p:nvSpPr>
          <p:cNvPr id="75848" name="AutoShape 72"/>
          <p:cNvSpPr>
            <a:spLocks noChangeArrowheads="1"/>
          </p:cNvSpPr>
          <p:nvPr/>
        </p:nvSpPr>
        <p:spPr bwMode="auto">
          <a:xfrm>
            <a:off x="5638800" y="14478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0.97</a:t>
            </a:r>
          </a:p>
        </p:txBody>
      </p:sp>
      <p:sp>
        <p:nvSpPr>
          <p:cNvPr id="75849" name="AutoShape 73"/>
          <p:cNvSpPr>
            <a:spLocks noChangeArrowheads="1"/>
          </p:cNvSpPr>
          <p:nvPr/>
        </p:nvSpPr>
        <p:spPr bwMode="auto">
          <a:xfrm>
            <a:off x="5715000" y="2743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0.35</a:t>
            </a:r>
          </a:p>
        </p:txBody>
      </p:sp>
      <p:sp>
        <p:nvSpPr>
          <p:cNvPr id="75850" name="AutoShape 74"/>
          <p:cNvSpPr>
            <a:spLocks noChangeArrowheads="1"/>
          </p:cNvSpPr>
          <p:nvPr/>
        </p:nvSpPr>
        <p:spPr bwMode="auto">
          <a:xfrm>
            <a:off x="5715000" y="3886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0.56</a:t>
            </a:r>
          </a:p>
        </p:txBody>
      </p:sp>
      <p:sp>
        <p:nvSpPr>
          <p:cNvPr id="75851" name="AutoShape 75"/>
          <p:cNvSpPr>
            <a:spLocks noChangeArrowheads="1"/>
          </p:cNvSpPr>
          <p:nvPr/>
        </p:nvSpPr>
        <p:spPr bwMode="auto">
          <a:xfrm>
            <a:off x="6629400" y="1524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0.42</a:t>
            </a:r>
          </a:p>
        </p:txBody>
      </p:sp>
      <p:sp>
        <p:nvSpPr>
          <p:cNvPr id="75852" name="AutoShape 76"/>
          <p:cNvSpPr>
            <a:spLocks noChangeArrowheads="1"/>
          </p:cNvSpPr>
          <p:nvPr/>
        </p:nvSpPr>
        <p:spPr bwMode="auto">
          <a:xfrm>
            <a:off x="6629400" y="2743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0.63</a:t>
            </a:r>
          </a:p>
        </p:txBody>
      </p:sp>
      <p:sp>
        <p:nvSpPr>
          <p:cNvPr id="75853" name="AutoShape 77"/>
          <p:cNvSpPr>
            <a:spLocks noChangeArrowheads="1"/>
          </p:cNvSpPr>
          <p:nvPr/>
        </p:nvSpPr>
        <p:spPr bwMode="auto">
          <a:xfrm>
            <a:off x="6705600" y="38100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0.58</a:t>
            </a:r>
          </a:p>
        </p:txBody>
      </p:sp>
      <p:sp>
        <p:nvSpPr>
          <p:cNvPr id="75854" name="AutoShape 78"/>
          <p:cNvSpPr>
            <a:spLocks noChangeArrowheads="1"/>
          </p:cNvSpPr>
          <p:nvPr/>
        </p:nvSpPr>
        <p:spPr bwMode="auto">
          <a:xfrm>
            <a:off x="7543800" y="3886200"/>
            <a:ext cx="381000" cy="15240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600"/>
              </a:spcBef>
              <a:buClr>
                <a:schemeClr val="accent1"/>
              </a:buClr>
              <a:buSzPct val="70000"/>
              <a:buFont typeface="Wingdings" panose="05000000000000000000" pitchFamily="2" charset="2"/>
              <a:buNone/>
            </a:pPr>
            <a:r>
              <a:rPr lang="en-US" altLang="en-US" sz="1000">
                <a:latin typeface="Century Schoolbook" panose="02040604050505020304" pitchFamily="18" charset="0"/>
              </a:rPr>
              <a:t>0.67</a:t>
            </a:r>
          </a:p>
        </p:txBody>
      </p:sp>
      <p:sp>
        <p:nvSpPr>
          <p:cNvPr id="75857" name="Rectangle 81"/>
          <p:cNvSpPr>
            <a:spLocks/>
          </p:cNvSpPr>
          <p:nvPr/>
        </p:nvSpPr>
        <p:spPr bwMode="auto">
          <a:xfrm>
            <a:off x="216830" y="4829175"/>
            <a:ext cx="420277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1: 	</a:t>
            </a:r>
            <a:r>
              <a:rPr lang="en-US" altLang="en-US" sz="2000" dirty="0">
                <a:latin typeface="Times New Roman" panose="02020603050405020304" pitchFamily="18" charset="0"/>
                <a:cs typeface="Times New Roman" panose="02020603050405020304" pitchFamily="18" charset="0"/>
              </a:rPr>
              <a:t>Add a vertex for each </a:t>
            </a:r>
            <a:r>
              <a:rPr lang="en-US" altLang="en-US" sz="2000" dirty="0" smtClean="0">
                <a:latin typeface="Times New Roman" panose="02020603050405020304" pitchFamily="18" charset="0"/>
                <a:cs typeface="Times New Roman" panose="02020603050405020304" pitchFamily="18" charset="0"/>
              </a:rPr>
              <a:t>possible </a:t>
            </a:r>
            <a:r>
              <a:rPr lang="en-US" altLang="en-US" sz="2000" dirty="0">
                <a:latin typeface="Times New Roman" panose="02020603050405020304" pitchFamily="18" charset="0"/>
                <a:cs typeface="Times New Roman" panose="02020603050405020304" pitchFamily="18" charset="0"/>
              </a:rPr>
              <a:t>	sense of each word in the text.</a:t>
            </a:r>
          </a:p>
        </p:txBody>
      </p:sp>
      <p:sp>
        <p:nvSpPr>
          <p:cNvPr id="75859" name="Rectangle 83"/>
          <p:cNvSpPr>
            <a:spLocks/>
          </p:cNvSpPr>
          <p:nvPr/>
        </p:nvSpPr>
        <p:spPr bwMode="auto">
          <a:xfrm>
            <a:off x="222102" y="5451566"/>
            <a:ext cx="419749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2: 	</a:t>
            </a:r>
            <a:r>
              <a:rPr lang="en-US" altLang="en-US" sz="2000" dirty="0">
                <a:latin typeface="Times New Roman" panose="02020603050405020304" pitchFamily="18" charset="0"/>
                <a:cs typeface="Times New Roman" panose="02020603050405020304" pitchFamily="18" charset="0"/>
              </a:rPr>
              <a:t>Add weighted edges using 	definition based semantic 	similarity (</a:t>
            </a:r>
            <a:r>
              <a:rPr lang="en-US" altLang="en-US" sz="2000" dirty="0" err="1">
                <a:latin typeface="Times New Roman" panose="02020603050405020304" pitchFamily="18" charset="0"/>
                <a:cs typeface="Times New Roman" panose="02020603050405020304" pitchFamily="18" charset="0"/>
              </a:rPr>
              <a:t>Lesk’s</a:t>
            </a:r>
            <a:r>
              <a:rPr lang="en-US" altLang="en-US" sz="2000" dirty="0">
                <a:latin typeface="Times New Roman" panose="02020603050405020304" pitchFamily="18" charset="0"/>
                <a:cs typeface="Times New Roman" panose="02020603050405020304" pitchFamily="18" charset="0"/>
              </a:rPr>
              <a:t> method).</a:t>
            </a:r>
          </a:p>
        </p:txBody>
      </p:sp>
      <p:sp>
        <p:nvSpPr>
          <p:cNvPr id="75860" name="Rectangle 84"/>
          <p:cNvSpPr>
            <a:spLocks/>
          </p:cNvSpPr>
          <p:nvPr/>
        </p:nvSpPr>
        <p:spPr bwMode="auto">
          <a:xfrm>
            <a:off x="4565469" y="4772024"/>
            <a:ext cx="4383236"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3: 	</a:t>
            </a:r>
            <a:r>
              <a:rPr lang="en-US" altLang="en-US" sz="2000" dirty="0">
                <a:latin typeface="Times New Roman" panose="02020603050405020304" pitchFamily="18" charset="0"/>
                <a:cs typeface="Times New Roman" panose="02020603050405020304" pitchFamily="18" charset="0"/>
              </a:rPr>
              <a:t>Apply graph based ranking </a:t>
            </a:r>
            <a:r>
              <a:rPr lang="en-US" altLang="en-US" sz="2000" dirty="0" smtClean="0">
                <a:latin typeface="Times New Roman" panose="02020603050405020304" pitchFamily="18" charset="0"/>
                <a:cs typeface="Times New Roman" panose="02020603050405020304" pitchFamily="18" charset="0"/>
              </a:rPr>
              <a:t>algorithm </a:t>
            </a:r>
            <a:r>
              <a:rPr lang="en-US" altLang="en-US" sz="2000" dirty="0">
                <a:latin typeface="Times New Roman" panose="02020603050405020304" pitchFamily="18" charset="0"/>
                <a:cs typeface="Times New Roman" panose="02020603050405020304" pitchFamily="18" charset="0"/>
              </a:rPr>
              <a:t>to find score of </a:t>
            </a:r>
            <a:r>
              <a:rPr lang="en-US" altLang="en-US" sz="2000" dirty="0" smtClean="0">
                <a:latin typeface="Times New Roman" panose="02020603050405020304" pitchFamily="18" charset="0"/>
                <a:cs typeface="Times New Roman" panose="02020603050405020304" pitchFamily="18" charset="0"/>
              </a:rPr>
              <a:t>each </a:t>
            </a:r>
            <a:r>
              <a:rPr lang="en-US" altLang="en-US" sz="2000" dirty="0">
                <a:latin typeface="Times New Roman" panose="02020603050405020304" pitchFamily="18" charset="0"/>
                <a:cs typeface="Times New Roman" panose="02020603050405020304" pitchFamily="18" charset="0"/>
              </a:rPr>
              <a:t>vertex (i.e. for each word </a:t>
            </a:r>
            <a:r>
              <a:rPr lang="en-US" altLang="en-US" sz="2000" dirty="0" smtClean="0">
                <a:latin typeface="Times New Roman" panose="02020603050405020304" pitchFamily="18" charset="0"/>
                <a:cs typeface="Times New Roman" panose="02020603050405020304" pitchFamily="18" charset="0"/>
              </a:rPr>
              <a:t>sense</a:t>
            </a:r>
            <a:r>
              <a:rPr lang="en-US" altLang="en-US" sz="2000" dirty="0">
                <a:latin typeface="Times New Roman" panose="02020603050405020304" pitchFamily="18" charset="0"/>
                <a:cs typeface="Times New Roman" panose="02020603050405020304" pitchFamily="18" charset="0"/>
              </a:rPr>
              <a:t>).</a:t>
            </a:r>
          </a:p>
        </p:txBody>
      </p:sp>
      <p:sp>
        <p:nvSpPr>
          <p:cNvPr id="75861" name="Rectangle 85"/>
          <p:cNvSpPr>
            <a:spLocks/>
          </p:cNvSpPr>
          <p:nvPr/>
        </p:nvSpPr>
        <p:spPr bwMode="auto">
          <a:xfrm>
            <a:off x="4587252" y="5719763"/>
            <a:ext cx="447624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ts val="600"/>
              </a:spcBef>
              <a:buClr>
                <a:schemeClr val="accent1"/>
              </a:buClr>
              <a:buSzPct val="70000"/>
              <a:buFont typeface="Wingdings" panose="05000000000000000000" pitchFamily="2" charset="2"/>
              <a:buNone/>
            </a:pPr>
            <a:r>
              <a:rPr lang="en-US" altLang="en-US" sz="2000" b="1" dirty="0">
                <a:latin typeface="Times New Roman" panose="02020603050405020304" pitchFamily="18" charset="0"/>
                <a:cs typeface="Times New Roman" panose="02020603050405020304" pitchFamily="18" charset="0"/>
              </a:rPr>
              <a:t>Step 4: 	</a:t>
            </a:r>
            <a:r>
              <a:rPr lang="en-US" altLang="en-US" sz="2000" dirty="0">
                <a:latin typeface="Times New Roman" panose="02020603050405020304" pitchFamily="18" charset="0"/>
                <a:cs typeface="Times New Roman" panose="02020603050405020304" pitchFamily="18" charset="0"/>
              </a:rPr>
              <a:t>Select the vertex (sense) which 	has the highest score.</a:t>
            </a:r>
          </a:p>
        </p:txBody>
      </p:sp>
      <p:sp>
        <p:nvSpPr>
          <p:cNvPr id="21557" name="Slide Number Placeholder 51"/>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378EF784-9DAB-4C6B-A644-D900ED28DC65}" type="slidenum">
              <a:rPr lang="en-US" altLang="en-US" sz="1400" b="1">
                <a:solidFill>
                  <a:srgbClr val="FFFFFF"/>
                </a:solidFill>
                <a:latin typeface="Century Schoolbook" panose="02040604050505020304" pitchFamily="18" charset="0"/>
              </a:rPr>
              <a:pPr algn="ctr" eaLnBrk="1" hangingPunct="1"/>
              <a:t>62</a:t>
            </a:fld>
            <a:endParaRPr lang="en-US" altLang="en-US" sz="1400" b="1">
              <a:solidFill>
                <a:srgbClr val="FFFFFF"/>
              </a:solidFill>
              <a:latin typeface="Century Schoolbook" panose="02040604050505020304" pitchFamily="18" charset="0"/>
            </a:endParaRPr>
          </a:p>
        </p:txBody>
      </p:sp>
      <p:sp>
        <p:nvSpPr>
          <p:cNvPr id="21558" name="Footer Placeholder 52"/>
          <p:cNvSpPr txBox="1">
            <a:spLocks noGrp="1"/>
          </p:cNvSpPr>
          <p:nvPr/>
        </p:nvSpPr>
        <p:spPr bwMode="auto">
          <a:xfrm rot="5400000">
            <a:off x="6989763" y="3736975"/>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chemeClr val="tx2"/>
                </a:solidFill>
                <a:latin typeface="Century Schoolbook" panose="02040604050505020304" pitchFamily="18" charset="0"/>
              </a:rPr>
              <a:t>CFILT - IITB</a:t>
            </a:r>
          </a:p>
        </p:txBody>
      </p:sp>
      <p:cxnSp>
        <p:nvCxnSpPr>
          <p:cNvPr id="56" name="Straight Connector 55"/>
          <p:cNvCxnSpPr>
            <a:stCxn id="75802" idx="5"/>
            <a:endCxn id="75806" idx="1"/>
          </p:cNvCxnSpPr>
          <p:nvPr/>
        </p:nvCxnSpPr>
        <p:spPr>
          <a:xfrm rot="16200000" flipH="1">
            <a:off x="5648326" y="2078037"/>
            <a:ext cx="895350" cy="720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776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8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8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8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8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8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8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58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8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8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8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8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8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8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8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8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8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8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8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8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8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8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58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8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8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8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58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58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58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845"/>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7585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7585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8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8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8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58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58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8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8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58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5854"/>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75859"/>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5860"/>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8" presetClass="emph" presetSubtype="0" fill="hold" grpId="1" nodeType="clickEffect">
                                  <p:stCondLst>
                                    <p:cond delay="0"/>
                                  </p:stCondLst>
                                  <p:childTnLst>
                                    <p:animRot by="21600000">
                                      <p:cBhvr>
                                        <p:cTn id="108" dur="2000" fill="hold"/>
                                        <p:tgtEl>
                                          <p:spTgt spid="75801"/>
                                        </p:tgtEl>
                                        <p:attrNameLst>
                                          <p:attrName>r</p:attrName>
                                        </p:attrNameLst>
                                      </p:cBhvr>
                                    </p:animRot>
                                  </p:childTnLst>
                                </p:cTn>
                              </p:par>
                              <p:par>
                                <p:cTn id="109" presetID="8" presetClass="emph" presetSubtype="0" fill="hold" grpId="1" nodeType="withEffect">
                                  <p:stCondLst>
                                    <p:cond delay="0"/>
                                  </p:stCondLst>
                                  <p:childTnLst>
                                    <p:animRot by="21600000">
                                      <p:cBhvr>
                                        <p:cTn id="110" dur="2000" fill="hold"/>
                                        <p:tgtEl>
                                          <p:spTgt spid="75802"/>
                                        </p:tgtEl>
                                        <p:attrNameLst>
                                          <p:attrName>r</p:attrName>
                                        </p:attrNameLst>
                                      </p:cBhvr>
                                    </p:animRot>
                                  </p:childTnLst>
                                </p:cTn>
                              </p:par>
                              <p:par>
                                <p:cTn id="111" presetID="8" presetClass="emph" presetSubtype="0" fill="hold" grpId="1" nodeType="withEffect">
                                  <p:stCondLst>
                                    <p:cond delay="0"/>
                                  </p:stCondLst>
                                  <p:childTnLst>
                                    <p:animRot by="21600000">
                                      <p:cBhvr>
                                        <p:cTn id="112" dur="2000" fill="hold"/>
                                        <p:tgtEl>
                                          <p:spTgt spid="75806"/>
                                        </p:tgtEl>
                                        <p:attrNameLst>
                                          <p:attrName>r</p:attrName>
                                        </p:attrNameLst>
                                      </p:cBhvr>
                                    </p:animRot>
                                  </p:childTnLst>
                                </p:cTn>
                              </p:par>
                              <p:par>
                                <p:cTn id="113" presetID="8" presetClass="emph" presetSubtype="0" fill="hold" grpId="1" nodeType="withEffect">
                                  <p:stCondLst>
                                    <p:cond delay="0"/>
                                  </p:stCondLst>
                                  <p:childTnLst>
                                    <p:animRot by="21600000">
                                      <p:cBhvr>
                                        <p:cTn id="114" dur="2000" fill="hold"/>
                                        <p:tgtEl>
                                          <p:spTgt spid="75810"/>
                                        </p:tgtEl>
                                        <p:attrNameLst>
                                          <p:attrName>r</p:attrName>
                                        </p:attrNameLst>
                                      </p:cBhvr>
                                    </p:animRot>
                                  </p:childTnLst>
                                </p:cTn>
                              </p:par>
                              <p:par>
                                <p:cTn id="115" presetID="21" presetClass="emph" presetSubtype="0" fill="hold" grpId="2" nodeType="withEffect">
                                  <p:stCondLst>
                                    <p:cond delay="0"/>
                                  </p:stCondLst>
                                  <p:childTnLst>
                                    <p:animClr clrSpc="hsl" dir="cw">
                                      <p:cBhvr override="childStyle">
                                        <p:cTn id="116" dur="500" fill="hold"/>
                                        <p:tgtEl>
                                          <p:spTgt spid="75801"/>
                                        </p:tgtEl>
                                        <p:attrNameLst>
                                          <p:attrName>style.color</p:attrName>
                                        </p:attrNameLst>
                                      </p:cBhvr>
                                      <p:by>
                                        <p:hsl h="7200000" s="0" l="0"/>
                                      </p:by>
                                    </p:animClr>
                                    <p:animClr clrSpc="hsl" dir="cw">
                                      <p:cBhvr>
                                        <p:cTn id="117" dur="500" fill="hold"/>
                                        <p:tgtEl>
                                          <p:spTgt spid="75801"/>
                                        </p:tgtEl>
                                        <p:attrNameLst>
                                          <p:attrName>fillcolor</p:attrName>
                                        </p:attrNameLst>
                                      </p:cBhvr>
                                      <p:by>
                                        <p:hsl h="7200000" s="0" l="0"/>
                                      </p:by>
                                    </p:animClr>
                                    <p:animClr clrSpc="hsl" dir="cw">
                                      <p:cBhvr>
                                        <p:cTn id="118" dur="500" fill="hold"/>
                                        <p:tgtEl>
                                          <p:spTgt spid="75801"/>
                                        </p:tgtEl>
                                        <p:attrNameLst>
                                          <p:attrName>stroke.color</p:attrName>
                                        </p:attrNameLst>
                                      </p:cBhvr>
                                      <p:by>
                                        <p:hsl h="7200000" s="0" l="0"/>
                                      </p:by>
                                    </p:animClr>
                                    <p:set>
                                      <p:cBhvr>
                                        <p:cTn id="119" dur="500" fill="hold"/>
                                        <p:tgtEl>
                                          <p:spTgt spid="75801"/>
                                        </p:tgtEl>
                                        <p:attrNameLst>
                                          <p:attrName>fill.type</p:attrName>
                                        </p:attrNameLst>
                                      </p:cBhvr>
                                      <p:to>
                                        <p:strVal val="solid"/>
                                      </p:to>
                                    </p:set>
                                  </p:childTnLst>
                                </p:cTn>
                              </p:par>
                              <p:par>
                                <p:cTn id="120" presetID="21" presetClass="emph" presetSubtype="0" fill="hold" grpId="2" nodeType="withEffect">
                                  <p:stCondLst>
                                    <p:cond delay="0"/>
                                  </p:stCondLst>
                                  <p:childTnLst>
                                    <p:animClr clrSpc="hsl" dir="cw">
                                      <p:cBhvr override="childStyle">
                                        <p:cTn id="121" dur="500" fill="hold"/>
                                        <p:tgtEl>
                                          <p:spTgt spid="75802"/>
                                        </p:tgtEl>
                                        <p:attrNameLst>
                                          <p:attrName>style.color</p:attrName>
                                        </p:attrNameLst>
                                      </p:cBhvr>
                                      <p:by>
                                        <p:hsl h="7200000" s="0" l="0"/>
                                      </p:by>
                                    </p:animClr>
                                    <p:animClr clrSpc="hsl" dir="cw">
                                      <p:cBhvr>
                                        <p:cTn id="122" dur="500" fill="hold"/>
                                        <p:tgtEl>
                                          <p:spTgt spid="75802"/>
                                        </p:tgtEl>
                                        <p:attrNameLst>
                                          <p:attrName>fillcolor</p:attrName>
                                        </p:attrNameLst>
                                      </p:cBhvr>
                                      <p:by>
                                        <p:hsl h="7200000" s="0" l="0"/>
                                      </p:by>
                                    </p:animClr>
                                    <p:animClr clrSpc="hsl" dir="cw">
                                      <p:cBhvr>
                                        <p:cTn id="123" dur="500" fill="hold"/>
                                        <p:tgtEl>
                                          <p:spTgt spid="75802"/>
                                        </p:tgtEl>
                                        <p:attrNameLst>
                                          <p:attrName>stroke.color</p:attrName>
                                        </p:attrNameLst>
                                      </p:cBhvr>
                                      <p:by>
                                        <p:hsl h="7200000" s="0" l="0"/>
                                      </p:by>
                                    </p:animClr>
                                    <p:set>
                                      <p:cBhvr>
                                        <p:cTn id="124" dur="500" fill="hold"/>
                                        <p:tgtEl>
                                          <p:spTgt spid="75802"/>
                                        </p:tgtEl>
                                        <p:attrNameLst>
                                          <p:attrName>fill.type</p:attrName>
                                        </p:attrNameLst>
                                      </p:cBhvr>
                                      <p:to>
                                        <p:strVal val="solid"/>
                                      </p:to>
                                    </p:set>
                                  </p:childTnLst>
                                </p:cTn>
                              </p:par>
                              <p:par>
                                <p:cTn id="125" presetID="21" presetClass="emph" presetSubtype="0" fill="hold" grpId="2" nodeType="withEffect">
                                  <p:stCondLst>
                                    <p:cond delay="0"/>
                                  </p:stCondLst>
                                  <p:childTnLst>
                                    <p:animClr clrSpc="hsl" dir="cw">
                                      <p:cBhvr override="childStyle">
                                        <p:cTn id="126" dur="500" fill="hold"/>
                                        <p:tgtEl>
                                          <p:spTgt spid="75806"/>
                                        </p:tgtEl>
                                        <p:attrNameLst>
                                          <p:attrName>style.color</p:attrName>
                                        </p:attrNameLst>
                                      </p:cBhvr>
                                      <p:by>
                                        <p:hsl h="7200000" s="0" l="0"/>
                                      </p:by>
                                    </p:animClr>
                                    <p:animClr clrSpc="hsl" dir="cw">
                                      <p:cBhvr>
                                        <p:cTn id="127" dur="500" fill="hold"/>
                                        <p:tgtEl>
                                          <p:spTgt spid="75806"/>
                                        </p:tgtEl>
                                        <p:attrNameLst>
                                          <p:attrName>fillcolor</p:attrName>
                                        </p:attrNameLst>
                                      </p:cBhvr>
                                      <p:by>
                                        <p:hsl h="7200000" s="0" l="0"/>
                                      </p:by>
                                    </p:animClr>
                                    <p:animClr clrSpc="hsl" dir="cw">
                                      <p:cBhvr>
                                        <p:cTn id="128" dur="500" fill="hold"/>
                                        <p:tgtEl>
                                          <p:spTgt spid="75806"/>
                                        </p:tgtEl>
                                        <p:attrNameLst>
                                          <p:attrName>stroke.color</p:attrName>
                                        </p:attrNameLst>
                                      </p:cBhvr>
                                      <p:by>
                                        <p:hsl h="7200000" s="0" l="0"/>
                                      </p:by>
                                    </p:animClr>
                                    <p:set>
                                      <p:cBhvr>
                                        <p:cTn id="129" dur="500" fill="hold"/>
                                        <p:tgtEl>
                                          <p:spTgt spid="75806"/>
                                        </p:tgtEl>
                                        <p:attrNameLst>
                                          <p:attrName>fill.type</p:attrName>
                                        </p:attrNameLst>
                                      </p:cBhvr>
                                      <p:to>
                                        <p:strVal val="solid"/>
                                      </p:to>
                                    </p:set>
                                  </p:childTnLst>
                                </p:cTn>
                              </p:par>
                              <p:par>
                                <p:cTn id="130" presetID="21" presetClass="emph" presetSubtype="0" fill="hold" grpId="2" nodeType="withEffect">
                                  <p:stCondLst>
                                    <p:cond delay="0"/>
                                  </p:stCondLst>
                                  <p:childTnLst>
                                    <p:animClr clrSpc="hsl" dir="cw">
                                      <p:cBhvr override="childStyle">
                                        <p:cTn id="131" dur="500" fill="hold"/>
                                        <p:tgtEl>
                                          <p:spTgt spid="75810"/>
                                        </p:tgtEl>
                                        <p:attrNameLst>
                                          <p:attrName>style.color</p:attrName>
                                        </p:attrNameLst>
                                      </p:cBhvr>
                                      <p:by>
                                        <p:hsl h="7200000" s="0" l="0"/>
                                      </p:by>
                                    </p:animClr>
                                    <p:animClr clrSpc="hsl" dir="cw">
                                      <p:cBhvr>
                                        <p:cTn id="132" dur="500" fill="hold"/>
                                        <p:tgtEl>
                                          <p:spTgt spid="75810"/>
                                        </p:tgtEl>
                                        <p:attrNameLst>
                                          <p:attrName>fillcolor</p:attrName>
                                        </p:attrNameLst>
                                      </p:cBhvr>
                                      <p:by>
                                        <p:hsl h="7200000" s="0" l="0"/>
                                      </p:by>
                                    </p:animClr>
                                    <p:animClr clrSpc="hsl" dir="cw">
                                      <p:cBhvr>
                                        <p:cTn id="133" dur="500" fill="hold"/>
                                        <p:tgtEl>
                                          <p:spTgt spid="75810"/>
                                        </p:tgtEl>
                                        <p:attrNameLst>
                                          <p:attrName>stroke.color</p:attrName>
                                        </p:attrNameLst>
                                      </p:cBhvr>
                                      <p:by>
                                        <p:hsl h="7200000" s="0" l="0"/>
                                      </p:by>
                                    </p:animClr>
                                    <p:set>
                                      <p:cBhvr>
                                        <p:cTn id="134" dur="500" fill="hold"/>
                                        <p:tgtEl>
                                          <p:spTgt spid="75810"/>
                                        </p:tgtEl>
                                        <p:attrNameLst>
                                          <p:attrName>fill.type</p:attrName>
                                        </p:attrNameLst>
                                      </p:cBhvr>
                                      <p:to>
                                        <p:strVal val="solid"/>
                                      </p:to>
                                    </p:set>
                                  </p:childTnLst>
                                </p:cTn>
                              </p:par>
                              <p:par>
                                <p:cTn id="135" presetID="1" presetClass="exit" presetSubtype="0" fill="hold" grpId="1" nodeType="withEffect">
                                  <p:stCondLst>
                                    <p:cond delay="0"/>
                                  </p:stCondLst>
                                  <p:childTnLst>
                                    <p:set>
                                      <p:cBhvr>
                                        <p:cTn id="136" dur="1" fill="hold">
                                          <p:stCondLst>
                                            <p:cond delay="0"/>
                                          </p:stCondLst>
                                        </p:cTn>
                                        <p:tgtEl>
                                          <p:spTgt spid="75860"/>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75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nimBg="1"/>
      <p:bldP spid="75800" grpId="0" animBg="1"/>
      <p:bldP spid="75801" grpId="0" animBg="1"/>
      <p:bldP spid="75801" grpId="1" animBg="1"/>
      <p:bldP spid="75801" grpId="2" animBg="1"/>
      <p:bldP spid="75802" grpId="0" animBg="1"/>
      <p:bldP spid="75802" grpId="1" animBg="1"/>
      <p:bldP spid="75802" grpId="2" animBg="1"/>
      <p:bldP spid="75803" grpId="0" animBg="1"/>
      <p:bldP spid="75804" grpId="0" animBg="1"/>
      <p:bldP spid="75805" grpId="0" animBg="1"/>
      <p:bldP spid="75806" grpId="0" animBg="1"/>
      <p:bldP spid="75806" grpId="1" animBg="1"/>
      <p:bldP spid="75806" grpId="2" animBg="1"/>
      <p:bldP spid="75807" grpId="0" animBg="1"/>
      <p:bldP spid="75810" grpId="0" animBg="1"/>
      <p:bldP spid="75810" grpId="1" animBg="1"/>
      <p:bldP spid="75810" grpId="2" animBg="1"/>
      <p:bldP spid="75830" grpId="0" animBg="1"/>
      <p:bldP spid="75831" grpId="0" animBg="1"/>
      <p:bldP spid="75832" grpId="0" animBg="1"/>
      <p:bldP spid="75833" grpId="0" animBg="1"/>
      <p:bldP spid="75834" grpId="0" animBg="1"/>
      <p:bldP spid="75835" grpId="0" animBg="1"/>
      <p:bldP spid="75836" grpId="0" animBg="1"/>
      <p:bldP spid="75837" grpId="0" animBg="1"/>
      <p:bldP spid="75838" grpId="0" animBg="1"/>
      <p:bldP spid="75840" grpId="0" animBg="1"/>
      <p:bldP spid="75841" grpId="0" animBg="1"/>
      <p:bldP spid="75844" grpId="0"/>
      <p:bldP spid="75846" grpId="0"/>
      <p:bldP spid="75847" grpId="0"/>
      <p:bldP spid="75848" grpId="0"/>
      <p:bldP spid="75849" grpId="0"/>
      <p:bldP spid="75850" grpId="0"/>
      <p:bldP spid="75851" grpId="0"/>
      <p:bldP spid="75852" grpId="0"/>
      <p:bldP spid="75853" grpId="0"/>
      <p:bldP spid="75854" grpId="0"/>
      <p:bldP spid="75857" grpId="0"/>
      <p:bldP spid="75857" grpId="1"/>
      <p:bldP spid="75859" grpId="0"/>
      <p:bldP spid="75859" grpId="1"/>
      <p:bldP spid="75860" grpId="0"/>
      <p:bldP spid="75860" grpId="1"/>
      <p:bldP spid="7586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4000" b="1" dirty="0"/>
              <a:t>KB Approaches – Comparisons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00402713"/>
              </p:ext>
            </p:extLst>
          </p:nvPr>
        </p:nvGraphicFramePr>
        <p:xfrm>
          <a:off x="323528" y="1340768"/>
          <a:ext cx="8230470" cy="43191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4630070">
                  <a:extLst>
                    <a:ext uri="{9D8B030D-6E8A-4147-A177-3AD203B41FA5}">
                      <a16:colId xmlns:a16="http://schemas.microsoft.com/office/drawing/2014/main" val="20001"/>
                    </a:ext>
                  </a:extLst>
                </a:gridCol>
              </a:tblGrid>
              <a:tr h="513607">
                <a:tc>
                  <a:txBody>
                    <a:bodyPr/>
                    <a:lstStyle/>
                    <a:p>
                      <a:pPr marL="0" marR="0" algn="ctr">
                        <a:lnSpc>
                          <a:spcPct val="115000"/>
                        </a:lnSpc>
                        <a:spcBef>
                          <a:spcPts val="0"/>
                        </a:spcBef>
                        <a:spcAft>
                          <a:spcPts val="600"/>
                        </a:spcAft>
                        <a:tabLst>
                          <a:tab pos="2038350" algn="l"/>
                        </a:tabLst>
                      </a:pPr>
                      <a:r>
                        <a:rPr lang="en-US" sz="2400" b="1" dirty="0">
                          <a:latin typeface="Times New Roman"/>
                          <a:ea typeface="Calibri"/>
                          <a:cs typeface="Times New Roman"/>
                        </a:rPr>
                        <a:t>Algorithm</a:t>
                      </a:r>
                      <a:endParaRPr lang="en-US" sz="2400" dirty="0">
                        <a:latin typeface="Calibri"/>
                        <a:ea typeface="Calibri"/>
                        <a:cs typeface="Times New Roman"/>
                      </a:endParaRPr>
                    </a:p>
                  </a:txBody>
                  <a:tcPr marL="66915" marR="66915" marT="0" marB="0"/>
                </a:tc>
                <a:tc>
                  <a:txBody>
                    <a:bodyPr/>
                    <a:lstStyle/>
                    <a:p>
                      <a:pPr marL="0" marR="0" algn="ctr">
                        <a:lnSpc>
                          <a:spcPct val="115000"/>
                        </a:lnSpc>
                        <a:spcBef>
                          <a:spcPts val="0"/>
                        </a:spcBef>
                        <a:spcAft>
                          <a:spcPts val="600"/>
                        </a:spcAft>
                        <a:tabLst>
                          <a:tab pos="2038350" algn="l"/>
                        </a:tabLst>
                      </a:pPr>
                      <a:r>
                        <a:rPr lang="en-US" sz="2400" b="1" dirty="0">
                          <a:latin typeface="Times New Roman"/>
                          <a:ea typeface="Calibri"/>
                          <a:cs typeface="Times New Roman"/>
                        </a:rPr>
                        <a:t>Accuracy</a:t>
                      </a:r>
                      <a:endParaRPr lang="en-US" sz="2400" dirty="0">
                        <a:latin typeface="Calibri"/>
                        <a:ea typeface="Calibri"/>
                        <a:cs typeface="Times New Roman"/>
                      </a:endParaRPr>
                    </a:p>
                  </a:txBody>
                  <a:tcPr marL="66915" marR="66915" marT="0" marB="0"/>
                </a:tc>
                <a:extLst>
                  <a:ext uri="{0D108BD9-81ED-4DB2-BD59-A6C34878D82A}">
                    <a16:rowId xmlns:a16="http://schemas.microsoft.com/office/drawing/2014/main" val="10000"/>
                  </a:ext>
                </a:extLst>
              </a:tr>
              <a:tr h="513607">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WSD using Selectional Restrictions</a:t>
                      </a:r>
                      <a:endParaRPr lang="en-US" sz="2200" dirty="0">
                        <a:latin typeface="Calibri"/>
                        <a:ea typeface="Calibri"/>
                        <a:cs typeface="Times New Roman"/>
                      </a:endParaRPr>
                    </a:p>
                  </a:txBody>
                  <a:tcPr marL="66915" marR="66915" marT="0" marB="0"/>
                </a:tc>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44% on Brown Corpus</a:t>
                      </a:r>
                      <a:endParaRPr lang="en-US" sz="2200" dirty="0">
                        <a:latin typeface="Calibri"/>
                        <a:ea typeface="Calibri"/>
                        <a:cs typeface="Times New Roman"/>
                      </a:endParaRPr>
                    </a:p>
                  </a:txBody>
                  <a:tcPr marL="66915" marR="66915" marT="0" marB="0"/>
                </a:tc>
                <a:extLst>
                  <a:ext uri="{0D108BD9-81ED-4DB2-BD59-A6C34878D82A}">
                    <a16:rowId xmlns:a16="http://schemas.microsoft.com/office/drawing/2014/main" val="10001"/>
                  </a:ext>
                </a:extLst>
              </a:tr>
              <a:tr h="978542">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Lesk’s algorithm</a:t>
                      </a:r>
                      <a:endParaRPr lang="en-US" sz="2200" dirty="0">
                        <a:latin typeface="Calibri"/>
                        <a:ea typeface="Calibri"/>
                        <a:cs typeface="Times New Roman"/>
                      </a:endParaRPr>
                    </a:p>
                  </a:txBody>
                  <a:tcPr marL="66915" marR="66915" marT="0" marB="0"/>
                </a:tc>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50-60% on short samples of </a:t>
                      </a:r>
                      <a:r>
                        <a:rPr lang="en-US" sz="2200" i="1" dirty="0">
                          <a:latin typeface="Times New Roman"/>
                          <a:ea typeface="Calibri"/>
                          <a:cs typeface="Times New Roman"/>
                        </a:rPr>
                        <a:t>“Pride and Prejudice” </a:t>
                      </a:r>
                      <a:r>
                        <a:rPr lang="en-US" sz="2200" dirty="0">
                          <a:latin typeface="Times New Roman"/>
                          <a:ea typeface="Calibri"/>
                          <a:cs typeface="Times New Roman"/>
                        </a:rPr>
                        <a:t>and some “</a:t>
                      </a:r>
                      <a:r>
                        <a:rPr lang="en-US" sz="2200" i="1" dirty="0">
                          <a:latin typeface="Times New Roman"/>
                          <a:ea typeface="Calibri"/>
                          <a:cs typeface="Times New Roman"/>
                        </a:rPr>
                        <a:t>news stories”.</a:t>
                      </a:r>
                      <a:r>
                        <a:rPr lang="en-US" sz="2200" dirty="0">
                          <a:latin typeface="Times New Roman"/>
                          <a:ea typeface="Calibri"/>
                          <a:cs typeface="Times New Roman"/>
                        </a:rPr>
                        <a:t> </a:t>
                      </a:r>
                      <a:endParaRPr lang="en-US" sz="2200" dirty="0">
                        <a:latin typeface="Calibri"/>
                        <a:ea typeface="Calibri"/>
                        <a:cs typeface="Times New Roman"/>
                      </a:endParaRPr>
                    </a:p>
                  </a:txBody>
                  <a:tcPr marL="66915" marR="66915" marT="0" marB="0"/>
                </a:tc>
                <a:extLst>
                  <a:ext uri="{0D108BD9-81ED-4DB2-BD59-A6C34878D82A}">
                    <a16:rowId xmlns:a16="http://schemas.microsoft.com/office/drawing/2014/main" val="10002"/>
                  </a:ext>
                </a:extLst>
              </a:tr>
              <a:tr h="513607">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WSD using conceptual density</a:t>
                      </a:r>
                      <a:endParaRPr lang="en-US" sz="2200" dirty="0">
                        <a:latin typeface="Calibri"/>
                        <a:ea typeface="Calibri"/>
                        <a:cs typeface="Times New Roman"/>
                      </a:endParaRPr>
                    </a:p>
                  </a:txBody>
                  <a:tcPr marL="66915" marR="66915" marT="0" marB="0"/>
                </a:tc>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54% on Brown corpus. </a:t>
                      </a:r>
                      <a:endParaRPr lang="en-US" sz="2200" dirty="0">
                        <a:latin typeface="Calibri"/>
                        <a:ea typeface="Calibri"/>
                        <a:cs typeface="Times New Roman"/>
                      </a:endParaRPr>
                    </a:p>
                  </a:txBody>
                  <a:tcPr marL="66915" marR="66915" marT="0" marB="0"/>
                </a:tc>
                <a:extLst>
                  <a:ext uri="{0D108BD9-81ED-4DB2-BD59-A6C34878D82A}">
                    <a16:rowId xmlns:a16="http://schemas.microsoft.com/office/drawing/2014/main" val="10003"/>
                  </a:ext>
                </a:extLst>
              </a:tr>
              <a:tr h="645318">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WSD using Random Walk Algorithms</a:t>
                      </a:r>
                      <a:endParaRPr lang="en-US" sz="2200" dirty="0">
                        <a:latin typeface="Calibri"/>
                        <a:ea typeface="Calibri"/>
                        <a:cs typeface="Times New Roman"/>
                      </a:endParaRPr>
                    </a:p>
                  </a:txBody>
                  <a:tcPr marL="66915" marR="66915" marT="0" marB="0"/>
                </a:tc>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54% accuracy on SEMCOR corpus which has a baseline accuracy of 37%.</a:t>
                      </a:r>
                      <a:endParaRPr lang="en-US" sz="2200" dirty="0">
                        <a:latin typeface="Calibri"/>
                        <a:ea typeface="Calibri"/>
                        <a:cs typeface="Times New Roman"/>
                      </a:endParaRPr>
                    </a:p>
                  </a:txBody>
                  <a:tcPr marL="66915" marR="66915" marT="0" marB="0"/>
                </a:tc>
                <a:extLst>
                  <a:ext uri="{0D108BD9-81ED-4DB2-BD59-A6C34878D82A}">
                    <a16:rowId xmlns:a16="http://schemas.microsoft.com/office/drawing/2014/main" val="10004"/>
                  </a:ext>
                </a:extLst>
              </a:tr>
              <a:tr h="645318">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Walker’s algorithm</a:t>
                      </a:r>
                      <a:endParaRPr lang="en-US" sz="2200" dirty="0">
                        <a:latin typeface="Calibri"/>
                        <a:ea typeface="Calibri"/>
                        <a:cs typeface="Times New Roman"/>
                      </a:endParaRPr>
                    </a:p>
                  </a:txBody>
                  <a:tcPr marL="66915" marR="66915" marT="0" marB="0"/>
                </a:tc>
                <a:tc>
                  <a:txBody>
                    <a:bodyPr/>
                    <a:lstStyle/>
                    <a:p>
                      <a:pPr marL="0" marR="0" algn="just">
                        <a:lnSpc>
                          <a:spcPct val="115000"/>
                        </a:lnSpc>
                        <a:spcBef>
                          <a:spcPts val="0"/>
                        </a:spcBef>
                        <a:spcAft>
                          <a:spcPts val="600"/>
                        </a:spcAft>
                        <a:tabLst>
                          <a:tab pos="2038350" algn="l"/>
                        </a:tabLst>
                      </a:pPr>
                      <a:r>
                        <a:rPr lang="en-US" sz="2200" dirty="0">
                          <a:latin typeface="Times New Roman"/>
                          <a:ea typeface="Calibri"/>
                          <a:cs typeface="Times New Roman"/>
                        </a:rPr>
                        <a:t>50% when tested on 10 highly polysemous English words. </a:t>
                      </a:r>
                      <a:endParaRPr lang="en-US" sz="2200" dirty="0">
                        <a:latin typeface="Calibri"/>
                        <a:ea typeface="Calibri"/>
                        <a:cs typeface="Times New Roman"/>
                      </a:endParaRPr>
                    </a:p>
                  </a:txBody>
                  <a:tcPr marL="66915" marR="6691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2428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t>KB Approaches –Conclusions</a:t>
            </a:r>
          </a:p>
        </p:txBody>
      </p:sp>
      <p:sp>
        <p:nvSpPr>
          <p:cNvPr id="23557" name="Content Placeholder 6"/>
          <p:cNvSpPr>
            <a:spLocks noGrp="1"/>
          </p:cNvSpPr>
          <p:nvPr>
            <p:ph idx="1"/>
          </p:nvPr>
        </p:nvSpPr>
        <p:spPr/>
        <p:txBody>
          <a:bodyPr>
            <a:normAutofit/>
          </a:bodyPr>
          <a:lstStyle/>
          <a:p>
            <a:pPr eaLnBrk="1" hangingPunct="1"/>
            <a:r>
              <a:rPr lang="ru-RU" altLang="en-US" sz="2000" dirty="0">
                <a:latin typeface="Times New Roman" panose="02020603050405020304" pitchFamily="18" charset="0"/>
                <a:cs typeface="Times New Roman" panose="02020603050405020304" pitchFamily="18" charset="0"/>
              </a:rPr>
              <a:t>Недостатки</a:t>
            </a:r>
            <a:r>
              <a:rPr lang="en-US" altLang="en-US" sz="2000" dirty="0">
                <a:latin typeface="Times New Roman" panose="02020603050405020304" pitchFamily="18" charset="0"/>
                <a:cs typeface="Times New Roman" panose="02020603050405020304" pitchFamily="18" charset="0"/>
              </a:rPr>
              <a:t> </a:t>
            </a:r>
            <a:r>
              <a:rPr lang="ru-RU" altLang="en-US" sz="2000" dirty="0">
                <a:latin typeface="Times New Roman" panose="02020603050405020304" pitchFamily="18" charset="0"/>
                <a:cs typeface="Times New Roman" panose="02020603050405020304" pitchFamily="18" charset="0"/>
              </a:rPr>
              <a:t>методов </a:t>
            </a:r>
            <a:r>
              <a:rPr lang="en-US" altLang="en-US" sz="2000" dirty="0">
                <a:latin typeface="Times New Roman" panose="02020603050405020304" pitchFamily="18" charset="0"/>
                <a:cs typeface="Times New Roman" panose="02020603050405020304" pitchFamily="18" charset="0"/>
              </a:rPr>
              <a:t>WSD</a:t>
            </a:r>
            <a:r>
              <a:rPr lang="ru-RU" altLang="en-US" sz="2000" dirty="0">
                <a:latin typeface="Times New Roman" panose="02020603050405020304" pitchFamily="18" charset="0"/>
                <a:cs typeface="Times New Roman" panose="02020603050405020304" pitchFamily="18" charset="0"/>
              </a:rPr>
              <a:t>, основанных на ограничениях:</a:t>
            </a:r>
            <a:endParaRPr lang="en-US" altLang="en-US" sz="2000" dirty="0">
              <a:latin typeface="Times New Roman" panose="02020603050405020304" pitchFamily="18" charset="0"/>
              <a:cs typeface="Times New Roman" panose="02020603050405020304" pitchFamily="18" charset="0"/>
            </a:endParaRPr>
          </a:p>
          <a:p>
            <a:pPr lvl="1" eaLnBrk="1" hangingPunct="1"/>
            <a:r>
              <a:rPr lang="ru-RU" altLang="en-US" sz="2000" dirty="0">
                <a:latin typeface="Times New Roman" panose="02020603050405020304" pitchFamily="18" charset="0"/>
                <a:cs typeface="Times New Roman" panose="02020603050405020304" pitchFamily="18" charset="0"/>
              </a:rPr>
              <a:t>необходимы базы знаний с высокой степенью подробности</a:t>
            </a:r>
            <a:r>
              <a:rPr lang="en-US" altLang="en-US" sz="2000" dirty="0">
                <a:latin typeface="Times New Roman" panose="02020603050405020304" pitchFamily="18" charset="0"/>
                <a:cs typeface="Times New Roman" panose="02020603050405020304" pitchFamily="18" charset="0"/>
              </a:rPr>
              <a:t>.</a:t>
            </a:r>
          </a:p>
          <a:p>
            <a:pPr eaLnBrk="1" hangingPunct="1"/>
            <a:r>
              <a:rPr lang="ru-RU" altLang="en-US" sz="2000" dirty="0">
                <a:latin typeface="Times New Roman" panose="02020603050405020304" pitchFamily="18" charset="0"/>
                <a:cs typeface="Times New Roman" panose="02020603050405020304" pitchFamily="18" charset="0"/>
              </a:rPr>
              <a:t>Недостатки методов, основанных на пересечении признаков:</a:t>
            </a:r>
            <a:endParaRPr lang="en-US" altLang="en-US" sz="2000" dirty="0">
              <a:latin typeface="Times New Roman" panose="02020603050405020304" pitchFamily="18" charset="0"/>
              <a:cs typeface="Times New Roman" panose="02020603050405020304" pitchFamily="18" charset="0"/>
            </a:endParaRPr>
          </a:p>
          <a:p>
            <a:pPr lvl="1" eaLnBrk="1" hangingPunct="1"/>
            <a:r>
              <a:rPr lang="ru-RU" altLang="en-US" sz="2000" dirty="0">
                <a:latin typeface="Times New Roman" panose="02020603050405020304" pitchFamily="18" charset="0"/>
                <a:cs typeface="Times New Roman" panose="02020603050405020304" pitchFamily="18" charset="0"/>
              </a:rPr>
              <a:t>Определения в словарях краткие;</a:t>
            </a:r>
            <a:endParaRPr lang="en-US" altLang="en-US" sz="2000" dirty="0">
              <a:latin typeface="Times New Roman" panose="02020603050405020304" pitchFamily="18" charset="0"/>
              <a:cs typeface="Times New Roman" panose="02020603050405020304" pitchFamily="18" charset="0"/>
            </a:endParaRPr>
          </a:p>
          <a:p>
            <a:pPr lvl="1" eaLnBrk="1" hangingPunct="1"/>
            <a:r>
              <a:rPr lang="ru-RU" altLang="en-US" sz="2000" dirty="0">
                <a:latin typeface="Times New Roman" panose="02020603050405020304" pitchFamily="18" charset="0"/>
                <a:cs typeface="Times New Roman" panose="02020603050405020304" pitchFamily="18" charset="0"/>
              </a:rPr>
              <a:t>определения в словарях почти никогда не учитывают контекстные признаки</a:t>
            </a:r>
            <a:r>
              <a:rPr lang="en-US" altLang="en-US" sz="2000" dirty="0">
                <a:latin typeface="Times New Roman" panose="02020603050405020304" pitchFamily="18" charset="0"/>
                <a:cs typeface="Times New Roman" panose="02020603050405020304" pitchFamily="18" charset="0"/>
              </a:rPr>
              <a:t> (e.g. </a:t>
            </a:r>
            <a:r>
              <a:rPr lang="en-US" altLang="en-US" sz="2000" dirty="0" err="1">
                <a:latin typeface="Times New Roman" panose="02020603050405020304" pitchFamily="18" charset="0"/>
                <a:cs typeface="Times New Roman" panose="02020603050405020304" pitchFamily="18" charset="0"/>
              </a:rPr>
              <a:t>selectional</a:t>
            </a:r>
            <a:r>
              <a:rPr lang="en-US" altLang="en-US" sz="2000" dirty="0">
                <a:latin typeface="Times New Roman" panose="02020603050405020304" pitchFamily="18" charset="0"/>
                <a:cs typeface="Times New Roman" panose="02020603050405020304" pitchFamily="18" charset="0"/>
              </a:rPr>
              <a:t> preferences, kinds of prepositions, etc.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c</a:t>
            </a:r>
            <a:r>
              <a:rPr lang="en-US" altLang="en-US" sz="2000" b="1" i="1" dirty="0">
                <a:latin typeface="Times New Roman" panose="02020603050405020304" pitchFamily="18" charset="0"/>
                <a:cs typeface="Times New Roman" panose="02020603050405020304" pitchFamily="18" charset="0"/>
                <a:sym typeface="Wingdings" panose="05000000000000000000" pitchFamily="2" charset="2"/>
              </a:rPr>
              <a:t>igarette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2000" b="1" i="1" dirty="0">
                <a:latin typeface="Times New Roman" panose="02020603050405020304" pitchFamily="18" charset="0"/>
                <a:cs typeface="Times New Roman" panose="02020603050405020304" pitchFamily="18" charset="0"/>
                <a:sym typeface="Wingdings" panose="05000000000000000000" pitchFamily="2" charset="2"/>
              </a:rPr>
              <a:t>ash</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never co-occur in a dictionary</a:t>
            </a:r>
            <a:r>
              <a:rPr lang="en-US" altLang="en-US" sz="2000" dirty="0">
                <a:latin typeface="Times New Roman" panose="02020603050405020304" pitchFamily="18" charset="0"/>
                <a:cs typeface="Times New Roman" panose="02020603050405020304" pitchFamily="18" charset="0"/>
              </a:rPr>
              <a:t>)</a:t>
            </a:r>
            <a:r>
              <a:rPr lang="ru-RU"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lvl="1" eaLnBrk="1" hangingPunct="1"/>
            <a:r>
              <a:rPr lang="ru-RU" altLang="en-US" sz="2000" dirty="0">
                <a:latin typeface="Times New Roman" panose="02020603050405020304" pitchFamily="18" charset="0"/>
                <a:cs typeface="Times New Roman" panose="02020603050405020304" pitchFamily="18" charset="0"/>
              </a:rPr>
              <a:t>проблема разреженных данных;</a:t>
            </a:r>
            <a:endParaRPr lang="en-US" altLang="en-US" sz="2000" dirty="0">
              <a:latin typeface="Times New Roman" panose="02020603050405020304" pitchFamily="18" charset="0"/>
              <a:cs typeface="Times New Roman" panose="02020603050405020304" pitchFamily="18" charset="0"/>
            </a:endParaRPr>
          </a:p>
          <a:p>
            <a:pPr lvl="1" eaLnBrk="1" hangingPunct="1"/>
            <a:r>
              <a:rPr lang="ru-RU" altLang="en-US" sz="2000" dirty="0">
                <a:latin typeface="Times New Roman" panose="02020603050405020304" pitchFamily="18" charset="0"/>
                <a:cs typeface="Times New Roman" panose="02020603050405020304" pitchFamily="18" charset="0"/>
              </a:rPr>
              <a:t>имена собственные не учитываются, а могут служить хорошими индикаторами для значения</a:t>
            </a:r>
            <a:r>
              <a:rPr lang="en-GB" altLang="en-US" sz="2000"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E.g. </a:t>
            </a:r>
            <a:r>
              <a:rPr lang="en-US" altLang="en-US" sz="2000" b="1" dirty="0">
                <a:latin typeface="Times New Roman" panose="02020603050405020304" pitchFamily="18" charset="0"/>
                <a:cs typeface="Times New Roman" panose="02020603050405020304" pitchFamily="18" charset="0"/>
              </a:rPr>
              <a:t>“</a:t>
            </a:r>
            <a:r>
              <a:rPr lang="en-US" altLang="en-US" sz="2000" b="1" dirty="0" err="1">
                <a:latin typeface="Times New Roman" panose="02020603050405020304" pitchFamily="18" charset="0"/>
                <a:cs typeface="Times New Roman" panose="02020603050405020304" pitchFamily="18" charset="0"/>
              </a:rPr>
              <a:t>Sachin</a:t>
            </a:r>
            <a:r>
              <a:rPr lang="en-US" altLang="en-US" sz="2000" b="1" dirty="0">
                <a:latin typeface="Times New Roman" panose="02020603050405020304" pitchFamily="18" charset="0"/>
                <a:cs typeface="Times New Roman" panose="02020603050405020304" pitchFamily="18" charset="0"/>
              </a:rPr>
              <a:t> Tendulkar” </a:t>
            </a:r>
            <a:r>
              <a:rPr lang="en-US" altLang="en-US" sz="2000" dirty="0">
                <a:latin typeface="Times New Roman" panose="02020603050405020304" pitchFamily="18" charset="0"/>
                <a:cs typeface="Times New Roman" panose="02020603050405020304" pitchFamily="18" charset="0"/>
              </a:rPr>
              <a:t>will be a strong indicator of the category </a:t>
            </a:r>
            <a:r>
              <a:rPr lang="en-US" altLang="en-US" sz="2000" b="1" dirty="0">
                <a:latin typeface="Times New Roman" panose="02020603050405020304" pitchFamily="18" charset="0"/>
                <a:cs typeface="Times New Roman" panose="02020603050405020304" pitchFamily="18" charset="0"/>
              </a:rPr>
              <a:t>“sports”.</a:t>
            </a:r>
            <a:endParaRPr lang="ru-RU" altLang="en-US" sz="2000"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ru-RU" altLang="en-US" sz="2000" b="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Sachin</a:t>
            </a:r>
            <a:r>
              <a:rPr lang="en-US" altLang="en-US" sz="2000" b="1" i="1" dirty="0">
                <a:latin typeface="Times New Roman" panose="02020603050405020304" pitchFamily="18" charset="0"/>
                <a:cs typeface="Times New Roman" panose="02020603050405020304" pitchFamily="18" charset="0"/>
              </a:rPr>
              <a:t> Tendulkar </a:t>
            </a:r>
            <a:r>
              <a:rPr lang="en-US" altLang="en-US" sz="2000" i="1" dirty="0">
                <a:latin typeface="Times New Roman" panose="02020603050405020304" pitchFamily="18" charset="0"/>
                <a:cs typeface="Times New Roman" panose="02020603050405020304" pitchFamily="18" charset="0"/>
              </a:rPr>
              <a:t>plays </a:t>
            </a:r>
            <a:r>
              <a:rPr lang="en-US" altLang="en-US" sz="2000" b="1" i="1" dirty="0">
                <a:solidFill>
                  <a:srgbClr val="FF0000"/>
                </a:solidFill>
                <a:latin typeface="Times New Roman" panose="02020603050405020304" pitchFamily="18" charset="0"/>
                <a:cs typeface="Times New Roman" panose="02020603050405020304" pitchFamily="18" charset="0"/>
              </a:rPr>
              <a:t>cricket.</a:t>
            </a:r>
          </a:p>
          <a:p>
            <a:pPr eaLnBrk="1" hangingPunct="1"/>
            <a:endParaRPr lang="en-US" altLang="en-US" sz="1700" dirty="0"/>
          </a:p>
          <a:p>
            <a:pPr eaLnBrk="1" hangingPunct="1"/>
            <a:endParaRPr lang="en-US" altLang="en-US" dirty="0"/>
          </a:p>
        </p:txBody>
      </p:sp>
    </p:spTree>
    <p:extLst>
      <p:ext uri="{BB962C8B-B14F-4D97-AF65-F5344CB8AC3E}">
        <p14:creationId xmlns:p14="http://schemas.microsoft.com/office/powerpoint/2010/main" val="2912769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Libraries for computing thesaurus-based similarity</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NLTK</a:t>
            </a:r>
          </a:p>
          <a:p>
            <a:pPr lvl="1"/>
            <a:r>
              <a:rPr lang="en-US" sz="2400" dirty="0">
                <a:latin typeface="Times New Roman" panose="02020603050405020304" pitchFamily="18" charset="0"/>
                <a:cs typeface="Times New Roman" panose="02020603050405020304" pitchFamily="18" charset="0"/>
                <a:hlinkClick r:id="rId2"/>
              </a:rPr>
              <a:t>http://nltk.github.com/api/nltk.corpus.reader.html?highlight=similarity - nltk.corpus.reader.WordNetCorpusReader.res_similarity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WordNet</a:t>
            </a:r>
            <a:r>
              <a:rPr lang="en-US" sz="2400" dirty="0">
                <a:latin typeface="Times New Roman" panose="02020603050405020304" pitchFamily="18" charset="0"/>
                <a:cs typeface="Times New Roman" panose="02020603050405020304" pitchFamily="18" charset="0"/>
              </a:rPr>
              <a:t>::Similarity</a:t>
            </a:r>
          </a:p>
          <a:p>
            <a:pPr lvl="1"/>
            <a:r>
              <a:rPr lang="en-US" sz="2400" dirty="0">
                <a:latin typeface="Times New Roman" panose="02020603050405020304" pitchFamily="18" charset="0"/>
                <a:cs typeface="Times New Roman" panose="02020603050405020304" pitchFamily="18" charset="0"/>
                <a:hlinkClick r:id="rId3"/>
              </a:rPr>
              <a:t>http://wn-similarity.sourceforge.net/</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Web-based interface:</a:t>
            </a:r>
          </a:p>
          <a:p>
            <a:pPr lvl="2"/>
            <a:r>
              <a:rPr lang="en-US" dirty="0">
                <a:latin typeface="Times New Roman" panose="02020603050405020304" pitchFamily="18" charset="0"/>
                <a:cs typeface="Times New Roman" panose="02020603050405020304" pitchFamily="18" charset="0"/>
                <a:hlinkClick r:id="rId4"/>
              </a:rPr>
              <a:t>http://marimba.d.umn.edu/cgi-bin/similarity/similarity.cgi</a:t>
            </a:r>
            <a:endParaRPr lang="en-US" dirty="0">
              <a:latin typeface="Times New Roman" panose="02020603050405020304" pitchFamily="18" charset="0"/>
              <a:cs typeface="Times New Roman" panose="02020603050405020304" pitchFamily="18" charset="0"/>
            </a:endParaRPr>
          </a:p>
          <a:p>
            <a:endParaRPr lang="en-US" dirty="0"/>
          </a:p>
          <a:p>
            <a:pPr lvl="1"/>
            <a:endParaRPr lang="en-US" dirty="0"/>
          </a:p>
        </p:txBody>
      </p:sp>
    </p:spTree>
    <p:extLst>
      <p:ext uri="{BB962C8B-B14F-4D97-AF65-F5344CB8AC3E}">
        <p14:creationId xmlns:p14="http://schemas.microsoft.com/office/powerpoint/2010/main" val="24526539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BC71A6-BF09-41C6-824A-545F2BAFCC2B}"/>
              </a:ext>
            </a:extLst>
          </p:cNvPr>
          <p:cNvSpPr>
            <a:spLocks noGrp="1"/>
          </p:cNvSpPr>
          <p:nvPr>
            <p:ph type="title"/>
          </p:nvPr>
        </p:nvSpPr>
        <p:spPr/>
        <p:txBody>
          <a:bodyPr/>
          <a:lstStyle/>
          <a:p>
            <a:r>
              <a:rPr lang="en-US" dirty="0"/>
              <a:t>Reading</a:t>
            </a:r>
            <a:endParaRPr lang="ru-RU" dirty="0"/>
          </a:p>
        </p:txBody>
      </p:sp>
      <p:sp>
        <p:nvSpPr>
          <p:cNvPr id="3" name="Объект 2">
            <a:extLst>
              <a:ext uri="{FF2B5EF4-FFF2-40B4-BE49-F238E27FC236}">
                <a16:creationId xmlns:a16="http://schemas.microsoft.com/office/drawing/2014/main" id="{B2E80C1E-C5D2-4345-A5B1-21F8FF3D2063}"/>
              </a:ext>
            </a:extLst>
          </p:cNvPr>
          <p:cNvSpPr>
            <a:spLocks noGrp="1"/>
          </p:cNvSpPr>
          <p:nvPr>
            <p:ph idx="1"/>
          </p:nvPr>
        </p:nvSpPr>
        <p:spPr/>
        <p:txBody>
          <a:bodyPr/>
          <a:lstStyle/>
          <a:p>
            <a:pPr marL="0" indent="0">
              <a:buNone/>
            </a:pPr>
            <a:r>
              <a:rPr lang="en-US" dirty="0"/>
              <a:t>Martin, </a:t>
            </a:r>
            <a:r>
              <a:rPr lang="en-US" dirty="0" err="1"/>
              <a:t>Jurafsky</a:t>
            </a:r>
            <a:r>
              <a:rPr lang="en-US" dirty="0"/>
              <a:t>. Computing with Word Senses: WSD and WordNet // Speech and Language Processing. 2018. </a:t>
            </a:r>
            <a:r>
              <a:rPr lang="en-US" dirty="0">
                <a:hlinkClick r:id="rId2"/>
              </a:rPr>
              <a:t>https://web.stanford.edu/~jurafsky/slp3/C.pdf</a:t>
            </a:r>
            <a:r>
              <a:rPr lang="en-US" dirty="0"/>
              <a:t> </a:t>
            </a:r>
          </a:p>
          <a:p>
            <a:pPr marL="0" indent="0">
              <a:buNone/>
            </a:pPr>
            <a:endParaRPr lang="ru-RU" dirty="0" smtClean="0"/>
          </a:p>
          <a:p>
            <a:pPr marL="0" indent="0">
              <a:buNone/>
            </a:pPr>
            <a:r>
              <a:rPr lang="en-US" dirty="0" smtClean="0"/>
              <a:t>Maria </a:t>
            </a:r>
            <a:r>
              <a:rPr lang="en-US" dirty="0" err="1" smtClean="0"/>
              <a:t>Pelevina</a:t>
            </a:r>
            <a:r>
              <a:rPr lang="ru-RU" dirty="0" smtClean="0"/>
              <a:t>. </a:t>
            </a:r>
            <a:r>
              <a:rPr lang="en-US" dirty="0" smtClean="0"/>
              <a:t>Unsupervised Word Sense Disambiguation with Sense </a:t>
            </a:r>
            <a:r>
              <a:rPr lang="en-US" dirty="0" err="1" smtClean="0"/>
              <a:t>Embeddings</a:t>
            </a:r>
            <a:r>
              <a:rPr lang="ru-RU" dirty="0" smtClean="0"/>
              <a:t>. </a:t>
            </a:r>
            <a:r>
              <a:rPr lang="en-US" dirty="0" smtClean="0"/>
              <a:t>Master-Thesis</a:t>
            </a:r>
            <a:endParaRPr lang="en-US" dirty="0"/>
          </a:p>
          <a:p>
            <a:r>
              <a:rPr lang="en-US" dirty="0">
                <a:hlinkClick r:id="rId3"/>
              </a:rPr>
              <a:t>https://www.inf.uni-hamburg.de/en/inst/ab/lt/teaching/theses/completed-theses/2016-ma-pelevina-.pdf</a:t>
            </a:r>
            <a:r>
              <a:rPr lang="en-US" dirty="0"/>
              <a:t> </a:t>
            </a:r>
            <a:endParaRPr lang="ru-RU" dirty="0"/>
          </a:p>
        </p:txBody>
      </p:sp>
    </p:spTree>
    <p:extLst>
      <p:ext uri="{BB962C8B-B14F-4D97-AF65-F5344CB8AC3E}">
        <p14:creationId xmlns:p14="http://schemas.microsoft.com/office/powerpoint/2010/main" val="1122109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 name="Content Placeholder 6"/>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Машинный перевод</a:t>
            </a:r>
          </a:p>
          <a:p>
            <a:pPr marL="0" indent="0">
              <a:buNone/>
            </a:pPr>
            <a:r>
              <a:rPr lang="en-US" sz="2400" dirty="0">
                <a:latin typeface="Times New Roman" panose="02020603050405020304" pitchFamily="18" charset="0"/>
                <a:cs typeface="Times New Roman" panose="02020603050405020304" pitchFamily="18" charset="0"/>
              </a:rPr>
              <a:t>Governing and Binding theory -&gt; </a:t>
            </a:r>
            <a:r>
              <a:rPr lang="ru-RU" sz="2400" dirty="0">
                <a:latin typeface="Times New Roman" panose="02020603050405020304" pitchFamily="18" charset="0"/>
                <a:cs typeface="Times New Roman" panose="02020603050405020304" pitchFamily="18" charset="0"/>
              </a:rPr>
              <a:t>Управление и Обязательная теория</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Governing and Binding Theory -&gt; </a:t>
            </a:r>
            <a:r>
              <a:rPr lang="ru-RU" sz="2400" dirty="0">
                <a:latin typeface="Times New Roman" panose="02020603050405020304" pitchFamily="18" charset="0"/>
                <a:cs typeface="Times New Roman" panose="02020603050405020304" pitchFamily="18" charset="0"/>
              </a:rPr>
              <a:t>Управляющих</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привязка</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теории</a:t>
            </a:r>
            <a:r>
              <a:rPr lang="ru-RU" dirty="0"/>
              <a:t> </a:t>
            </a:r>
            <a:endParaRPr lang="en-US" dirty="0"/>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ru-RU" sz="2400" dirty="0">
                <a:latin typeface="Times New Roman" panose="02020603050405020304" pitchFamily="18" charset="0"/>
                <a:cs typeface="Times New Roman" panose="02020603050405020304" pitchFamily="18" charset="0"/>
              </a:rPr>
              <a:t>Институт им. Королева -</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Institute. Queen </a:t>
            </a:r>
            <a:endParaRPr lang="ru-RU"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38160" y="404664"/>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t>Применение</a:t>
            </a:r>
          </a:p>
        </p:txBody>
      </p:sp>
    </p:spTree>
    <p:extLst>
      <p:ext uri="{BB962C8B-B14F-4D97-AF65-F5344CB8AC3E}">
        <p14:creationId xmlns:p14="http://schemas.microsoft.com/office/powerpoint/2010/main" val="396541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 name="Content Placeholder 6"/>
          <p:cNvSpPr>
            <a:spLocks noGrp="1"/>
          </p:cNvSpPr>
          <p:nvPr>
            <p:ph idx="1"/>
          </p:nvPr>
        </p:nvSpPr>
        <p:spPr/>
        <p:txBody>
          <a:bodyPr>
            <a:normAutofit/>
          </a:bodyPr>
          <a:lstStyle/>
          <a:p>
            <a:r>
              <a:rPr lang="ru-RU" dirty="0">
                <a:latin typeface="Times New Roman" panose="02020603050405020304" pitchFamily="18" charset="0"/>
                <a:cs typeface="Times New Roman" panose="02020603050405020304" pitchFamily="18" charset="0"/>
              </a:rPr>
              <a:t>Классификация, рубрикация текстов</a:t>
            </a:r>
          </a:p>
          <a:p>
            <a:endParaRPr lang="en-US"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Что связывает </a:t>
            </a:r>
          </a:p>
          <a:p>
            <a:pPr marL="0" indent="0">
              <a:buNone/>
            </a:pPr>
            <a:r>
              <a:rPr lang="ru-RU" dirty="0">
                <a:latin typeface="Times New Roman" panose="02020603050405020304" pitchFamily="18" charset="0"/>
                <a:cs typeface="Times New Roman" panose="02020603050405020304" pitchFamily="18" charset="0"/>
              </a:rPr>
              <a:t>(1) бананы и политику</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 партия</a:t>
            </a:r>
          </a:p>
          <a:p>
            <a:pPr marL="0" indent="0">
              <a:buNone/>
            </a:pPr>
            <a:r>
              <a:rPr lang="ru-RU" dirty="0">
                <a:latin typeface="Times New Roman" panose="02020603050405020304" pitchFamily="18" charset="0"/>
                <a:cs typeface="Times New Roman" panose="02020603050405020304" pitchFamily="18" charset="0"/>
              </a:rPr>
              <a:t>(2) </a:t>
            </a:r>
            <a:r>
              <a:rPr lang="ru-RU" dirty="0" err="1">
                <a:latin typeface="Times New Roman" panose="02020603050405020304" pitchFamily="18" charset="0"/>
                <a:cs typeface="Times New Roman" panose="02020603050405020304" pitchFamily="18" charset="0"/>
              </a:rPr>
              <a:t>стартап</a:t>
            </a:r>
            <a:r>
              <a:rPr lang="ru-RU" dirty="0">
                <a:latin typeface="Times New Roman" panose="02020603050405020304" pitchFamily="18" charset="0"/>
                <a:cs typeface="Times New Roman" panose="02020603050405020304" pitchFamily="18" charset="0"/>
              </a:rPr>
              <a:t> и космос</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launch</a:t>
            </a:r>
          </a:p>
        </p:txBody>
      </p:sp>
      <p:sp>
        <p:nvSpPr>
          <p:cNvPr id="6" name="Title 1"/>
          <p:cNvSpPr txBox="1">
            <a:spLocks/>
          </p:cNvSpPr>
          <p:nvPr/>
        </p:nvSpPr>
        <p:spPr>
          <a:xfrm>
            <a:off x="438160" y="404664"/>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t>Применение</a:t>
            </a:r>
          </a:p>
        </p:txBody>
      </p:sp>
    </p:spTree>
    <p:extLst>
      <p:ext uri="{BB962C8B-B14F-4D97-AF65-F5344CB8AC3E}">
        <p14:creationId xmlns:p14="http://schemas.microsoft.com/office/powerpoint/2010/main" val="139178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Autofit/>
          </a:bodyPr>
          <a:lstStyle/>
          <a:p>
            <a:r>
              <a:rPr lang="en-US" sz="3600" dirty="0"/>
              <a:t> 	</a:t>
            </a:r>
            <a:r>
              <a:rPr lang="ru-RU" sz="3600" dirty="0"/>
              <a:t>Введение. Постановка задачи</a:t>
            </a:r>
          </a:p>
        </p:txBody>
      </p:sp>
      <p:sp>
        <p:nvSpPr>
          <p:cNvPr id="7" name="Content Placeholder 6"/>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Извлечение именованных сущностей</a:t>
            </a: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38160" y="404664"/>
            <a:ext cx="8579296"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600" dirty="0"/>
              <a:t>Применение</a:t>
            </a:r>
          </a:p>
        </p:txBody>
      </p:sp>
      <p:pic>
        <p:nvPicPr>
          <p:cNvPr id="2" name="Рисунок 1"/>
          <p:cNvPicPr>
            <a:picLocks noChangeAspect="1"/>
          </p:cNvPicPr>
          <p:nvPr/>
        </p:nvPicPr>
        <p:blipFill>
          <a:blip r:embed="rId2"/>
          <a:stretch>
            <a:fillRect/>
          </a:stretch>
        </p:blipFill>
        <p:spPr>
          <a:xfrm>
            <a:off x="147036" y="1970820"/>
            <a:ext cx="8337376" cy="4304972"/>
          </a:xfrm>
          <a:prstGeom prst="rect">
            <a:avLst/>
          </a:prstGeom>
        </p:spPr>
      </p:pic>
    </p:spTree>
    <p:extLst>
      <p:ext uri="{BB962C8B-B14F-4D97-AF65-F5344CB8AC3E}">
        <p14:creationId xmlns:p14="http://schemas.microsoft.com/office/powerpoint/2010/main" val="2618783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3210</Words>
  <Application>Microsoft Office PowerPoint</Application>
  <PresentationFormat>On-screen Show (4:3)</PresentationFormat>
  <Paragraphs>609</Paragraphs>
  <Slides>66</Slides>
  <Notes>31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66</vt:i4>
      </vt:variant>
    </vt:vector>
  </HeadingPairs>
  <TitlesOfParts>
    <vt:vector size="81" baseType="lpstr">
      <vt:lpstr>游ゴシック</vt:lpstr>
      <vt:lpstr>Arial</vt:lpstr>
      <vt:lpstr>Calibri</vt:lpstr>
      <vt:lpstr>Calibri Light</vt:lpstr>
      <vt:lpstr>Cambria Math</vt:lpstr>
      <vt:lpstr>Century Schoolbook</vt:lpstr>
      <vt:lpstr>Courier New</vt:lpstr>
      <vt:lpstr>Lucida Sans</vt:lpstr>
      <vt:lpstr>Palatino Linotype</vt:lpstr>
      <vt:lpstr>Symbol</vt:lpstr>
      <vt:lpstr>Times New Roman</vt:lpstr>
      <vt:lpstr>Wingdings</vt:lpstr>
      <vt:lpstr>Wingdings 2</vt:lpstr>
      <vt:lpstr>Office Theme</vt:lpstr>
      <vt:lpstr>Storyboard Layouts</vt:lpstr>
      <vt:lpstr>PowerPoint Presentation</vt:lpstr>
      <vt:lpstr>План</vt:lpstr>
      <vt:lpstr>  Введение. Постановка задачи</vt:lpstr>
      <vt:lpstr>  Введение. Постановка задачи</vt:lpstr>
      <vt:lpstr>  Введение. Постановка задачи</vt:lpstr>
      <vt:lpstr>  Введение. Постановка задачи</vt:lpstr>
      <vt:lpstr>  Введение. Постановка задачи</vt:lpstr>
      <vt:lpstr>  Введение. Постановка задачи</vt:lpstr>
      <vt:lpstr>  Введение. Постановка задачи</vt:lpstr>
      <vt:lpstr>Введение. История</vt:lpstr>
      <vt:lpstr>Введение. Задачи</vt:lpstr>
      <vt:lpstr>Введение. Подходы</vt:lpstr>
      <vt:lpstr>Основные проблемы</vt:lpstr>
      <vt:lpstr>Основные проблемы</vt:lpstr>
      <vt:lpstr>Отступление</vt:lpstr>
      <vt:lpstr>Отступление</vt:lpstr>
      <vt:lpstr>WSD. Уточнение задачи</vt:lpstr>
      <vt:lpstr>WSD. Уточнение задачи</vt:lpstr>
      <vt:lpstr>PowerPoint Presentation</vt:lpstr>
      <vt:lpstr>WSD. Уточнение задачи</vt:lpstr>
      <vt:lpstr>WSD. Уточнение задачи. Резюме</vt:lpstr>
      <vt:lpstr>WSD. Уточнение задачи. Резюме</vt:lpstr>
      <vt:lpstr>WSD. Уточнение задачи. Резюме</vt:lpstr>
      <vt:lpstr>WSD. Уточнение задачи. Резюме</vt:lpstr>
      <vt:lpstr>WSD. Уточнение задачи. Резюме</vt:lpstr>
      <vt:lpstr>PowerPoint Presentation</vt:lpstr>
      <vt:lpstr>WSD</vt:lpstr>
      <vt:lpstr>Supervised WSD: корпуса</vt:lpstr>
      <vt:lpstr>Supervised WSD 1: WSD Tags</vt:lpstr>
      <vt:lpstr>Supervised WSD 1: WSD Tags</vt:lpstr>
      <vt:lpstr>Supervised WSD 1: WSD Tags</vt:lpstr>
      <vt:lpstr>Контекст как признаки</vt:lpstr>
      <vt:lpstr>WSD. Контекст как признаки</vt:lpstr>
      <vt:lpstr>WSD. ДЗ №1</vt:lpstr>
      <vt:lpstr>WSD. ДЗ №2</vt:lpstr>
      <vt:lpstr>  </vt:lpstr>
      <vt:lpstr>Метод контекстного пересечения</vt:lpstr>
      <vt:lpstr>Метод контекстного пересечения</vt:lpstr>
      <vt:lpstr>Методы, основанные на словарях</vt:lpstr>
      <vt:lpstr>Упрощенный Леск</vt:lpstr>
      <vt:lpstr>Упрощенный Леск</vt:lpstr>
      <vt:lpstr>Алгоритм Леска</vt:lpstr>
      <vt:lpstr>PowerPoint Presentation</vt:lpstr>
      <vt:lpstr>Алгоритм Леска</vt:lpstr>
      <vt:lpstr>The Corpus Lesk algorithm</vt:lpstr>
      <vt:lpstr>Алгоритм Леска</vt:lpstr>
      <vt:lpstr>Walker’s algorithm</vt:lpstr>
      <vt:lpstr>WALKER’S ALGORITHM</vt:lpstr>
      <vt:lpstr>Графовые модели WSD с использованием ресурсов типа WordNet</vt:lpstr>
      <vt:lpstr>Методы, основанные на графовых моделях</vt:lpstr>
      <vt:lpstr>Графовые модели для WSD</vt:lpstr>
      <vt:lpstr>Графовые модели для WSD </vt:lpstr>
      <vt:lpstr>Концептуальная плотность</vt:lpstr>
      <vt:lpstr>Концептуальная плотность</vt:lpstr>
      <vt:lpstr>Концептуальная плотность (conceptual density)</vt:lpstr>
      <vt:lpstr>Концептуальная плотность</vt:lpstr>
      <vt:lpstr>Концептуальная плотность</vt:lpstr>
      <vt:lpstr>Концептуальная плотность</vt:lpstr>
      <vt:lpstr>Концептуальная плотность</vt:lpstr>
      <vt:lpstr>Меры семантической близости</vt:lpstr>
      <vt:lpstr>Меры семантической близости</vt:lpstr>
      <vt:lpstr>WSD USING RANDOM WALK ALGORITHM</vt:lpstr>
      <vt:lpstr>KB Approaches – Comparisons</vt:lpstr>
      <vt:lpstr>KB Approaches –Conclusions</vt:lpstr>
      <vt:lpstr>Libraries for computing thesaurus-based similarity</vt:lpstr>
      <vt:lpstr>Reading</vt:lpstr>
    </vt:vector>
  </TitlesOfParts>
  <Company>ABBYY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Sense Disambiguation</dc:title>
  <dc:creator>DSkorinkin</dc:creator>
  <cp:lastModifiedBy>Дмитрий Горшков</cp:lastModifiedBy>
  <cp:revision>186</cp:revision>
  <dcterms:created xsi:type="dcterms:W3CDTF">2013-09-24T07:01:14Z</dcterms:created>
  <dcterms:modified xsi:type="dcterms:W3CDTF">2019-02-19T20:17:31Z</dcterms:modified>
</cp:coreProperties>
</file>