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75"/>
  </p:notesMasterIdLst>
  <p:sldIdLst>
    <p:sldId id="324" r:id="rId2"/>
    <p:sldId id="344" r:id="rId3"/>
    <p:sldId id="374" r:id="rId4"/>
    <p:sldId id="369" r:id="rId5"/>
    <p:sldId id="373" r:id="rId6"/>
    <p:sldId id="375" r:id="rId7"/>
    <p:sldId id="395" r:id="rId8"/>
    <p:sldId id="283" r:id="rId9"/>
    <p:sldId id="386" r:id="rId10"/>
    <p:sldId id="389" r:id="rId11"/>
    <p:sldId id="414" r:id="rId12"/>
    <p:sldId id="413" r:id="rId13"/>
    <p:sldId id="288" r:id="rId14"/>
    <p:sldId id="296" r:id="rId15"/>
    <p:sldId id="298" r:id="rId16"/>
    <p:sldId id="300" r:id="rId17"/>
    <p:sldId id="262" r:id="rId18"/>
    <p:sldId id="261" r:id="rId19"/>
    <p:sldId id="263" r:id="rId20"/>
    <p:sldId id="265" r:id="rId21"/>
    <p:sldId id="377" r:id="rId22"/>
    <p:sldId id="378" r:id="rId23"/>
    <p:sldId id="379" r:id="rId24"/>
    <p:sldId id="382" r:id="rId25"/>
    <p:sldId id="383" r:id="rId26"/>
    <p:sldId id="384" r:id="rId27"/>
    <p:sldId id="380" r:id="rId28"/>
    <p:sldId id="360" r:id="rId29"/>
    <p:sldId id="361" r:id="rId30"/>
    <p:sldId id="362" r:id="rId31"/>
    <p:sldId id="363" r:id="rId32"/>
    <p:sldId id="357" r:id="rId33"/>
    <p:sldId id="278" r:id="rId34"/>
    <p:sldId id="266" r:id="rId35"/>
    <p:sldId id="268" r:id="rId36"/>
    <p:sldId id="269" r:id="rId37"/>
    <p:sldId id="272" r:id="rId38"/>
    <p:sldId id="267" r:id="rId39"/>
    <p:sldId id="274" r:id="rId40"/>
    <p:sldId id="276" r:id="rId41"/>
    <p:sldId id="271" r:id="rId42"/>
    <p:sldId id="280" r:id="rId43"/>
    <p:sldId id="281" r:id="rId44"/>
    <p:sldId id="282" r:id="rId45"/>
    <p:sldId id="381" r:id="rId46"/>
    <p:sldId id="315" r:id="rId47"/>
    <p:sldId id="359" r:id="rId48"/>
    <p:sldId id="416" r:id="rId49"/>
    <p:sldId id="417" r:id="rId50"/>
    <p:sldId id="419" r:id="rId51"/>
    <p:sldId id="420" r:id="rId52"/>
    <p:sldId id="415" r:id="rId53"/>
    <p:sldId id="418" r:id="rId54"/>
    <p:sldId id="421" r:id="rId55"/>
    <p:sldId id="423" r:id="rId56"/>
    <p:sldId id="424" r:id="rId57"/>
    <p:sldId id="425" r:id="rId58"/>
    <p:sldId id="426" r:id="rId59"/>
    <p:sldId id="427" r:id="rId60"/>
    <p:sldId id="428" r:id="rId61"/>
    <p:sldId id="422" r:id="rId62"/>
    <p:sldId id="385" r:id="rId63"/>
    <p:sldId id="387" r:id="rId64"/>
    <p:sldId id="390" r:id="rId65"/>
    <p:sldId id="391" r:id="rId66"/>
    <p:sldId id="392" r:id="rId67"/>
    <p:sldId id="393" r:id="rId68"/>
    <p:sldId id="394" r:id="rId69"/>
    <p:sldId id="398" r:id="rId70"/>
    <p:sldId id="400" r:id="rId71"/>
    <p:sldId id="401" r:id="rId72"/>
    <p:sldId id="410" r:id="rId73"/>
    <p:sldId id="411" r:id="rId7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1B0CF78-E39C-4EDA-B145-8338137B1430}">
          <p14:sldIdLst>
            <p14:sldId id="324"/>
            <p14:sldId id="344"/>
          </p14:sldIdLst>
        </p14:section>
        <p14:section name="0. Постановка задачи: зачем нужно" id="{D38882F6-966B-4E26-92E7-35FE03076B59}">
          <p14:sldIdLst>
            <p14:sldId id="374"/>
            <p14:sldId id="369"/>
            <p14:sldId id="373"/>
            <p14:sldId id="375"/>
            <p14:sldId id="395"/>
            <p14:sldId id="283"/>
            <p14:sldId id="386"/>
            <p14:sldId id="389"/>
          </p14:sldIdLst>
        </p14:section>
        <p14:section name="1. Признаки документа в коллекции" id="{73FEF0A1-83D2-454A-96EE-C824C5203C56}">
          <p14:sldIdLst>
            <p14:sldId id="414"/>
          </p14:sldIdLst>
        </p14:section>
        <p14:section name="1.1. tf.idf" id="{D3204666-74DF-4FF9-847B-454519FD0B59}">
          <p14:sldIdLst>
            <p14:sldId id="413"/>
            <p14:sldId id="288"/>
            <p14:sldId id="296"/>
            <p14:sldId id="298"/>
            <p14:sldId id="300"/>
            <p14:sldId id="262"/>
            <p14:sldId id="261"/>
            <p14:sldId id="263"/>
            <p14:sldId id="265"/>
            <p14:sldId id="377"/>
            <p14:sldId id="378"/>
            <p14:sldId id="379"/>
            <p14:sldId id="382"/>
            <p14:sldId id="383"/>
            <p14:sldId id="384"/>
            <p14:sldId id="380"/>
            <p14:sldId id="360"/>
            <p14:sldId id="361"/>
            <p14:sldId id="362"/>
            <p14:sldId id="363"/>
            <p14:sldId id="357"/>
            <p14:sldId id="278"/>
          </p14:sldIdLst>
        </p14:section>
        <p14:section name="1.2. Релевантность" id="{FED095F9-235E-4777-9451-5AE1B93217B6}">
          <p14:sldIdLst>
            <p14:sldId id="266"/>
            <p14:sldId id="268"/>
            <p14:sldId id="269"/>
            <p14:sldId id="272"/>
            <p14:sldId id="267"/>
            <p14:sldId id="274"/>
            <p14:sldId id="276"/>
            <p14:sldId id="271"/>
          </p14:sldIdLst>
        </p14:section>
        <p14:section name="1.3. Другие модели" id="{E0E32216-55E3-4A41-9C3E-B3ECDC8A11C1}">
          <p14:sldIdLst>
            <p14:sldId id="280"/>
            <p14:sldId id="281"/>
            <p14:sldId id="282"/>
            <p14:sldId id="381"/>
            <p14:sldId id="315"/>
            <p14:sldId id="359"/>
          </p14:sldIdLst>
        </p14:section>
        <p14:section name="Подколлекция vs. контрастная коллекция" id="{613BDB9A-3DC3-4D82-B6FC-DC1EF4E8DD57}">
          <p14:sldIdLst>
            <p14:sldId id="416"/>
            <p14:sldId id="417"/>
            <p14:sldId id="419"/>
          </p14:sldIdLst>
        </p14:section>
        <p14:section name="2.1." id="{2973083E-8C43-4057-88F8-5DA47A004151}">
          <p14:sldIdLst>
            <p14:sldId id="420"/>
          </p14:sldIdLst>
        </p14:section>
        <p14:section name="2.1. Wierdness" id="{E8356A57-ECA2-46C4-B009-7278B6B3707C}">
          <p14:sldIdLst>
            <p14:sldId id="415"/>
            <p14:sldId id="418"/>
            <p14:sldId id="421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Ключевые слова внутри текста" id="{6B704EF0-905C-43E7-84BB-D9F640793FE9}">
          <p14:sldIdLst>
            <p14:sldId id="422"/>
            <p14:sldId id="385"/>
            <p14:sldId id="387"/>
            <p14:sldId id="390"/>
            <p14:sldId id="391"/>
            <p14:sldId id="392"/>
            <p14:sldId id="393"/>
            <p14:sldId id="394"/>
            <p14:sldId id="398"/>
            <p14:sldId id="400"/>
            <p14:sldId id="401"/>
            <p14:sldId id="410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AF7"/>
    <a:srgbClr val="26699F"/>
    <a:srgbClr val="A886E0"/>
    <a:srgbClr val="B2BBC1"/>
    <a:srgbClr val="2D86C5"/>
    <a:srgbClr val="5D7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1" autoAdjust="0"/>
    <p:restoredTop sz="94434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49375C-289B-49AF-9777-79DC48DD9590}" type="datetimeFigureOut">
              <a:rPr lang="en-US"/>
              <a:pPr>
                <a:defRPr/>
              </a:pPr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301E7F-79EC-4E1B-B446-6EEF30BA2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10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8AFC1C6-9A34-457E-87BB-3E419A2A93ED}" type="slidenum">
              <a:rPr lang="en-GB" altLang="en-US" smtClean="0"/>
              <a:pPr>
                <a:defRPr/>
              </a:pPr>
              <a:t>1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940050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88D2EB19-566A-49B6-A1BC-D128B8464516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27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1260475" y="792163"/>
            <a:ext cx="5040313" cy="40274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ru-RU" alt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91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344640-C282-4622-8703-1953A04F9E34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наличие/отсутствие терминов (под термином здесь понимается слово, т.е. минимальная синтаксически значимая единица языка):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взаимное положение терминов в документе. Слова или термины располагаются в определенном порядке, формируя группы и предложения; их взаимное расположение, очевидно, содержит некоторую информацию, которая может быть полезна для поиска документа;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форматирование текста документа; текст при подготовки для публикации, как правило, некоторым образом оформляется; отдельные слова, предложения или абзацы могут выделяться шрифтом или стилем, что может быть учтено при поиске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логическая структура текста документа; автор обычно представляет текст в виде некоторой логической, чаще всего иерархической структуры; текст разделяется на разделы, главы, параграфы, абзацы. Данное деление отражает смысл документа и поэтому может быть полезно при его обработке;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наличие гипертекстовых связей; документы часто содержат упоминания других документов, что оформляется в виде гипертекстовых ссылок и библиографий. Исторически, еще до эпохи появления компьютеров, данная информация учитывалась в библиотечном деле, так как характеризует отношения между документами.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ru-R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075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работах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Букштейна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Свенсона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Хартера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было показано, что распределение функциональных слов в отличие от специфических слов с хорошей точностью описывается распределением Пуассона. То есть, если ищется распределение функционального слова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некотором множестве документов, тогда вероятность f(n) того, что слово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встречено в тексте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 представляется функцией: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01E7F-79EC-4E1B-B446-6EEF30BA2D7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9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CF8FE7-9642-4AD1-9721-E8E72E699C07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15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CAA02F-A04A-449D-A410-65CAA09CE9B9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0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A6C92B-4666-455D-9B2B-ADAE36FD9A0E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01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Чем выше значение признака, тем ниже вероятность того, что слово является самостоятельным значимым элементом предметной области, а, скорее, является компонентом более длинного устойчивого словосочетания.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01E7F-79EC-4E1B-B446-6EEF30BA2D7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88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01E7F-79EC-4E1B-B446-6EEF30BA2D7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04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01E7F-79EC-4E1B-B446-6EEF30BA2D7C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62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01E7F-79EC-4E1B-B446-6EEF30BA2D7C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6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02ED6A-0347-4FD2-A1F1-697BFFC38A88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29309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01E7F-79EC-4E1B-B446-6EEF30BA2D7C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9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01E7F-79EC-4E1B-B446-6EEF30BA2D7C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9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397E32-66A4-4080-B879-BBFCF345065F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32507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DF7ED8-A05F-4C56-A879-C60EE16726FA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89313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A39BE5-50D6-445A-A620-EC588CBD3635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3475" y="677863"/>
            <a:ext cx="4591050" cy="3444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58007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компенсации эффекта разной длины документов используют нормализацию, аналогичную применяемой и для частоты. В этом случае формула выглядит как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l+log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(TF))/(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l+log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(MTF)). где MTF-максимальная частота слова в документе» ([Губин 2005]).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01E7F-79EC-4E1B-B446-6EEF30BA2D7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58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AB73D1C7-0816-43E1-A9BC-DCD38D77920D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1260475" y="792163"/>
            <a:ext cx="5040313" cy="40274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ru-RU" alt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8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9DD1775F-38B2-4DB9-9B65-6E2140B0C7E3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22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60475" y="792163"/>
            <a:ext cx="5040313" cy="40274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ru-RU" alt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35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fld id="{C7F223A4-2DB4-445D-BBAB-EA92A711CF4B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23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1260475" y="792163"/>
            <a:ext cx="5040313" cy="40274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ru-RU" alt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6788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7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1"/>
          <p:cNvSpPr>
            <a:spLocks noChangeArrowheads="1"/>
          </p:cNvSpPr>
          <p:nvPr/>
        </p:nvSpPr>
        <p:spPr bwMode="auto">
          <a:xfrm>
            <a:off x="8959850" y="3067050"/>
            <a:ext cx="184150" cy="37909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mtClean="0"/>
          </a:p>
        </p:txBody>
      </p:sp>
      <p:sp>
        <p:nvSpPr>
          <p:cNvPr id="5" name="Rectangle2"/>
          <p:cNvSpPr>
            <a:spLocks noChangeArrowheads="1"/>
          </p:cNvSpPr>
          <p:nvPr/>
        </p:nvSpPr>
        <p:spPr bwMode="auto">
          <a:xfrm>
            <a:off x="682625" y="0"/>
            <a:ext cx="8461375" cy="3746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mtClean="0"/>
          </a:p>
        </p:txBody>
      </p:sp>
      <p:sp>
        <p:nvSpPr>
          <p:cNvPr id="6" name="Rectangle3"/>
          <p:cNvSpPr>
            <a:spLocks noChangeArrowheads="1"/>
          </p:cNvSpPr>
          <p:nvPr/>
        </p:nvSpPr>
        <p:spPr bwMode="auto">
          <a:xfrm>
            <a:off x="552450" y="4654550"/>
            <a:ext cx="84138" cy="22034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mtClean="0"/>
          </a:p>
        </p:txBody>
      </p:sp>
      <p:sp>
        <p:nvSpPr>
          <p:cNvPr id="7" name="Rectangle4"/>
          <p:cNvSpPr>
            <a:spLocks noChangeArrowheads="1"/>
          </p:cNvSpPr>
          <p:nvPr/>
        </p:nvSpPr>
        <p:spPr bwMode="auto">
          <a:xfrm>
            <a:off x="554038" y="0"/>
            <a:ext cx="84137" cy="46974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mtClean="0"/>
          </a:p>
        </p:txBody>
      </p:sp>
      <p:sp>
        <p:nvSpPr>
          <p:cNvPr id="8" name="Rectangle5"/>
          <p:cNvSpPr>
            <a:spLocks noChangeArrowheads="1"/>
          </p:cNvSpPr>
          <p:nvPr/>
        </p:nvSpPr>
        <p:spPr bwMode="auto">
          <a:xfrm>
            <a:off x="312738" y="2425700"/>
            <a:ext cx="168275" cy="44323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">
                <a:schemeClr val="accent1"/>
              </a:gs>
              <a:gs pos="100000">
                <a:schemeClr val="accent2"/>
              </a:gs>
            </a:gsLst>
            <a:lin ang="534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Rectangle6"/>
          <p:cNvSpPr>
            <a:spLocks noChangeArrowheads="1"/>
          </p:cNvSpPr>
          <p:nvPr/>
        </p:nvSpPr>
        <p:spPr bwMode="auto">
          <a:xfrm>
            <a:off x="312738" y="0"/>
            <a:ext cx="168275" cy="2435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mtClean="0"/>
          </a:p>
        </p:txBody>
      </p:sp>
      <p:sp>
        <p:nvSpPr>
          <p:cNvPr id="10" name="Rectangle7"/>
          <p:cNvSpPr>
            <a:spLocks noChangeArrowheads="1"/>
          </p:cNvSpPr>
          <p:nvPr/>
        </p:nvSpPr>
        <p:spPr bwMode="auto">
          <a:xfrm>
            <a:off x="0" y="0"/>
            <a:ext cx="250825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mtClean="0"/>
          </a:p>
        </p:txBody>
      </p:sp>
      <p:sp>
        <p:nvSpPr>
          <p:cNvPr id="2049" name="SlideTitle1"/>
          <p:cNvSpPr>
            <a:spLocks noGrp="1" noChangeArrowheads="1"/>
          </p:cNvSpPr>
          <p:nvPr>
            <p:ph type="ctrTitle"/>
          </p:nvPr>
        </p:nvSpPr>
        <p:spPr>
          <a:xfrm>
            <a:off x="1431925" y="2005013"/>
            <a:ext cx="6604000" cy="1433512"/>
          </a:xfrm>
          <a:gradFill>
            <a:path>
              <a:fillToRect l="48999" t="47499" r="51001" b="52501"/>
            </a:path>
          </a:gradFill>
        </p:spPr>
        <p:txBody>
          <a:bodyPr tIns="45720" bIns="45720"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Щелкните для редактирования стиля образца заголовков</a:t>
            </a:r>
          </a:p>
        </p:txBody>
      </p:sp>
      <p:sp>
        <p:nvSpPr>
          <p:cNvPr id="2050" name="SlideSubtitle1"/>
          <p:cNvSpPr>
            <a:spLocks noGrp="1" noChangeArrowheads="1"/>
          </p:cNvSpPr>
          <p:nvPr>
            <p:ph type="subTitle" idx="1"/>
          </p:nvPr>
        </p:nvSpPr>
        <p:spPr>
          <a:xfrm>
            <a:off x="1431925" y="4017963"/>
            <a:ext cx="6604000" cy="1722437"/>
          </a:xfrm>
          <a:gradFill>
            <a:path>
              <a:fillToRect l="50000" t="48000" r="50000" b="52000"/>
            </a:path>
          </a:gradFill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Щелкните для редактирования стиля образца подзаголовков</a:t>
            </a:r>
          </a:p>
        </p:txBody>
      </p:sp>
      <p:sp>
        <p:nvSpPr>
          <p:cNvPr id="11" name="DateTimeField1"/>
          <p:cNvSpPr>
            <a:spLocks noGrp="1" noChangeArrowheads="1"/>
          </p:cNvSpPr>
          <p:nvPr>
            <p:ph type="dt" idx="10"/>
          </p:nvPr>
        </p:nvSpPr>
        <p:spPr>
          <a:xfrm>
            <a:off x="1431925" y="6315075"/>
            <a:ext cx="1438275" cy="4302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FooterField1"/>
          <p:cNvSpPr>
            <a:spLocks noGrp="1" noChangeArrowheads="1"/>
          </p:cNvSpPr>
          <p:nvPr>
            <p:ph type="ftr" idx="11"/>
          </p:nvPr>
        </p:nvSpPr>
        <p:spPr>
          <a:xfrm>
            <a:off x="3300413" y="6315075"/>
            <a:ext cx="3157537" cy="4302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" name="SlideNumberField1"/>
          <p:cNvSpPr>
            <a:spLocks noGrp="1" noChangeArrowheads="1"/>
          </p:cNvSpPr>
          <p:nvPr>
            <p:ph type="sldNum" idx="12"/>
          </p:nvPr>
        </p:nvSpPr>
        <p:spPr>
          <a:xfrm>
            <a:off x="6888163" y="6315075"/>
            <a:ext cx="1147762" cy="4302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D6A9F-8AF9-497D-9C04-D0E33040BE3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570767"/>
      </p:ext>
    </p:extLst>
  </p:cSld>
  <p:clrMapOvr>
    <a:masterClrMapping/>
  </p:clrMapOvr>
  <p:transition spd="slow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D6A9F-8AF9-497D-9C04-D0E33040BE3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253091"/>
      </p:ext>
    </p:extLst>
  </p:cSld>
  <p:clrMapOvr>
    <a:masterClrMapping/>
  </p:clrMapOvr>
  <p:transition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0000" y="1146175"/>
            <a:ext cx="1685925" cy="4737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9050" y="1146175"/>
            <a:ext cx="4908550" cy="4737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D6A9F-8AF9-497D-9C04-D0E33040BE3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06023"/>
      </p:ext>
    </p:extLst>
  </p:cSld>
  <p:clrMapOvr>
    <a:masterClrMapping/>
  </p:clrMapOvr>
  <p:transition spd="slow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buSzTx/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buSzTx/>
              <a:defRPr/>
            </a:lvl1pPr>
          </a:lstStyle>
          <a:p>
            <a:pPr>
              <a:defRPr/>
            </a:pPr>
            <a:fld id="{FA5618CB-99B8-4F11-A2A8-904D005188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buSzTx/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919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441" y="1736823"/>
            <a:ext cx="7768800" cy="191828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6481" y="1604329"/>
            <a:ext cx="8226720" cy="452351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4B4EBB-6340-45A3-BD2C-47B8068F552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886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D6A9F-8AF9-497D-9C04-D0E33040BE3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185248"/>
      </p:ext>
    </p:extLst>
  </p:cSld>
  <p:clrMapOvr>
    <a:masterClrMapping/>
  </p:clrMapOvr>
  <p:transition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D6A9F-8AF9-497D-9C04-D0E33040BE3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327891"/>
      </p:ext>
    </p:extLst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9050" y="2435225"/>
            <a:ext cx="3297238" cy="344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2435225"/>
            <a:ext cx="3297237" cy="344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D6A9F-8AF9-497D-9C04-D0E33040BE3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458331"/>
      </p:ext>
    </p:extLst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D6A9F-8AF9-497D-9C04-D0E33040BE3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053951"/>
      </p:ext>
    </p:extLst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D6A9F-8AF9-497D-9C04-D0E33040BE3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01369"/>
      </p:ext>
    </p:extLst>
  </p:cSld>
  <p:clrMapOvr>
    <a:masterClrMapping/>
  </p:clrMapOvr>
  <p:transition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D6A9F-8AF9-497D-9C04-D0E33040BE3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636718"/>
      </p:ext>
    </p:extLst>
  </p:cSld>
  <p:clrMapOvr>
    <a:masterClrMapping/>
  </p:clrMapOvr>
  <p:transition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D6A9F-8AF9-497D-9C04-D0E33040BE3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4963"/>
      </p:ext>
    </p:extLst>
  </p:cSld>
  <p:clrMapOvr>
    <a:masterClrMapping/>
  </p:clrMapOvr>
  <p:transition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feld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ußzeilenfeld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feld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D6A9F-8AF9-497D-9C04-D0E33040BE3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89710"/>
      </p:ext>
    </p:extLst>
  </p:cSld>
  <p:clrMapOvr>
    <a:masterClrMapping/>
  </p:clrMapOvr>
  <p:transition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1"/>
          <p:cNvSpPr>
            <a:spLocks noChangeArrowheads="1"/>
          </p:cNvSpPr>
          <p:nvPr/>
        </p:nvSpPr>
        <p:spPr bwMode="auto">
          <a:xfrm>
            <a:off x="0" y="0"/>
            <a:ext cx="250825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mtClean="0"/>
          </a:p>
        </p:txBody>
      </p:sp>
      <p:sp>
        <p:nvSpPr>
          <p:cNvPr id="2" name="Rectangle2"/>
          <p:cNvSpPr>
            <a:spLocks noChangeArrowheads="1"/>
          </p:cNvSpPr>
          <p:nvPr/>
        </p:nvSpPr>
        <p:spPr bwMode="auto">
          <a:xfrm>
            <a:off x="312738" y="2425700"/>
            <a:ext cx="168275" cy="44323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">
                <a:schemeClr val="accent1"/>
              </a:gs>
              <a:gs pos="100000">
                <a:schemeClr val="accent2"/>
              </a:gs>
            </a:gsLst>
            <a:lin ang="534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27" name="Datumsfeld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9050" y="6315075"/>
            <a:ext cx="158115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0850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Fußzeilenfeld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00413" y="6315075"/>
            <a:ext cx="3014662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0850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Foliennummerfeld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5288" y="6315075"/>
            <a:ext cx="12906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0850">
              <a:defRPr sz="1400">
                <a:solidFill>
                  <a:schemeClr val="tx1"/>
                </a:solidFill>
                <a:latin typeface="Sans-PS" pitchFamily="65" charset="0"/>
              </a:defRPr>
            </a:lvl1pPr>
          </a:lstStyle>
          <a:p>
            <a:pPr>
              <a:defRPr/>
            </a:pPr>
            <a:fld id="{E2AD6A9F-8AF9-497D-9C04-D0E33040BE3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Folientitel1"/>
          <p:cNvSpPr>
            <a:spLocks noGrp="1" noChangeArrowheads="1"/>
          </p:cNvSpPr>
          <p:nvPr>
            <p:ph type="title"/>
          </p:nvPr>
        </p:nvSpPr>
        <p:spPr bwMode="auto">
          <a:xfrm>
            <a:off x="1289050" y="1146175"/>
            <a:ext cx="6746875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Щелкните для редактирования стиля образца заголовков</a:t>
            </a:r>
          </a:p>
        </p:txBody>
      </p:sp>
      <p:sp>
        <p:nvSpPr>
          <p:cNvPr id="1032" name="Folientext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9050" y="2435225"/>
            <a:ext cx="6746875" cy="34480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999" r="52000" b="51001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Щелкните для редактирования стилей образца текста</a:t>
            </a:r>
          </a:p>
          <a:p>
            <a:pPr lvl="1"/>
            <a:r>
              <a:rPr lang="en-US" altLang="en-US" smtClean="0"/>
              <a:t>Второй уровень</a:t>
            </a:r>
          </a:p>
          <a:p>
            <a:pPr lvl="2"/>
            <a:r>
              <a:rPr lang="en-US" altLang="en-US" smtClean="0"/>
              <a:t>Третий уровень</a:t>
            </a:r>
          </a:p>
          <a:p>
            <a:pPr lvl="3"/>
            <a:r>
              <a:rPr lang="en-US" altLang="en-US" smtClean="0"/>
              <a:t>Четвертый уровень</a:t>
            </a:r>
          </a:p>
          <a:p>
            <a:pPr lvl="4"/>
            <a:r>
              <a:rPr lang="en-US" altLang="en-US" smtClean="0"/>
              <a:t>Пятый уровень</a:t>
            </a:r>
          </a:p>
        </p:txBody>
      </p:sp>
      <p:sp>
        <p:nvSpPr>
          <p:cNvPr id="1033" name="Rectangle3"/>
          <p:cNvSpPr>
            <a:spLocks noChangeArrowheads="1"/>
          </p:cNvSpPr>
          <p:nvPr/>
        </p:nvSpPr>
        <p:spPr bwMode="auto">
          <a:xfrm>
            <a:off x="8959850" y="3067050"/>
            <a:ext cx="184150" cy="37909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mtClean="0"/>
          </a:p>
        </p:txBody>
      </p:sp>
      <p:sp>
        <p:nvSpPr>
          <p:cNvPr id="1034" name="Rectangle4"/>
          <p:cNvSpPr>
            <a:spLocks noChangeArrowheads="1"/>
          </p:cNvSpPr>
          <p:nvPr/>
        </p:nvSpPr>
        <p:spPr bwMode="auto">
          <a:xfrm>
            <a:off x="549275" y="4654550"/>
            <a:ext cx="82550" cy="22034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mtClean="0"/>
          </a:p>
        </p:txBody>
      </p:sp>
      <p:sp>
        <p:nvSpPr>
          <p:cNvPr id="1035" name="Rectangle6"/>
          <p:cNvSpPr>
            <a:spLocks noChangeArrowheads="1"/>
          </p:cNvSpPr>
          <p:nvPr/>
        </p:nvSpPr>
        <p:spPr bwMode="auto">
          <a:xfrm>
            <a:off x="312738" y="0"/>
            <a:ext cx="168275" cy="2435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mtClean="0"/>
          </a:p>
        </p:txBody>
      </p:sp>
      <p:sp>
        <p:nvSpPr>
          <p:cNvPr id="1036" name="Rectangle7"/>
          <p:cNvSpPr>
            <a:spLocks noChangeArrowheads="1"/>
          </p:cNvSpPr>
          <p:nvPr/>
        </p:nvSpPr>
        <p:spPr bwMode="auto">
          <a:xfrm>
            <a:off x="550863" y="0"/>
            <a:ext cx="84137" cy="46974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mtClean="0"/>
          </a:p>
        </p:txBody>
      </p:sp>
      <p:sp>
        <p:nvSpPr>
          <p:cNvPr id="1037" name="Rectangle8"/>
          <p:cNvSpPr>
            <a:spLocks noChangeArrowheads="1"/>
          </p:cNvSpPr>
          <p:nvPr/>
        </p:nvSpPr>
        <p:spPr bwMode="auto">
          <a:xfrm>
            <a:off x="682625" y="0"/>
            <a:ext cx="8461375" cy="3746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folHlink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2088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9" r:id="rId12"/>
    <p:sldLayoutId id="2147483810" r:id="rId13"/>
  </p:sldLayoutIdLst>
  <p:transition spd="slow">
    <p:cut/>
  </p:transition>
  <p:txStyles>
    <p:titleStyle>
      <a:lvl1pPr algn="l" defTabSz="45085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085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Sans-PS" pitchFamily="65" charset="0"/>
        </a:defRPr>
      </a:lvl2pPr>
      <a:lvl3pPr algn="l" defTabSz="45085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Sans-PS" pitchFamily="65" charset="0"/>
        </a:defRPr>
      </a:lvl3pPr>
      <a:lvl4pPr algn="l" defTabSz="45085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Sans-PS" pitchFamily="65" charset="0"/>
        </a:defRPr>
      </a:lvl4pPr>
      <a:lvl5pPr algn="l" defTabSz="45085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Sans-PS" pitchFamily="65" charset="0"/>
        </a:defRPr>
      </a:lvl5pPr>
      <a:lvl6pPr marL="457200" algn="l" defTabSz="45085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Sans-PS" pitchFamily="65" charset="0"/>
        </a:defRPr>
      </a:lvl6pPr>
      <a:lvl7pPr marL="914400" algn="l" defTabSz="45085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Sans-PS" pitchFamily="65" charset="0"/>
        </a:defRPr>
      </a:lvl7pPr>
      <a:lvl8pPr marL="1371600" algn="l" defTabSz="45085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Sans-PS" pitchFamily="65" charset="0"/>
        </a:defRPr>
      </a:lvl8pPr>
      <a:lvl9pPr marL="1828800" algn="l" defTabSz="45085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Sans-PS" pitchFamily="65" charset="0"/>
        </a:defRPr>
      </a:lvl9pPr>
    </p:titleStyle>
    <p:bodyStyle>
      <a:lvl1pPr marL="342900" indent="-342900" algn="l" defTabSz="450850" rtl="0" eaLnBrk="0" fontAlgn="base" hangingPunct="0">
        <a:spcBef>
          <a:spcPct val="0"/>
        </a:spcBef>
        <a:spcAft>
          <a:spcPct val="0"/>
        </a:spcAft>
        <a:buFont typeface="Verdana" panose="020B060403050404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0850" rtl="0" eaLnBrk="0" fontAlgn="base" hangingPunct="0">
        <a:spcBef>
          <a:spcPts val="638"/>
        </a:spcBef>
        <a:spcAft>
          <a:spcPct val="0"/>
        </a:spcAft>
        <a:buFont typeface="Verdana" panose="020B060403050404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450850" rtl="0" eaLnBrk="0" fontAlgn="base" hangingPunct="0">
        <a:spcBef>
          <a:spcPts val="550"/>
        </a:spcBef>
        <a:spcAft>
          <a:spcPct val="0"/>
        </a:spcAft>
        <a:buFont typeface="Verdana" panose="020B060403050404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450850" rtl="0" eaLnBrk="0" fontAlgn="base" hangingPunct="0">
        <a:spcBef>
          <a:spcPts val="450"/>
        </a:spcBef>
        <a:spcAft>
          <a:spcPct val="0"/>
        </a:spcAft>
        <a:buFont typeface="Verdana" panose="020B060403050404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450850" rtl="0" eaLnBrk="0" fontAlgn="base" hangingPunct="0">
        <a:spcBef>
          <a:spcPts val="450"/>
        </a:spcBef>
        <a:spcAft>
          <a:spcPct val="0"/>
        </a:spcAft>
        <a:buFont typeface="Verdana" panose="020B060403050404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defTabSz="450850" rtl="0" eaLnBrk="0" fontAlgn="base" hangingPunct="0">
        <a:spcBef>
          <a:spcPts val="450"/>
        </a:spcBef>
        <a:spcAft>
          <a:spcPct val="0"/>
        </a:spcAft>
        <a:buFont typeface="Verdana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450850" rtl="0" eaLnBrk="0" fontAlgn="base" hangingPunct="0">
        <a:spcBef>
          <a:spcPts val="450"/>
        </a:spcBef>
        <a:spcAft>
          <a:spcPct val="0"/>
        </a:spcAft>
        <a:buFont typeface="Verdana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450850" rtl="0" eaLnBrk="0" fontAlgn="base" hangingPunct="0">
        <a:spcBef>
          <a:spcPts val="450"/>
        </a:spcBef>
        <a:spcAft>
          <a:spcPct val="0"/>
        </a:spcAft>
        <a:buFont typeface="Verdana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450850" rtl="0" eaLnBrk="0" fontAlgn="base" hangingPunct="0">
        <a:spcBef>
          <a:spcPts val="450"/>
        </a:spcBef>
        <a:spcAft>
          <a:spcPct val="0"/>
        </a:spcAft>
        <a:buFont typeface="Verdana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file:///G:\Common_\Sveta_ZIV\00_Textbook\MediaReports\Indexing\Indexing_tf-idf\TF-IDF%20&#8212;%20&#1042;&#1080;&#1082;&#1080;&#1087;&#1077;&#1076;&#1080;&#1103;.files\3f49d11f43e671a36ff945ac2d13bc20.png" TargetMode="External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1.gi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7.wmf"/><Relationship Id="rId11" Type="http://schemas.openxmlformats.org/officeDocument/2006/relationships/image" Target="file:///G:\Common_\Sveta_ZIV\00_Textbook\MediaReports\Indexing\Indexing_tf-idf\TF-IDF%20&#8212;%20&#1042;&#1080;&#1082;&#1080;&#1087;&#1077;&#1076;&#1080;&#1103;.files\d15578575073da6c4986589ec3b0bb74.png" TargetMode="External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gif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w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1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omoz.org/term-extractor" TargetMode="External"/><Relationship Id="rId7" Type="http://schemas.openxmlformats.org/officeDocument/2006/relationships/hyperlink" Target="http://extractkeyword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6" Type="http://schemas.openxmlformats.org/officeDocument/2006/relationships/hyperlink" Target="http://labs.translated.net/terminology-extraction/" TargetMode="External"/><Relationship Id="rId5" Type="http://schemas.openxmlformats.org/officeDocument/2006/relationships/hyperlink" Target="http://www.nactem.ac.uk/software/termine/" TargetMode="External"/><Relationship Id="rId4" Type="http://schemas.openxmlformats.org/officeDocument/2006/relationships/hyperlink" Target="http://www.alchemyapi.com/api/keyword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search?q=%22least-informative+default%22" TargetMode="External"/><Relationship Id="rId13" Type="http://schemas.openxmlformats.org/officeDocument/2006/relationships/hyperlink" Target="http://www.google.com/search?q=maximum+entropy" TargetMode="External"/><Relationship Id="rId3" Type="http://schemas.openxmlformats.org/officeDocument/2006/relationships/hyperlink" Target="http://www.google.com/search?q=%22maximum+entropy+probability+distribution%22" TargetMode="External"/><Relationship Id="rId7" Type="http://schemas.openxmlformats.org/officeDocument/2006/relationships/hyperlink" Target="http://www.google.com/search?q=%22largest+entropy%22" TargetMode="External"/><Relationship Id="rId12" Type="http://schemas.openxmlformats.org/officeDocument/2006/relationships/hyperlink" Target="http://www.google.com/search?q=entropy+probability+distribution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hyperlink" Target="http://www.google.com/search?q=%22maximum+entropy%22" TargetMode="External"/><Relationship Id="rId11" Type="http://schemas.openxmlformats.org/officeDocument/2006/relationships/hyperlink" Target="http://www.google.com/search?q=entropy" TargetMode="External"/><Relationship Id="rId5" Type="http://schemas.openxmlformats.org/officeDocument/2006/relationships/hyperlink" Target="http://www.google.com/search?q=%22probability+distributions%22" TargetMode="External"/><Relationship Id="rId10" Type="http://schemas.openxmlformats.org/officeDocument/2006/relationships/hyperlink" Target="http://www.google.com/search?q=%22maximal+entropy+configurations%22" TargetMode="External"/><Relationship Id="rId4" Type="http://schemas.openxmlformats.org/officeDocument/2006/relationships/hyperlink" Target="http://www.google.com/search?q=%22entropy%22" TargetMode="External"/><Relationship Id="rId9" Type="http://schemas.openxmlformats.org/officeDocument/2006/relationships/hyperlink" Target="http://www.google.com/search?q=%22maximizing+entropy%22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>
          <a:xfrm>
            <a:off x="1066800" y="908050"/>
            <a:ext cx="7391399" cy="2749550"/>
          </a:xfrm>
        </p:spPr>
        <p:txBody>
          <a:bodyPr/>
          <a:lstStyle/>
          <a:p>
            <a:r>
              <a:rPr lang="ru-RU" altLang="en-US" sz="2800" dirty="0" smtClean="0"/>
              <a:t>Семантика в автоматической обработке текста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ru-RU" altLang="en-US" dirty="0" smtClean="0"/>
              <a:t>Выделение ключевых слов</a:t>
            </a:r>
            <a:endParaRPr lang="en-GB" altLang="en-US" sz="2800" dirty="0" smtClean="0"/>
          </a:p>
        </p:txBody>
      </p:sp>
      <p:sp>
        <p:nvSpPr>
          <p:cNvPr id="921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 dirty="0" smtClean="0"/>
              <a:t>Лекция 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itle 1"/>
          <p:cNvSpPr txBox="1">
            <a:spLocks/>
          </p:cNvSpPr>
          <p:nvPr/>
        </p:nvSpPr>
        <p:spPr bwMode="auto">
          <a:xfrm>
            <a:off x="457200" y="3048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300" dirty="0">
                <a:solidFill>
                  <a:schemeClr val="tx1"/>
                </a:solidFill>
              </a:rPr>
              <a:t>Тематическая значимость лексемы в тексте</a:t>
            </a:r>
            <a:endParaRPr lang="en-US" altLang="en-US" sz="33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149350"/>
          </a:xfrm>
        </p:spPr>
        <p:txBody>
          <a:bodyPr/>
          <a:lstStyle/>
          <a:p>
            <a:r>
              <a:rPr lang="ru-RU" sz="3200" dirty="0" smtClean="0"/>
              <a:t>Выделение ключевых слов: «документные» модели</a:t>
            </a:r>
            <a:endParaRPr lang="en-US" altLang="en-US" sz="3200" dirty="0" smtClean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1536" y="2133600"/>
            <a:ext cx="7695264" cy="35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43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979" y="762000"/>
            <a:ext cx="6746875" cy="1149350"/>
          </a:xfrm>
        </p:spPr>
        <p:txBody>
          <a:bodyPr/>
          <a:lstStyle/>
          <a:p>
            <a:r>
              <a:rPr lang="ru-RU" sz="3600" dirty="0" smtClean="0"/>
              <a:t>1. Задача 1. Признаки текста в коллекции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Выделение информативных «признаков» текста по сравнению с другими текстами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7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1.1. Мешок слов. Векторные модели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435224"/>
            <a:ext cx="6816725" cy="4117975"/>
          </a:xfrm>
        </p:spPr>
        <p:txBody>
          <a:bodyPr/>
          <a:lstStyle/>
          <a:p>
            <a:r>
              <a:rPr lang="ru-RU" sz="2400" dirty="0" smtClean="0"/>
              <a:t>ключевые слова – специфичные для данного текста (небольшого подмножества текстов коллекции)</a:t>
            </a:r>
          </a:p>
          <a:p>
            <a:r>
              <a:rPr lang="ru-RU" sz="2400" dirty="0" smtClean="0"/>
              <a:t>задачи: все, что основано на определение близости текстов</a:t>
            </a:r>
          </a:p>
          <a:p>
            <a:pPr marL="400050" lvl="1" indent="0">
              <a:buNone/>
            </a:pPr>
            <a:r>
              <a:rPr lang="ru-RU" sz="2400" dirty="0" smtClean="0"/>
              <a:t>(кластеризация, рубрикация, </a:t>
            </a:r>
            <a:r>
              <a:rPr lang="ru-RU" sz="2400" dirty="0" err="1" smtClean="0"/>
              <a:t>инфопоиск</a:t>
            </a:r>
            <a:r>
              <a:rPr lang="ru-RU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3525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924800" cy="41068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dirty="0" err="1" smtClean="0">
                <a:latin typeface="Times New Roman" panose="02020603050405020304" pitchFamily="18" charset="0"/>
              </a:rPr>
              <a:t>Ключевые</a:t>
            </a:r>
            <a:r>
              <a:rPr lang="en-GB" altLang="en-US" sz="36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600" dirty="0" err="1" smtClean="0">
                <a:latin typeface="Times New Roman" panose="02020603050405020304" pitchFamily="18" charset="0"/>
              </a:rPr>
              <a:t>вопросы</a:t>
            </a:r>
            <a:r>
              <a:rPr lang="en-GB" altLang="en-US" sz="4000" dirty="0" smtClean="0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200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 err="1" smtClean="0">
                <a:latin typeface="Times New Roman" panose="02020603050405020304" pitchFamily="18" charset="0"/>
              </a:rPr>
              <a:t>Как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выбирать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размерность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пространства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терминов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b="1" i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GB" altLang="en-US" sz="3200" b="1" i="1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?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 err="1" smtClean="0">
                <a:latin typeface="Times New Roman" panose="02020603050405020304" pitchFamily="18" charset="0"/>
              </a:rPr>
              <a:t>Как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вычислять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весовые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dirty="0" err="1" smtClean="0">
                <a:latin typeface="Times New Roman" panose="02020603050405020304" pitchFamily="18" charset="0"/>
              </a:rPr>
              <a:t>коэффициенты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3200" b="1" i="1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w</a:t>
            </a:r>
            <a:r>
              <a:rPr lang="en-GB" altLang="en-US" sz="3200" b="1" i="1" baseline="-250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GB" altLang="en-US" sz="3200" b="1" i="1" baseline="-2500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3200" dirty="0" smtClean="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7075" y="533400"/>
            <a:ext cx="8229600" cy="1149350"/>
          </a:xfrm>
        </p:spPr>
        <p:txBody>
          <a:bodyPr/>
          <a:lstStyle/>
          <a:p>
            <a:r>
              <a:rPr lang="ru-RU" sz="3200" dirty="0" smtClean="0"/>
              <a:t>Выделение ключевых слов: </a:t>
            </a:r>
            <a:r>
              <a:rPr lang="en-US" sz="3200" dirty="0" err="1" smtClean="0"/>
              <a:t>tf.idf</a:t>
            </a:r>
            <a:endParaRPr lang="en-US" altLang="en-US" sz="32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972170" y="1750297"/>
            <a:ext cx="3924890" cy="4879104"/>
          </a:xfrm>
          <a:prstGeom prst="rect">
            <a:avLst/>
          </a:prstGeom>
          <a:solidFill>
            <a:schemeClr val="accent1"/>
          </a:solidFill>
          <a:ln w="63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63329" y="2929483"/>
            <a:ext cx="3886200" cy="339511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 i="1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tf</a:t>
            </a:r>
            <a:r>
              <a:rPr lang="en-GB" altLang="en-US" sz="2000" b="1" i="1" baseline="-250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ik</a:t>
            </a:r>
            <a:r>
              <a:rPr lang="en-GB" altLang="en-US" sz="2000" baseline="-250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–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частота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термина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b="1" i="1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GB" altLang="en-US" sz="2000" b="1" i="1" baseline="-250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en-GB" altLang="en-US" sz="20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в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документе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b="1" i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GB" altLang="en-US" sz="2000" b="1" i="1" baseline="-250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GB" altLang="en-US" sz="20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 i="1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idf</a:t>
            </a:r>
            <a:r>
              <a:rPr lang="en-GB" altLang="en-US" sz="2000" b="1" i="1" baseline="-250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en-GB" altLang="en-US" sz="20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–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обратная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документальная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частота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для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термина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b="1" i="1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GB" altLang="en-US" sz="2000" b="1" i="1" baseline="-250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в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коллекции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b="1" i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С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 i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N 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–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общее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число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документов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в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коллекции</a:t>
            </a:r>
            <a:r>
              <a:rPr lang="en-GB" altLang="en-US" sz="2000" b="1" i="1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 i="1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GB" altLang="en-US" sz="2000" b="1" i="1" baseline="-250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en-GB" altLang="en-US" sz="2000" b="1" i="1" baseline="-250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-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количество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документов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в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коллекции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b="1" i="1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,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содержащих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термин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b="1" i="1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GB" altLang="en-US" sz="2000" b="1" i="1" baseline="-250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endParaRPr lang="en-GB" altLang="en-US" sz="2000" b="1" i="1" baseline="-25000" dirty="0" smtClean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49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885648"/>
              </p:ext>
            </p:extLst>
          </p:nvPr>
        </p:nvGraphicFramePr>
        <p:xfrm>
          <a:off x="5269948" y="1837797"/>
          <a:ext cx="31670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8" r:id="rId5" imgW="491376" imgH="292018" progId="">
                  <p:embed/>
                </p:oleObj>
              </mc:Choice>
              <mc:Fallback>
                <p:oleObj r:id="rId5" imgW="491376" imgH="29201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948" y="1837797"/>
                        <a:ext cx="31670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593314"/>
              </p:ext>
            </p:extLst>
          </p:nvPr>
        </p:nvGraphicFramePr>
        <p:xfrm>
          <a:off x="5405495" y="2593857"/>
          <a:ext cx="292417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9" r:id="rId7" imgW="491457" imgH="491457" progId="">
                  <p:embed/>
                </p:oleObj>
              </mc:Choice>
              <mc:Fallback>
                <p:oleObj r:id="rId7" imgW="491457" imgH="49145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95" y="2593857"/>
                        <a:ext cx="2924175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AutoShape 1"/>
          <p:cNvSpPr>
            <a:spLocks noChangeArrowheads="1"/>
          </p:cNvSpPr>
          <p:nvPr/>
        </p:nvSpPr>
        <p:spPr bwMode="auto">
          <a:xfrm>
            <a:off x="5333999" y="9658418"/>
            <a:ext cx="279149" cy="570447"/>
          </a:xfrm>
          <a:prstGeom prst="roundRect">
            <a:avLst>
              <a:gd name="adj" fmla="val 3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pic>
        <p:nvPicPr>
          <p:cNvPr id="85028" name="Picture 36" descr="\mathrm{IDF} =  \log \frac{|D|}{|(d_{i}\supset t_{i})|}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9215" y="4427775"/>
            <a:ext cx="2590800" cy="776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512763"/>
            <a:ext cx="8229600" cy="1149350"/>
          </a:xfrm>
        </p:spPr>
        <p:txBody>
          <a:bodyPr/>
          <a:lstStyle/>
          <a:p>
            <a:r>
              <a:rPr lang="ru-RU" sz="3200" dirty="0" smtClean="0"/>
              <a:t>Выделение ключевых слов:</a:t>
            </a:r>
            <a:r>
              <a:rPr lang="en-US" sz="3200" dirty="0" smtClean="0"/>
              <a:t> </a:t>
            </a:r>
            <a:r>
              <a:rPr lang="en-US" sz="3200" dirty="0" err="1" smtClean="0"/>
              <a:t>tf.idf</a:t>
            </a:r>
            <a:endParaRPr lang="en-US" altLang="en-US" sz="3200" dirty="0" smtClean="0"/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4972170" y="5292245"/>
            <a:ext cx="39248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2743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Где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|D| — количество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документов в корпусе;				 </a:t>
            </a:r>
            <a:r>
              <a:rPr lang="ru-RU" altLang="en-US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ru-RU" altLang="en-US" dirty="0" smtClean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	— </a:t>
            </a:r>
            <a:r>
              <a:rPr lang="ru-RU" altLang="en-US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количество </a:t>
            </a:r>
            <a:r>
              <a:rPr lang="ru-RU" altLang="en-US" dirty="0" smtClean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документов</a:t>
            </a:r>
            <a:r>
              <a:rPr lang="ru-RU" altLang="en-US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в которых </a:t>
            </a:r>
            <a:r>
              <a:rPr lang="ru-RU" altLang="en-US" dirty="0" smtClean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встречается </a:t>
            </a:r>
            <a:r>
              <a:rPr lang="ru-RU" altLang="en-US" i="1" dirty="0" err="1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ru-RU" altLang="en-US" i="1" baseline="-30000" dirty="0" err="1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ru-RU" altLang="en-US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ru-RU" altLang="en-US" dirty="0" smtClean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когда			</a:t>
            </a:r>
            <a:r>
              <a:rPr lang="en-US" alt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	)</a:t>
            </a:r>
            <a:r>
              <a:rPr lang="ru-RU" alt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38" descr="|(d_{i}\supset t_{i})|"/>
          <p:cNvPicPr>
            <a:picLocks noChangeAspect="1" noChangeArrowheads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620714"/>
            <a:ext cx="1191411" cy="30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29" name="Picture 37" descr="n_{i} \neq 0"/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31" y="6219825"/>
            <a:ext cx="5429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62000" y="1572033"/>
            <a:ext cx="3890973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"/>
            </a:pPr>
            <a:r>
              <a:rPr lang="en-GB" altLang="en-US" dirty="0"/>
              <a:t> </a:t>
            </a:r>
            <a:r>
              <a:rPr lang="en-GB" altLang="en-US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Каждому</a:t>
            </a:r>
            <a:r>
              <a:rPr lang="en-GB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термину</a:t>
            </a:r>
            <a:r>
              <a:rPr lang="en-GB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GB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присвоить</a:t>
            </a:r>
            <a:r>
              <a:rPr lang="en-GB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весовой</a:t>
            </a:r>
            <a:r>
              <a:rPr lang="en-GB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</a:t>
            </a:r>
            <a:r>
              <a:rPr lang="en-GB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отражающий</a:t>
            </a:r>
            <a:r>
              <a:rPr lang="en-GB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lang="en-GB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значимость</a:t>
            </a:r>
            <a:r>
              <a:rPr lang="en-GB" altLang="en-US" sz="20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sz="20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962767" y="1676400"/>
            <a:ext cx="3831166" cy="44958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err="1" smtClean="0"/>
              <a:t>Документы</a:t>
            </a:r>
            <a:r>
              <a:rPr lang="en-GB" altLang="en-US" sz="2400" dirty="0" smtClean="0"/>
              <a:t> и </a:t>
            </a:r>
            <a:r>
              <a:rPr lang="en-GB" altLang="en-US" sz="2400" dirty="0" err="1" smtClean="0"/>
              <a:t>запросы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представляются</a:t>
            </a:r>
            <a:r>
              <a:rPr lang="en-GB" altLang="en-US" sz="2400" dirty="0" smtClean="0"/>
              <a:t> в </a:t>
            </a:r>
            <a:r>
              <a:rPr lang="en-GB" altLang="en-US" sz="2400" dirty="0" err="1" smtClean="0"/>
              <a:t>виде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векторов</a:t>
            </a:r>
            <a:r>
              <a:rPr lang="en-GB" altLang="en-US" sz="2400" dirty="0" smtClean="0"/>
              <a:t> в </a:t>
            </a:r>
            <a:r>
              <a:rPr lang="en-GB" altLang="en-US" sz="2400" b="1" i="1" dirty="0" smtClean="0"/>
              <a:t>N</a:t>
            </a:r>
            <a:r>
              <a:rPr lang="en-GB" altLang="en-US" sz="2400" dirty="0" smtClean="0"/>
              <a:t>-</a:t>
            </a:r>
            <a:r>
              <a:rPr lang="en-GB" altLang="en-US" sz="2400" dirty="0" err="1" smtClean="0"/>
              <a:t>мерном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евклидовом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пространстве</a:t>
            </a:r>
            <a:endParaRPr lang="en-GB" altLang="en-US" sz="2400" dirty="0" smtClean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err="1" smtClean="0"/>
              <a:t>Компоненты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вектора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соответствуют</a:t>
            </a:r>
            <a:r>
              <a:rPr lang="en-GB" altLang="en-US" sz="2400" dirty="0" smtClean="0"/>
              <a:t> </a:t>
            </a:r>
            <a:r>
              <a:rPr lang="en-GB" altLang="en-US" sz="2400" b="1" i="1" dirty="0" smtClean="0"/>
              <a:t>N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терминам</a:t>
            </a:r>
            <a:r>
              <a:rPr lang="en-GB" altLang="en-US" sz="2400" dirty="0" smtClean="0"/>
              <a:t>, </a:t>
            </a:r>
            <a:r>
              <a:rPr lang="en-GB" altLang="en-US" sz="2400" dirty="0" err="1" smtClean="0"/>
              <a:t>образующим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пространство</a:t>
            </a:r>
            <a:r>
              <a:rPr lang="en-GB" altLang="en-US" sz="2400" dirty="0" smtClean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824287" cy="44196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457200"/>
            <a:ext cx="7543800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3200" kern="0" dirty="0" smtClean="0"/>
              <a:t>Выделение ключевых слов:</a:t>
            </a:r>
            <a:r>
              <a:rPr lang="en-US" sz="3200" kern="0" dirty="0" smtClean="0"/>
              <a:t> </a:t>
            </a:r>
            <a:r>
              <a:rPr lang="en-US" sz="3200" kern="0" dirty="0" err="1" smtClean="0"/>
              <a:t>tf.idf</a:t>
            </a:r>
            <a:endParaRPr lang="en-US" altLang="en-US" sz="3200" kern="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1012033" y="1689100"/>
            <a:ext cx="2950367" cy="2425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 err="1" smtClean="0">
                <a:latin typeface="Times New Roman" panose="02020603050405020304" pitchFamily="18" charset="0"/>
              </a:rPr>
              <a:t>Релевантность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выражается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через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подобие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векторов</a:t>
            </a:r>
            <a:endParaRPr lang="en-GB" altLang="en-US" sz="20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 err="1" smtClean="0">
                <a:latin typeface="Times New Roman" panose="02020603050405020304" pitchFamily="18" charset="0"/>
              </a:rPr>
              <a:t>Для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вычисления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подобия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векторов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используется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косинусная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метрика</a:t>
            </a:r>
            <a:endParaRPr lang="en-GB" altLang="en-US" sz="2000" dirty="0" smtClean="0">
              <a:latin typeface="Times New Roman" panose="02020603050405020304" pitchFamily="18" charset="0"/>
            </a:endParaRPr>
          </a:p>
        </p:txBody>
      </p:sp>
      <p:pic>
        <p:nvPicPr>
          <p:cNvPr id="9318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46250"/>
            <a:ext cx="3779837" cy="30162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190" name="Rectangle 5"/>
          <p:cNvSpPr>
            <a:spLocks noChangeArrowheads="1"/>
          </p:cNvSpPr>
          <p:nvPr/>
        </p:nvSpPr>
        <p:spPr bwMode="auto">
          <a:xfrm>
            <a:off x="0" y="30527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93191" name="Object 6"/>
          <p:cNvGraphicFramePr>
            <a:graphicFrameLocks noChangeAspect="1"/>
          </p:cNvGraphicFramePr>
          <p:nvPr/>
        </p:nvGraphicFramePr>
        <p:xfrm>
          <a:off x="900113" y="4762500"/>
          <a:ext cx="7237412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4" r:id="rId6" imgW="491481" imgH="491481" progId="">
                  <p:embed/>
                </p:oleObj>
              </mc:Choice>
              <mc:Fallback>
                <p:oleObj r:id="rId6" imgW="491481" imgH="491481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62500"/>
                        <a:ext cx="7237412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149350"/>
          </a:xfrm>
        </p:spPr>
        <p:txBody>
          <a:bodyPr/>
          <a:lstStyle/>
          <a:p>
            <a:r>
              <a:rPr lang="ru-RU" sz="3200" dirty="0" smtClean="0"/>
              <a:t>Выделение ключевых слов: </a:t>
            </a:r>
            <a:r>
              <a:rPr lang="en-US" sz="3200" dirty="0" err="1" smtClean="0"/>
              <a:t>tf.idf</a:t>
            </a:r>
            <a:endParaRPr lang="en-US" altLang="en-US" sz="32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970213"/>
            <a:ext cx="6746875" cy="3448050"/>
          </a:xfrm>
        </p:spPr>
        <p:txBody>
          <a:bodyPr/>
          <a:lstStyle/>
          <a:p>
            <a:r>
              <a:rPr lang="ru-RU" altLang="en-US" dirty="0" smtClean="0"/>
              <a:t>иногда вместо </a:t>
            </a:r>
            <a:r>
              <a:rPr lang="en-US" altLang="en-US" dirty="0" smtClean="0"/>
              <a:t>tf </a:t>
            </a:r>
            <a:r>
              <a:rPr lang="ru-RU" altLang="en-US" dirty="0" smtClean="0"/>
              <a:t>используют </a:t>
            </a:r>
            <a:r>
              <a:rPr lang="en-US" altLang="en-US" dirty="0" err="1" smtClean="0"/>
              <a:t>wf</a:t>
            </a:r>
            <a:endParaRPr lang="en-US" altLang="en-US" dirty="0" smtClean="0"/>
          </a:p>
          <a:p>
            <a:r>
              <a:rPr lang="ru-RU" altLang="en-US" dirty="0" smtClean="0"/>
              <a:t> </a:t>
            </a:r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972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45" y="3625850"/>
            <a:ext cx="5553183" cy="132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3" y="5272088"/>
            <a:ext cx="3686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883920" y="457200"/>
            <a:ext cx="8229600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3200" kern="0" dirty="0" smtClean="0"/>
              <a:t>Выделение ключевых слов:</a:t>
            </a:r>
            <a:r>
              <a:rPr lang="en-US" sz="3200" kern="0" dirty="0" smtClean="0"/>
              <a:t> </a:t>
            </a:r>
          </a:p>
          <a:p>
            <a:r>
              <a:rPr lang="en-US" sz="3200" kern="0" dirty="0" err="1" smtClean="0"/>
              <a:t>tf.idf</a:t>
            </a:r>
            <a:r>
              <a:rPr lang="en-US" sz="3200" kern="0" dirty="0" smtClean="0"/>
              <a:t> </a:t>
            </a:r>
            <a:r>
              <a:rPr lang="ru-RU" sz="3200" kern="0" dirty="0" smtClean="0"/>
              <a:t>нормализации</a:t>
            </a:r>
            <a:endParaRPr lang="en-US" altLang="en-US" sz="3200" kern="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540" y="1905000"/>
            <a:ext cx="7983538" cy="4343400"/>
          </a:xfrm>
        </p:spPr>
        <p:txBody>
          <a:bodyPr>
            <a:normAutofit/>
          </a:bodyPr>
          <a:lstStyle/>
          <a:p>
            <a:r>
              <a:rPr lang="ru-RU" altLang="en-US" sz="2000" dirty="0" smtClean="0"/>
              <a:t>Нормализация представляет собой способ уменьшения абсолютного значения веса индексных терминов, обнаруженных в документе. Одним из наиболее распространенных методов, решающих данную проблему, является </a:t>
            </a:r>
            <a:r>
              <a:rPr lang="ru-RU" altLang="en-US" sz="2000" i="1" dirty="0" smtClean="0"/>
              <a:t>косинусная </a:t>
            </a:r>
            <a:r>
              <a:rPr lang="ru-RU" altLang="en-US" sz="2000" dirty="0" smtClean="0"/>
              <a:t>нормализация. При использовании этого метода нормализации вес каждого индексного термина делится на Евклидову длину вектора оцениваемого документа. Евклидова длина вектора определяется формулой: </a:t>
            </a:r>
          </a:p>
          <a:p>
            <a:endParaRPr lang="ru-RU" altLang="en-US" sz="2000" dirty="0" smtClean="0"/>
          </a:p>
          <a:p>
            <a:endParaRPr lang="ru-RU" altLang="en-US" sz="2000" dirty="0" smtClean="0"/>
          </a:p>
          <a:p>
            <a:r>
              <a:rPr lang="ru-RU" altLang="en-US" sz="2000" dirty="0" smtClean="0"/>
              <a:t>Вес термина:</a:t>
            </a:r>
            <a:endParaRPr lang="en-US" altLang="en-US" sz="2000" dirty="0" smtClean="0"/>
          </a:p>
        </p:txBody>
      </p:sp>
      <p:pic>
        <p:nvPicPr>
          <p:cNvPr id="983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95800"/>
            <a:ext cx="5257800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209381"/>
            <a:ext cx="409294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457200"/>
            <a:ext cx="8229600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3200" kern="0" dirty="0" smtClean="0"/>
              <a:t>Выделение ключевых слов:</a:t>
            </a:r>
          </a:p>
          <a:p>
            <a:r>
              <a:rPr lang="en-US" altLang="en-US" sz="3200" kern="0" dirty="0" err="1" smtClean="0"/>
              <a:t>Tf.idf</a:t>
            </a:r>
            <a:r>
              <a:rPr lang="en-US" altLang="en-US" sz="3200" kern="0" dirty="0" smtClean="0"/>
              <a:t> </a:t>
            </a:r>
            <a:r>
              <a:rPr lang="ru-RU" altLang="en-US" sz="3200" kern="0" dirty="0" smtClean="0"/>
              <a:t>нормализация</a:t>
            </a:r>
            <a:endParaRPr lang="en-US" altLang="en-US" sz="3200" kern="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050" y="2435225"/>
            <a:ext cx="7321550" cy="3448050"/>
          </a:xfrm>
        </p:spPr>
        <p:txBody>
          <a:bodyPr>
            <a:normAutofit/>
          </a:bodyPr>
          <a:lstStyle/>
          <a:p>
            <a:r>
              <a:rPr lang="ru-RU" altLang="en-US" sz="2000" dirty="0" smtClean="0"/>
              <a:t>Вар 2. Оценки по частоте термина в документе по максимальной частоте </a:t>
            </a:r>
            <a:r>
              <a:rPr lang="ru-RU" altLang="en-US" sz="2000" dirty="0" err="1" smtClean="0"/>
              <a:t>треминов</a:t>
            </a:r>
            <a:r>
              <a:rPr lang="ru-RU" altLang="en-US" sz="2000" dirty="0" smtClean="0"/>
              <a:t> в документе. Для каждого документа </a:t>
            </a:r>
            <a:r>
              <a:rPr lang="en-US" altLang="en-US" sz="2000" i="1" dirty="0" smtClean="0"/>
              <a:t>d</a:t>
            </a:r>
            <a:r>
              <a:rPr lang="ru-RU" altLang="en-US" sz="2000" dirty="0" smtClean="0"/>
              <a:t>, пусть </a:t>
            </a:r>
            <a:r>
              <a:rPr lang="en-US" altLang="en-US" sz="2000" dirty="0" err="1" smtClean="0"/>
              <a:t>tf</a:t>
            </a:r>
            <a:r>
              <a:rPr lang="en-US" altLang="en-US" sz="2000" baseline="-25000" dirty="0" err="1" smtClean="0"/>
              <a:t>max</a:t>
            </a:r>
            <a:r>
              <a:rPr lang="ru-RU" altLang="en-US" sz="2000" dirty="0" smtClean="0"/>
              <a:t>(</a:t>
            </a:r>
            <a:r>
              <a:rPr lang="en-US" altLang="en-US" sz="2000" i="1" dirty="0" smtClean="0"/>
              <a:t>d</a:t>
            </a:r>
            <a:r>
              <a:rPr lang="ru-RU" altLang="en-US" sz="2000" dirty="0" smtClean="0"/>
              <a:t>) = </a:t>
            </a:r>
            <a:r>
              <a:rPr lang="en-US" altLang="en-US" sz="2000" dirty="0" err="1" smtClean="0"/>
              <a:t>max</a:t>
            </a:r>
            <a:r>
              <a:rPr lang="en-US" altLang="en-US" sz="2000" i="1" baseline="-25000" dirty="0" err="1" smtClean="0"/>
              <a:t>t</a:t>
            </a:r>
            <a:r>
              <a:rPr lang="en-US" altLang="en-US" sz="2000" i="1" dirty="0" smtClean="0"/>
              <a:t> </a:t>
            </a:r>
            <a:r>
              <a:rPr lang="en-US" altLang="en-US" sz="2000" dirty="0" err="1" smtClean="0"/>
              <a:t>tf</a:t>
            </a:r>
            <a:r>
              <a:rPr lang="en-US" altLang="en-US" sz="2000" i="1" baseline="-25000" dirty="0" err="1" smtClean="0"/>
              <a:t>t</a:t>
            </a:r>
            <a:r>
              <a:rPr lang="ru-RU" altLang="en-US" sz="2000" baseline="-25000" dirty="0" smtClean="0"/>
              <a:t>,</a:t>
            </a:r>
            <a:r>
              <a:rPr lang="en-US" altLang="en-US" sz="2000" i="1" baseline="-25000" dirty="0" smtClean="0"/>
              <a:t>d</a:t>
            </a:r>
            <a:r>
              <a:rPr lang="ru-RU" altLang="en-US" sz="2000" dirty="0" smtClean="0"/>
              <a:t>, где </a:t>
            </a:r>
            <a:r>
              <a:rPr lang="en-US" altLang="en-US" sz="2000" i="1" dirty="0" smtClean="0"/>
              <a:t>t </a:t>
            </a:r>
            <a:r>
              <a:rPr lang="en-US" altLang="en-US" sz="2000" i="1" dirty="0" smtClean="0">
                <a:sym typeface="Symbol" panose="05050102010706020507" pitchFamily="18" charset="2"/>
              </a:rPr>
              <a:t> d. </a:t>
            </a:r>
            <a:r>
              <a:rPr lang="ru-RU" altLang="en-US" sz="2000" dirty="0" smtClean="0"/>
              <a:t>Тогда нормализованная частота для каждого термина </a:t>
            </a:r>
            <a:r>
              <a:rPr lang="en-US" altLang="en-US" sz="2000" i="1" dirty="0" smtClean="0"/>
              <a:t>t </a:t>
            </a:r>
            <a:r>
              <a:rPr lang="ru-RU" altLang="en-US" sz="2000" dirty="0" smtClean="0"/>
              <a:t>из документа </a:t>
            </a:r>
            <a:r>
              <a:rPr lang="en-US" altLang="en-US" sz="2000" i="1" dirty="0" smtClean="0"/>
              <a:t>d</a:t>
            </a:r>
            <a:endParaRPr lang="ru-RU" altLang="en-US" sz="2000" i="1" dirty="0" smtClean="0"/>
          </a:p>
          <a:p>
            <a:endParaRPr lang="ru-RU" altLang="en-US" sz="2000" i="1" dirty="0" smtClean="0"/>
          </a:p>
          <a:p>
            <a:endParaRPr lang="ru-RU" altLang="en-US" sz="2000" i="1" dirty="0" smtClean="0"/>
          </a:p>
          <a:p>
            <a:endParaRPr lang="ru-RU" altLang="en-US" sz="2000" i="1" dirty="0" smtClean="0"/>
          </a:p>
          <a:p>
            <a:endParaRPr lang="ru-RU" altLang="en-US" sz="2000" i="1" dirty="0" smtClean="0"/>
          </a:p>
          <a:p>
            <a:r>
              <a:rPr lang="ru-RU" altLang="en-US" sz="2000" dirty="0" smtClean="0"/>
              <a:t>где </a:t>
            </a:r>
            <a:r>
              <a:rPr lang="en-US" altLang="en-US" sz="2000" i="1" dirty="0" smtClean="0"/>
              <a:t>a </a:t>
            </a:r>
            <a:r>
              <a:rPr lang="ru-RU" altLang="en-US" sz="2000" dirty="0" err="1" smtClean="0"/>
              <a:t>некторое</a:t>
            </a:r>
            <a:r>
              <a:rPr lang="ru-RU" altLang="en-US" sz="2000" dirty="0" smtClean="0"/>
              <a:t> число от 0 до 1, обычно 0.5. Это сглаживающий фактор</a:t>
            </a:r>
            <a:r>
              <a:rPr lang="en-US" altLang="en-US" sz="2000" dirty="0" smtClean="0"/>
              <a:t>.</a:t>
            </a:r>
          </a:p>
        </p:txBody>
      </p:sp>
      <p:pic>
        <p:nvPicPr>
          <p:cNvPr id="993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67200"/>
            <a:ext cx="345916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883920" y="457200"/>
            <a:ext cx="8229600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3200" kern="0" dirty="0" smtClean="0"/>
              <a:t>Выделение ключевых слов:</a:t>
            </a:r>
            <a:r>
              <a:rPr lang="en-US" sz="3200" kern="0" dirty="0" smtClean="0"/>
              <a:t> </a:t>
            </a:r>
          </a:p>
          <a:p>
            <a:r>
              <a:rPr lang="en-US" sz="3200" kern="0" dirty="0" err="1" smtClean="0"/>
              <a:t>tf.idf</a:t>
            </a:r>
            <a:r>
              <a:rPr lang="en-US" sz="3200" kern="0" dirty="0" smtClean="0"/>
              <a:t> </a:t>
            </a:r>
            <a:r>
              <a:rPr lang="ru-RU" sz="3200" kern="0" dirty="0" smtClean="0"/>
              <a:t>нормализации</a:t>
            </a:r>
            <a:endParaRPr lang="en-US" altLang="en-US" sz="3200" kern="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198" y="381000"/>
            <a:ext cx="7169150" cy="609600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7464" y="1143000"/>
            <a:ext cx="8094136" cy="5562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слов: «документные» модели </a:t>
            </a:r>
          </a:p>
          <a:p>
            <a:pPr lvl="1">
              <a:spcBef>
                <a:spcPts val="60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pPr lvl="1">
              <a:spcBef>
                <a:spcPts val="6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одель информационного поиска</a:t>
            </a:r>
          </a:p>
          <a:p>
            <a:pPr lvl="1">
              <a:spcBef>
                <a:spcPts val="60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вероятностная модель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OKAPI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нформационная модель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модели</a:t>
            </a:r>
          </a:p>
          <a:p>
            <a:pPr>
              <a:spcBef>
                <a:spcPts val="60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ключевых слов по одному документу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RAKE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165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981200"/>
            <a:ext cx="6731000" cy="391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914400" y="457200"/>
            <a:ext cx="7772400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3200" kern="0" dirty="0" smtClean="0"/>
              <a:t>Выделение ключевых слов:</a:t>
            </a:r>
          </a:p>
          <a:p>
            <a:r>
              <a:rPr lang="en-US" altLang="en-US" sz="3200" kern="0" dirty="0" err="1" smtClean="0"/>
              <a:t>Tf.idf</a:t>
            </a:r>
            <a:r>
              <a:rPr lang="en-US" altLang="en-US" sz="3200" kern="0" dirty="0" smtClean="0"/>
              <a:t> </a:t>
            </a:r>
            <a:r>
              <a:rPr lang="ru-RU" altLang="en-US" sz="3200" kern="0" dirty="0" smtClean="0"/>
              <a:t>нормализация</a:t>
            </a:r>
            <a:endParaRPr lang="en-US" altLang="en-US" sz="3200" kern="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436786" y="1066800"/>
            <a:ext cx="162230" cy="378484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999" r="52000" b="51001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defTabSz="450850">
              <a:buFont typeface="Verdana" panose="020B0604030504040204" pitchFamily="34" charset="0"/>
              <a:buChar char="•"/>
              <a:defRPr sz="3200">
                <a:latin typeface="+mn-lt"/>
                <a:ea typeface="+mn-ea"/>
                <a:cs typeface="+mn-cs"/>
              </a:defRPr>
            </a:lvl1pPr>
            <a:lvl2pPr marL="742950" indent="-285750" defTabSz="450850">
              <a:spcBef>
                <a:spcPts val="638"/>
              </a:spcBef>
              <a:buFont typeface="Verdana" panose="020B0604030504040204" pitchFamily="34" charset="0"/>
              <a:buChar char="–"/>
              <a:defRPr sz="2800">
                <a:latin typeface="+mn-lt"/>
              </a:defRPr>
            </a:lvl2pPr>
            <a:lvl3pPr marL="1143000" indent="-228600" defTabSz="450850">
              <a:spcBef>
                <a:spcPts val="550"/>
              </a:spcBef>
              <a:buFont typeface="Verdana" panose="020B0604030504040204" pitchFamily="34" charset="0"/>
              <a:buChar char="•"/>
              <a:defRPr sz="2400">
                <a:latin typeface="+mn-lt"/>
              </a:defRPr>
            </a:lvl3pPr>
            <a:lvl4pPr marL="1600200" indent="-228600" defTabSz="450850">
              <a:spcBef>
                <a:spcPts val="450"/>
              </a:spcBef>
              <a:buFont typeface="Verdana" panose="020B0604030504040204" pitchFamily="34" charset="0"/>
              <a:buChar char="–"/>
              <a:defRPr sz="2000">
                <a:latin typeface="+mn-lt"/>
              </a:defRPr>
            </a:lvl4pPr>
            <a:lvl5pPr marL="2057400" indent="-228600" defTabSz="450850">
              <a:spcBef>
                <a:spcPts val="450"/>
              </a:spcBef>
              <a:buFont typeface="Verdana" panose="020B0604030504040204" pitchFamily="34" charset="0"/>
              <a:buChar char="»"/>
              <a:defRPr sz="2000">
                <a:latin typeface="+mn-lt"/>
              </a:defRPr>
            </a:lvl5pPr>
            <a:lvl6pPr marL="2514600" indent="-228600" defTabSz="450850" eaLnBrk="0" fontAlgn="base" hangingPunct="0">
              <a:spcBef>
                <a:spcPts val="450"/>
              </a:spcBef>
              <a:spcAft>
                <a:spcPct val="0"/>
              </a:spcAft>
              <a:buFont typeface="Verdana" pitchFamily="34" charset="0"/>
              <a:buChar char="»"/>
              <a:defRPr sz="2000">
                <a:latin typeface="+mn-lt"/>
              </a:defRPr>
            </a:lvl6pPr>
            <a:lvl7pPr marL="2971800" indent="-228600" defTabSz="450850" eaLnBrk="0" fontAlgn="base" hangingPunct="0">
              <a:spcBef>
                <a:spcPts val="450"/>
              </a:spcBef>
              <a:spcAft>
                <a:spcPct val="0"/>
              </a:spcAft>
              <a:buFont typeface="Verdana" pitchFamily="34" charset="0"/>
              <a:buChar char="»"/>
              <a:defRPr sz="2000">
                <a:latin typeface="+mn-lt"/>
              </a:defRPr>
            </a:lvl7pPr>
            <a:lvl8pPr marL="3429000" indent="-228600" defTabSz="450850" eaLnBrk="0" fontAlgn="base" hangingPunct="0">
              <a:spcBef>
                <a:spcPts val="450"/>
              </a:spcBef>
              <a:spcAft>
                <a:spcPct val="0"/>
              </a:spcAft>
              <a:buFont typeface="Verdana" pitchFamily="34" charset="0"/>
              <a:buChar char="»"/>
              <a:defRPr sz="2000">
                <a:latin typeface="+mn-lt"/>
              </a:defRPr>
            </a:lvl8pPr>
            <a:lvl9pPr marL="3886200" indent="-228600" defTabSz="450850" eaLnBrk="0" fontAlgn="base" hangingPunct="0">
              <a:spcBef>
                <a:spcPts val="450"/>
              </a:spcBef>
              <a:spcAft>
                <a:spcPct val="0"/>
              </a:spcAft>
              <a:buFont typeface="Verdana" pitchFamily="34" charset="0"/>
              <a:buChar char="»"/>
              <a:defRPr sz="2000">
                <a:latin typeface="+mn-lt"/>
              </a:defRPr>
            </a:lvl9pPr>
          </a:lstStyle>
          <a:p>
            <a:endParaRPr lang="ru-RU" altLang="en-US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990600" y="139990"/>
            <a:ext cx="7772400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3200" kern="0" dirty="0" smtClean="0"/>
              <a:t>Выделение ключевых слов:</a:t>
            </a:r>
          </a:p>
          <a:p>
            <a:r>
              <a:rPr lang="en-US" altLang="en-US" sz="3200" kern="0" dirty="0" err="1" smtClean="0"/>
              <a:t>Tf.idf</a:t>
            </a:r>
            <a:r>
              <a:rPr lang="ru-RU" altLang="en-US" sz="3200" kern="0" dirty="0" smtClean="0"/>
              <a:t>. Проблемы модели</a:t>
            </a:r>
            <a:endParaRPr lang="en-US" altLang="en-US" sz="3200" kern="0" dirty="0" smtClean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62000" y="1381112"/>
            <a:ext cx="8229600" cy="54768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999" r="52000" b="51001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defTabSz="450850">
              <a:buFont typeface="Verdana" panose="020B0604030504040204" pitchFamily="34" charset="0"/>
              <a:buChar char="•"/>
              <a:defRPr sz="3200">
                <a:latin typeface="+mn-lt"/>
                <a:ea typeface="+mn-ea"/>
                <a:cs typeface="+mn-cs"/>
              </a:defRPr>
            </a:lvl1pPr>
            <a:lvl2pPr marL="742950" indent="-285750" defTabSz="450850">
              <a:spcBef>
                <a:spcPts val="638"/>
              </a:spcBef>
              <a:buFont typeface="Verdana" panose="020B0604030504040204" pitchFamily="34" charset="0"/>
              <a:buChar char="–"/>
              <a:defRPr sz="2800">
                <a:latin typeface="+mn-lt"/>
              </a:defRPr>
            </a:lvl2pPr>
            <a:lvl3pPr marL="1143000" indent="-228600" defTabSz="450850">
              <a:spcBef>
                <a:spcPts val="550"/>
              </a:spcBef>
              <a:buFont typeface="Verdana" panose="020B0604030504040204" pitchFamily="34" charset="0"/>
              <a:buChar char="•"/>
              <a:defRPr sz="2400">
                <a:latin typeface="+mn-lt"/>
              </a:defRPr>
            </a:lvl3pPr>
            <a:lvl4pPr marL="1600200" indent="-228600" defTabSz="450850">
              <a:spcBef>
                <a:spcPts val="450"/>
              </a:spcBef>
              <a:buFont typeface="Verdana" panose="020B0604030504040204" pitchFamily="34" charset="0"/>
              <a:buChar char="–"/>
              <a:defRPr sz="2000">
                <a:latin typeface="+mn-lt"/>
              </a:defRPr>
            </a:lvl4pPr>
            <a:lvl5pPr marL="2057400" indent="-228600" defTabSz="450850">
              <a:spcBef>
                <a:spcPts val="450"/>
              </a:spcBef>
              <a:buFont typeface="Verdana" panose="020B0604030504040204" pitchFamily="34" charset="0"/>
              <a:buChar char="»"/>
              <a:defRPr sz="2000">
                <a:latin typeface="+mn-lt"/>
              </a:defRPr>
            </a:lvl5pPr>
            <a:lvl6pPr marL="2514600" indent="-228600" defTabSz="450850" eaLnBrk="0" fontAlgn="base" hangingPunct="0">
              <a:spcBef>
                <a:spcPts val="450"/>
              </a:spcBef>
              <a:spcAft>
                <a:spcPct val="0"/>
              </a:spcAft>
              <a:buFont typeface="Verdana" pitchFamily="34" charset="0"/>
              <a:buChar char="»"/>
              <a:defRPr sz="2000">
                <a:latin typeface="+mn-lt"/>
              </a:defRPr>
            </a:lvl6pPr>
            <a:lvl7pPr marL="2971800" indent="-228600" defTabSz="450850" eaLnBrk="0" fontAlgn="base" hangingPunct="0">
              <a:spcBef>
                <a:spcPts val="450"/>
              </a:spcBef>
              <a:spcAft>
                <a:spcPct val="0"/>
              </a:spcAft>
              <a:buFont typeface="Verdana" pitchFamily="34" charset="0"/>
              <a:buChar char="»"/>
              <a:defRPr sz="2000">
                <a:latin typeface="+mn-lt"/>
              </a:defRPr>
            </a:lvl7pPr>
            <a:lvl8pPr marL="3429000" indent="-228600" defTabSz="450850" eaLnBrk="0" fontAlgn="base" hangingPunct="0">
              <a:spcBef>
                <a:spcPts val="450"/>
              </a:spcBef>
              <a:spcAft>
                <a:spcPct val="0"/>
              </a:spcAft>
              <a:buFont typeface="Verdana" pitchFamily="34" charset="0"/>
              <a:buChar char="»"/>
              <a:defRPr sz="2000">
                <a:latin typeface="+mn-lt"/>
              </a:defRPr>
            </a:lvl8pPr>
            <a:lvl9pPr marL="3886200" indent="-228600" defTabSz="450850" eaLnBrk="0" fontAlgn="base" hangingPunct="0">
              <a:spcBef>
                <a:spcPts val="450"/>
              </a:spcBef>
              <a:spcAft>
                <a:spcPct val="0"/>
              </a:spcAft>
              <a:buFont typeface="Verdana" pitchFamily="34" charset="0"/>
              <a:buChar char="»"/>
              <a:defRPr sz="2000">
                <a:latin typeface="+mn-lt"/>
              </a:defRPr>
            </a:lvl9pPr>
          </a:lstStyle>
          <a:p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внесло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правительство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законопроект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предусматривающий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поправки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закон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ОСАГО,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куда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введено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новое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положение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выплате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страховщиками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неустойки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случае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задержки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страховых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выплат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рынка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целом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приветствуют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инициативы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Минфина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считают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выплат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просрочку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немного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2006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ФССН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поступило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3099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жалоб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них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жалобы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бездействия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страховых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организаций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вопросам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нарушений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осуществлении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ОСАГО — 1679,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более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50%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обращений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784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жалобах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связанных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ОСАГО,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указывается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несоблюдение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установленных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сроков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рассмотрения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обращений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осуществления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выплат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Вера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Балакирева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пояснила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неустойки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привязан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страховой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сумме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размеру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выплаты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«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случаев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когда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страховщик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получив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вообще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пытается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урегули­ровать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страховой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Тогда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рассчитывает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сумму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выплаты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немотивированным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отказом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привязать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неустойку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выплате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невозможно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207802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" y="163081"/>
            <a:ext cx="9796320" cy="39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ru-RU" alt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655540" y="721200"/>
            <a:ext cx="164160" cy="41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ru-RU" altLang="en-US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807720" y="1219200"/>
            <a:ext cx="7802880" cy="51816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999" r="52000" b="51001"/>
            </a:path>
          </a:gradFill>
          <a:ln>
            <a:noFill/>
          </a:ln>
        </p:spPr>
        <p:txBody>
          <a:bodyPr lIns="81638" tIns="40819" rIns="81638" bIns="40819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 eaLnBrk="1">
              <a:lnSpc>
                <a:spcPct val="95000"/>
              </a:lnSpc>
            </a:pP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Министерство</a:t>
            </a:r>
            <a:r>
              <a:rPr lang="en-GB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финансов</a:t>
            </a:r>
            <a:r>
              <a:rPr lang="en-GB" altLang="en-US" sz="2000" b="1" dirty="0">
                <a:solidFill>
                  <a:srgbClr val="00008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0080"/>
                </a:solidFill>
                <a:latin typeface="Times New Roman" panose="02020603050405020304" pitchFamily="18" charset="0"/>
              </a:rPr>
              <a:t>внесло</a:t>
            </a:r>
            <a:r>
              <a:rPr lang="en-GB" altLang="en-US" sz="2000" b="1" dirty="0">
                <a:solidFill>
                  <a:srgbClr val="000080"/>
                </a:solidFill>
                <a:latin typeface="Times New Roman" panose="02020603050405020304" pitchFamily="18" charset="0"/>
              </a:rPr>
              <a:t> в </a:t>
            </a:r>
            <a:r>
              <a:rPr lang="en-GB" altLang="en-US" sz="2000" b="1" dirty="0" err="1">
                <a:solidFill>
                  <a:srgbClr val="000080"/>
                </a:solidFill>
                <a:latin typeface="Times New Roman" panose="02020603050405020304" pitchFamily="18" charset="0"/>
              </a:rPr>
              <a:t>правительство</a:t>
            </a:r>
            <a:r>
              <a:rPr lang="en-GB" altLang="en-US" sz="2000" b="1" dirty="0">
                <a:solidFill>
                  <a:srgbClr val="00008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законопроект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предусматривающий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поправки</a:t>
            </a:r>
            <a:r>
              <a:rPr lang="en-GB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в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закон</a:t>
            </a:r>
            <a:r>
              <a:rPr lang="en-GB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об</a:t>
            </a:r>
            <a:r>
              <a:rPr lang="en-GB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ОСАГО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куда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теперь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введено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новое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положение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о </a:t>
            </a:r>
            <a:r>
              <a:rPr lang="en-GB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выплате</a:t>
            </a:r>
            <a:r>
              <a:rPr lang="en-GB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страховщиками</a:t>
            </a:r>
            <a:r>
              <a:rPr lang="en-GB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неустойки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в </a:t>
            </a:r>
            <a:r>
              <a:rPr lang="en-GB" alt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случае</a:t>
            </a:r>
            <a:r>
              <a:rPr lang="en-GB" altLang="en-US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задержки</a:t>
            </a:r>
            <a:r>
              <a:rPr lang="en-GB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страховых</a:t>
            </a:r>
            <a:r>
              <a:rPr lang="en-GB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выплат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Участники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рынка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в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целом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приветствуют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инициативы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Минфина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поскольку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считают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что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выплат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за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просрочку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будет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немного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>
              <a:lnSpc>
                <a:spcPct val="95000"/>
              </a:lnSpc>
            </a:pP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За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2006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год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в ФССН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поступило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3099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жалоб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из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них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жалобы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на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действия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бездействия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страховых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организаций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по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вопросам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нарушений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при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осуществлении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ОСАГО — 1679,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или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более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50%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обращений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В 784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жалобах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связанных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с ОСАГО,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указывается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«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несоблюдение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установленных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сроков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рассмотрения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обращений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осуществления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выплат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». 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Вера</a:t>
            </a:r>
            <a:r>
              <a:rPr lang="en-GB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Балакирева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также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пояснила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почему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размер</a:t>
            </a:r>
            <a:r>
              <a:rPr lang="en-GB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неустойки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привязан</a:t>
            </a:r>
            <a:r>
              <a:rPr lang="en-GB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к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страховой</a:t>
            </a:r>
            <a:r>
              <a:rPr lang="en-GB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сумме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, а </a:t>
            </a:r>
            <a:r>
              <a:rPr lang="en-GB" altLang="en-US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не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к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размеру</a:t>
            </a:r>
            <a:r>
              <a:rPr lang="en-GB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выплаты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: «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Достаточно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много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случаев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когда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страховщик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получив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документы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вообще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не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пытается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урегулировать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страховой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случай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.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Тогда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он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не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рассчитывает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сумму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выплаты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или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отвечает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немотивированным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отказом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. И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привязать</a:t>
            </a:r>
            <a:r>
              <a:rPr lang="en-GB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неустойку</a:t>
            </a:r>
            <a:r>
              <a:rPr lang="en-GB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к </a:t>
            </a:r>
            <a:r>
              <a:rPr lang="en-GB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выплате</a:t>
            </a:r>
            <a:r>
              <a:rPr lang="en-GB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— </a:t>
            </a:r>
            <a:r>
              <a:rPr lang="en-GB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невозможно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».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926580" y="2791920"/>
            <a:ext cx="169920" cy="42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ru-RU" altLang="en-US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926580" y="203799"/>
            <a:ext cx="7467600" cy="885044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3200" kern="0" dirty="0" smtClean="0"/>
              <a:t>Выделение ключевых слов:</a:t>
            </a:r>
          </a:p>
          <a:p>
            <a:r>
              <a:rPr lang="en-US" altLang="en-US" sz="3200" kern="0" dirty="0" err="1" smtClean="0"/>
              <a:t>Tf.idf</a:t>
            </a:r>
            <a:r>
              <a:rPr lang="ru-RU" altLang="en-US" sz="3200" kern="0" dirty="0" smtClean="0"/>
              <a:t>. Проблемы модели</a:t>
            </a:r>
            <a:endParaRPr lang="en-US" altLang="en-US" sz="3200" kern="0" dirty="0" smtClean="0"/>
          </a:p>
        </p:txBody>
      </p:sp>
    </p:spTree>
    <p:extLst>
      <p:ext uri="{BB962C8B-B14F-4D97-AF65-F5344CB8AC3E}">
        <p14:creationId xmlns:p14="http://schemas.microsoft.com/office/powerpoint/2010/main" val="2319354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-653759" y="163081"/>
            <a:ext cx="9796320" cy="39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ru-RU" alt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26881" y="1317961"/>
            <a:ext cx="8979840" cy="39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ru-RU" alt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" y="979560"/>
            <a:ext cx="7837920" cy="48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marL="971550" eaLnBrk="0"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ts val="2007"/>
              </a:spcBef>
              <a:spcAft>
                <a:spcPts val="1293"/>
              </a:spcAft>
              <a:buClr>
                <a:srgbClr val="EB613D"/>
              </a:buClr>
              <a:buSzPct val="101000"/>
              <a:buFont typeface="Wingdings" panose="05000000000000000000" pitchFamily="2" charset="2"/>
              <a:buChar char=""/>
            </a:pPr>
            <a:endParaRPr lang="en-GB" altLang="en-US" sz="254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939041" y="327241"/>
            <a:ext cx="489600" cy="39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ru-RU" alt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730748" y="5064459"/>
            <a:ext cx="7803652" cy="23818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marL="971550" eaLnBrk="0"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lvl="1" algn="just" ea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EB613D"/>
              </a:buClr>
              <a:buSzPct val="100000"/>
              <a:buFont typeface="Wingdings" panose="05000000000000000000" pitchFamily="2" charset="2"/>
              <a:buChar char=""/>
            </a:pPr>
            <a:r>
              <a:rPr lang="en-GB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Учитывать</a:t>
            </a:r>
            <a:r>
              <a:rPr lang="en-GB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«</a:t>
            </a:r>
            <a:r>
              <a:rPr lang="en-GB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нелингвистические</a:t>
            </a:r>
            <a:r>
              <a:rPr lang="en-GB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altLang="en-US" sz="20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признаки</a:t>
            </a:r>
            <a:r>
              <a:rPr lang="en-GB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</a:t>
            </a:r>
            <a:endParaRPr lang="ru-RU" altLang="en-US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EB613D"/>
              </a:buClr>
              <a:buSzPct val="100000"/>
              <a:buFont typeface="Wingdings" panose="05000000000000000000" pitchFamily="2" charset="2"/>
              <a:buChar char=""/>
            </a:pPr>
            <a:r>
              <a:rPr lang="en-GB" altLang="en-US" sz="20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Учитывать</a:t>
            </a:r>
            <a:r>
              <a:rPr lang="en-GB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максимально</a:t>
            </a:r>
            <a:r>
              <a:rPr lang="en-GB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большое</a:t>
            </a:r>
            <a:r>
              <a:rPr lang="en-GB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количество</a:t>
            </a:r>
            <a:r>
              <a:rPr lang="en-GB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слов</a:t>
            </a:r>
            <a:r>
              <a:rPr lang="en-GB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в </a:t>
            </a:r>
            <a:r>
              <a:rPr lang="en-GB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качестве</a:t>
            </a:r>
            <a:r>
              <a:rPr lang="en-GB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параметров</a:t>
            </a:r>
            <a:endParaRPr lang="en-GB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EB613D"/>
              </a:buClr>
              <a:buSzPct val="100000"/>
              <a:buFont typeface="Wingdings" panose="05000000000000000000" pitchFamily="2" charset="2"/>
              <a:buChar char=""/>
            </a:pPr>
            <a:r>
              <a:rPr lang="en-GB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Учитывать</a:t>
            </a:r>
            <a:r>
              <a:rPr lang="en-GB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только</a:t>
            </a:r>
            <a:r>
              <a:rPr lang="en-GB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лексемы</a:t>
            </a:r>
            <a:r>
              <a:rPr lang="en-GB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с </a:t>
            </a:r>
            <a:r>
              <a:rPr lang="en-GB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определенными</a:t>
            </a:r>
            <a:r>
              <a:rPr lang="en-GB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семантическими</a:t>
            </a:r>
            <a:r>
              <a:rPr lang="en-GB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или</a:t>
            </a:r>
            <a:r>
              <a:rPr lang="en-GB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морфологическими</a:t>
            </a:r>
            <a:r>
              <a:rPr lang="en-GB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свойствами</a:t>
            </a:r>
            <a:endParaRPr lang="en-GB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-107451" y="1514521"/>
            <a:ext cx="8835340" cy="40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ru-RU" altLang="en-US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6675586" y="1850653"/>
            <a:ext cx="158619" cy="40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ru-RU" alt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886003" y="1699616"/>
            <a:ext cx="7862757" cy="129122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999" r="52000" b="51001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defTabSz="450850">
              <a:buFont typeface="Verdana" panose="020B0604030504040204" pitchFamily="34" charset="0"/>
              <a:buChar char="•"/>
              <a:defRPr sz="2000">
                <a:latin typeface="+mn-lt"/>
                <a:ea typeface="+mn-ea"/>
                <a:cs typeface="+mn-cs"/>
              </a:defRPr>
            </a:lvl1pPr>
            <a:lvl2pPr marL="742950" indent="-285750" defTabSz="450850">
              <a:spcBef>
                <a:spcPts val="638"/>
              </a:spcBef>
              <a:buFont typeface="Verdana" panose="020B0604030504040204" pitchFamily="34" charset="0"/>
              <a:buChar char="–"/>
              <a:defRPr sz="2800">
                <a:latin typeface="+mn-lt"/>
              </a:defRPr>
            </a:lvl2pPr>
            <a:lvl3pPr marL="1143000" indent="-228600" defTabSz="450850">
              <a:spcBef>
                <a:spcPts val="550"/>
              </a:spcBef>
              <a:buFont typeface="Verdana" panose="020B0604030504040204" pitchFamily="34" charset="0"/>
              <a:buChar char="•"/>
              <a:defRPr sz="2400">
                <a:latin typeface="+mn-lt"/>
              </a:defRPr>
            </a:lvl3pPr>
            <a:lvl4pPr marL="1600200" indent="-228600" defTabSz="450850">
              <a:spcBef>
                <a:spcPts val="450"/>
              </a:spcBef>
              <a:buFont typeface="Verdana" panose="020B0604030504040204" pitchFamily="34" charset="0"/>
              <a:buChar char="–"/>
              <a:defRPr sz="2000">
                <a:latin typeface="+mn-lt"/>
              </a:defRPr>
            </a:lvl4pPr>
            <a:lvl5pPr marL="2057400" indent="-228600" defTabSz="450850">
              <a:spcBef>
                <a:spcPts val="450"/>
              </a:spcBef>
              <a:buFont typeface="Verdana" panose="020B0604030504040204" pitchFamily="34" charset="0"/>
              <a:buChar char="»"/>
              <a:defRPr sz="2000">
                <a:latin typeface="+mn-lt"/>
              </a:defRPr>
            </a:lvl5pPr>
            <a:lvl6pPr marL="2514600" indent="-228600" defTabSz="450850" eaLnBrk="0" fontAlgn="base" hangingPunct="0">
              <a:spcBef>
                <a:spcPts val="450"/>
              </a:spcBef>
              <a:spcAft>
                <a:spcPct val="0"/>
              </a:spcAft>
              <a:buFont typeface="Verdana" pitchFamily="34" charset="0"/>
              <a:buChar char="»"/>
              <a:defRPr sz="2000">
                <a:latin typeface="+mn-lt"/>
              </a:defRPr>
            </a:lvl6pPr>
            <a:lvl7pPr marL="2971800" indent="-228600" defTabSz="450850" eaLnBrk="0" fontAlgn="base" hangingPunct="0">
              <a:spcBef>
                <a:spcPts val="450"/>
              </a:spcBef>
              <a:spcAft>
                <a:spcPct val="0"/>
              </a:spcAft>
              <a:buFont typeface="Verdana" pitchFamily="34" charset="0"/>
              <a:buChar char="»"/>
              <a:defRPr sz="2000">
                <a:latin typeface="+mn-lt"/>
              </a:defRPr>
            </a:lvl7pPr>
            <a:lvl8pPr marL="3429000" indent="-228600" defTabSz="450850" eaLnBrk="0" fontAlgn="base" hangingPunct="0">
              <a:spcBef>
                <a:spcPts val="450"/>
              </a:spcBef>
              <a:spcAft>
                <a:spcPct val="0"/>
              </a:spcAft>
              <a:buFont typeface="Verdana" pitchFamily="34" charset="0"/>
              <a:buChar char="»"/>
              <a:defRPr sz="2000">
                <a:latin typeface="+mn-lt"/>
              </a:defRPr>
            </a:lvl8pPr>
            <a:lvl9pPr marL="3886200" indent="-228600" defTabSz="450850" eaLnBrk="0" fontAlgn="base" hangingPunct="0">
              <a:spcBef>
                <a:spcPts val="450"/>
              </a:spcBef>
              <a:spcAft>
                <a:spcPct val="0"/>
              </a:spcAft>
              <a:buFont typeface="Verdana" pitchFamily="34" charset="0"/>
              <a:buChar char="»"/>
              <a:defRPr sz="2000">
                <a:latin typeface="+mn-lt"/>
              </a:defRPr>
            </a:lvl9pPr>
          </a:lstStyle>
          <a:p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тексты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малого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объема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например, новостные сообщения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Частотность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терминов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 «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нетерминов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одинаковая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Неустойчивость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частотных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тематических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0252" name="Group 11"/>
          <p:cNvGrpSpPr>
            <a:grpSpLocks/>
          </p:cNvGrpSpPr>
          <p:nvPr/>
        </p:nvGrpSpPr>
        <p:grpSpPr bwMode="auto">
          <a:xfrm>
            <a:off x="2057400" y="3104395"/>
            <a:ext cx="4890743" cy="1846507"/>
            <a:chOff x="1443" y="2069"/>
            <a:chExt cx="3515" cy="1247"/>
          </a:xfrm>
        </p:grpSpPr>
        <p:sp>
          <p:nvSpPr>
            <p:cNvPr id="10253" name="AutoShape 12"/>
            <p:cNvSpPr>
              <a:spLocks noChangeArrowheads="1"/>
            </p:cNvSpPr>
            <p:nvPr/>
          </p:nvSpPr>
          <p:spPr bwMode="auto">
            <a:xfrm>
              <a:off x="1443" y="2069"/>
              <a:ext cx="3515" cy="1247"/>
            </a:xfrm>
            <a:prstGeom prst="roundRect">
              <a:avLst>
                <a:gd name="adj" fmla="val 79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/>
              <a:endParaRPr lang="ru-RU" altLang="en-US"/>
            </a:p>
          </p:txBody>
        </p:sp>
        <p:pic>
          <p:nvPicPr>
            <p:cNvPr id="1025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" y="2142"/>
              <a:ext cx="3288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8" name="Title 1"/>
          <p:cNvSpPr txBox="1">
            <a:spLocks/>
          </p:cNvSpPr>
          <p:nvPr/>
        </p:nvSpPr>
        <p:spPr bwMode="auto">
          <a:xfrm>
            <a:off x="876835" y="300557"/>
            <a:ext cx="7772400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3200" kern="0" dirty="0" smtClean="0"/>
              <a:t>Выделение ключевых слов:</a:t>
            </a:r>
          </a:p>
          <a:p>
            <a:r>
              <a:rPr lang="en-US" altLang="en-US" sz="3200" kern="0" dirty="0" err="1" smtClean="0"/>
              <a:t>Tf.idf</a:t>
            </a:r>
            <a:r>
              <a:rPr lang="ru-RU" altLang="en-US" sz="3200" kern="0" dirty="0" smtClean="0"/>
              <a:t>. Проблемы модели</a:t>
            </a:r>
            <a:endParaRPr lang="en-US" altLang="en-US" sz="3200" kern="0" dirty="0" smtClean="0"/>
          </a:p>
        </p:txBody>
      </p:sp>
    </p:spTree>
    <p:extLst>
      <p:ext uri="{BB962C8B-B14F-4D97-AF65-F5344CB8AC3E}">
        <p14:creationId xmlns:p14="http://schemas.microsoft.com/office/powerpoint/2010/main" val="2165892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76400"/>
            <a:ext cx="6713621" cy="4724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876835" y="300557"/>
            <a:ext cx="7772400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3200" kern="0" dirty="0" smtClean="0"/>
              <a:t>Выделение ключевых слов:</a:t>
            </a:r>
          </a:p>
          <a:p>
            <a:r>
              <a:rPr lang="en-US" altLang="en-US" sz="3200" kern="0" dirty="0" smtClean="0"/>
              <a:t>N-</a:t>
            </a:r>
            <a:r>
              <a:rPr lang="ru-RU" altLang="en-US" sz="3200" kern="0" dirty="0" smtClean="0"/>
              <a:t>граммы</a:t>
            </a:r>
            <a:endParaRPr lang="en-US" altLang="en-US" sz="3200" kern="0" dirty="0" smtClean="0"/>
          </a:p>
        </p:txBody>
      </p:sp>
    </p:spTree>
    <p:extLst>
      <p:ext uri="{BB962C8B-B14F-4D97-AF65-F5344CB8AC3E}">
        <p14:creationId xmlns:p14="http://schemas.microsoft.com/office/powerpoint/2010/main" val="34793224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35" y="1600200"/>
            <a:ext cx="7913007" cy="5029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876835" y="300557"/>
            <a:ext cx="7772400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3200" kern="0" dirty="0" smtClean="0"/>
              <a:t>Выделение ключевых слов:</a:t>
            </a:r>
          </a:p>
          <a:p>
            <a:r>
              <a:rPr lang="en-US" altLang="en-US" sz="3200" kern="0" dirty="0" smtClean="0"/>
              <a:t>N-</a:t>
            </a:r>
            <a:r>
              <a:rPr lang="ru-RU" altLang="en-US" sz="3200" kern="0" dirty="0" smtClean="0"/>
              <a:t>граммы</a:t>
            </a:r>
            <a:endParaRPr lang="en-US" altLang="en-US" sz="3200" kern="0" dirty="0" smtClean="0"/>
          </a:p>
        </p:txBody>
      </p:sp>
    </p:spTree>
    <p:extLst>
      <p:ext uri="{BB962C8B-B14F-4D97-AF65-F5344CB8AC3E}">
        <p14:creationId xmlns:p14="http://schemas.microsoft.com/office/powerpoint/2010/main" val="39135380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Отсечение редких слов</a:t>
            </a:r>
          </a:p>
          <a:p>
            <a:r>
              <a:rPr lang="ru-RU" dirty="0" smtClean="0"/>
              <a:t>Отсечение высокочастотных слов</a:t>
            </a:r>
          </a:p>
          <a:p>
            <a:r>
              <a:rPr lang="ru-RU" dirty="0" smtClean="0"/>
              <a:t>Стоп-список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76835" y="300556"/>
            <a:ext cx="7772400" cy="168064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3200" kern="0" dirty="0" smtClean="0"/>
              <a:t>Выделение ключевых слов:</a:t>
            </a:r>
          </a:p>
          <a:p>
            <a:r>
              <a:rPr lang="ru-RU" sz="3200" kern="0" dirty="0" smtClean="0"/>
              <a:t>Уменьшение признакового пространства</a:t>
            </a:r>
          </a:p>
        </p:txBody>
      </p:sp>
    </p:spTree>
    <p:extLst>
      <p:ext uri="{BB962C8B-B14F-4D97-AF65-F5344CB8AC3E}">
        <p14:creationId xmlns:p14="http://schemas.microsoft.com/office/powerpoint/2010/main" val="1334073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-653759" y="163081"/>
            <a:ext cx="9796320" cy="39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ru-RU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035" y="1780409"/>
            <a:ext cx="7620000" cy="1906964"/>
          </a:xfrm>
        </p:spPr>
        <p:txBody>
          <a:bodyPr/>
          <a:lstStyle/>
          <a:p>
            <a:pPr marL="971550" algn="just" eaLnBrk="1" hangingPunct="1">
              <a:lnSpc>
                <a:spcPct val="95000"/>
              </a:lnSpc>
              <a:spcBef>
                <a:spcPts val="2007"/>
              </a:spcBef>
              <a:spcAft>
                <a:spcPts val="1293"/>
              </a:spcAft>
              <a:buClr>
                <a:srgbClr val="00B8FF"/>
              </a:buClr>
              <a:buSzPct val="100000"/>
              <a:buFont typeface="Wingdings" panose="05000000000000000000" pitchFamily="2" charset="2"/>
              <a:buChar char=""/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</a:pPr>
            <a:r>
              <a:rPr lang="en-GB" alt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Новостные</a:t>
            </a:r>
            <a:r>
              <a:rPr lang="en-GB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</a:t>
            </a:r>
            <a:r>
              <a:rPr lang="en-GB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GB" alt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</a:t>
            </a:r>
            <a:r>
              <a:rPr lang="en-GB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 </a:t>
            </a:r>
            <a:r>
              <a:rPr lang="en-GB" alt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часто</a:t>
            </a:r>
            <a:r>
              <a:rPr lang="en-GB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случающихся</a:t>
            </a:r>
            <a:r>
              <a:rPr lang="en-GB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событиях</a:t>
            </a:r>
            <a:r>
              <a:rPr lang="en-GB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 </a:t>
            </a:r>
            <a:r>
              <a:rPr lang="en-GB" alt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часто</a:t>
            </a:r>
            <a:r>
              <a:rPr lang="en-GB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упоминаемых</a:t>
            </a:r>
            <a:r>
              <a:rPr lang="en-GB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людях</a:t>
            </a:r>
            <a:r>
              <a:rPr lang="en-GB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GB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организациях</a:t>
            </a:r>
            <a:endParaRPr lang="ru-RU" alt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algn="just" ea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B8FF"/>
              </a:buClr>
              <a:buSzPct val="100000"/>
              <a:buFont typeface="Wingdings" panose="05000000000000000000" pitchFamily="2" charset="2"/>
              <a:buChar char=""/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</a:pP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общеупотребительных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слов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определяющих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тему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algn="just" ea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B8FF"/>
              </a:buClr>
              <a:buSzPct val="100000"/>
              <a:buFont typeface="Wingdings" panose="05000000000000000000" pitchFamily="2" charset="2"/>
              <a:buChar char=""/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</a:pPr>
            <a:r>
              <a:rPr lang="en-GB" altLang="en-US" sz="20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Признаки</a:t>
            </a:r>
            <a:r>
              <a:rPr lang="en-GB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N-</a:t>
            </a:r>
            <a:r>
              <a:rPr lang="en-GB" alt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граммы</a:t>
            </a:r>
            <a:r>
              <a:rPr lang="en-GB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GB" alt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высокими</a:t>
            </a:r>
            <a:r>
              <a:rPr lang="en-GB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tf.idf</a:t>
            </a:r>
            <a:endParaRPr lang="en-GB" alt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algn="just" eaLnBrk="1" hangingPunct="1">
              <a:lnSpc>
                <a:spcPct val="95000"/>
              </a:lnSpc>
              <a:spcBef>
                <a:spcPts val="2007"/>
              </a:spcBef>
              <a:spcAft>
                <a:spcPts val="1293"/>
              </a:spcAft>
              <a:buClr>
                <a:srgbClr val="00B8FF"/>
              </a:buClr>
              <a:buSzPct val="100000"/>
              <a:buFont typeface="Wingdings" panose="05000000000000000000" pitchFamily="2" charset="2"/>
              <a:buChar char=""/>
              <a:tabLst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613900" algn="l"/>
              </a:tabLst>
            </a:pPr>
            <a:endParaRPr lang="en-GB" alt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2939041" y="327241"/>
            <a:ext cx="489600" cy="39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ru-RU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76835" y="3810000"/>
            <a:ext cx="7634765" cy="2937600"/>
            <a:chOff x="227" y="2494"/>
            <a:chExt cx="5895" cy="2040"/>
          </a:xfrm>
        </p:grpSpPr>
        <p:sp>
          <p:nvSpPr>
            <p:cNvPr id="12298" name="AutoShape 9"/>
            <p:cNvSpPr>
              <a:spLocks noChangeArrowheads="1"/>
            </p:cNvSpPr>
            <p:nvPr/>
          </p:nvSpPr>
          <p:spPr bwMode="auto">
            <a:xfrm>
              <a:off x="227" y="2494"/>
              <a:ext cx="5896" cy="2041"/>
            </a:xfrm>
            <a:prstGeom prst="roundRect">
              <a:avLst>
                <a:gd name="adj" fmla="val 46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/>
              <a:endParaRPr lang="ru-RU" altLang="en-US"/>
            </a:p>
          </p:txBody>
        </p:sp>
        <p:pic>
          <p:nvPicPr>
            <p:cNvPr id="12299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" y="2608"/>
              <a:ext cx="4082" cy="1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3" name="Title 1"/>
          <p:cNvSpPr txBox="1">
            <a:spLocks/>
          </p:cNvSpPr>
          <p:nvPr/>
        </p:nvSpPr>
        <p:spPr bwMode="auto">
          <a:xfrm>
            <a:off x="876835" y="300557"/>
            <a:ext cx="7772400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3200" kern="0" dirty="0" smtClean="0"/>
              <a:t>Выделение ключевых слов:</a:t>
            </a:r>
          </a:p>
          <a:p>
            <a:r>
              <a:rPr lang="en-US" altLang="en-US" sz="3200" kern="0" dirty="0" err="1" smtClean="0"/>
              <a:t>Tf.idf</a:t>
            </a:r>
            <a:r>
              <a:rPr lang="ru-RU" altLang="en-US" sz="3200" kern="0" dirty="0" smtClean="0"/>
              <a:t>. Проблемы модели</a:t>
            </a:r>
            <a:endParaRPr lang="en-US" altLang="en-US" sz="3200" kern="0" dirty="0" smtClean="0"/>
          </a:p>
        </p:txBody>
      </p:sp>
    </p:spTree>
    <p:extLst>
      <p:ext uri="{BB962C8B-B14F-4D97-AF65-F5344CB8AC3E}">
        <p14:creationId xmlns:p14="http://schemas.microsoft.com/office/powerpoint/2010/main" val="3221707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713787" cy="1149350"/>
          </a:xfrm>
        </p:spPr>
        <p:txBody>
          <a:bodyPr/>
          <a:lstStyle/>
          <a:p>
            <a:r>
              <a:rPr lang="ru-RU" altLang="en-US" sz="3200" smtClean="0"/>
              <a:t>Помогает ли тематический вес выделять ключевые слова в тексте</a:t>
            </a:r>
            <a:r>
              <a:rPr lang="en-US" altLang="en-US" sz="3200" smtClean="0"/>
              <a:t>?</a:t>
            </a:r>
            <a:endParaRPr lang="en-GB" alt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557338"/>
            <a:ext cx="8532812" cy="4110037"/>
          </a:xfrm>
        </p:spPr>
        <p:txBody>
          <a:bodyPr/>
          <a:lstStyle/>
          <a:p>
            <a:r>
              <a:rPr lang="ru-RU" altLang="en-US" sz="2000" smtClean="0"/>
              <a:t>Пример 1</a:t>
            </a:r>
            <a:r>
              <a:rPr lang="ru-RU" altLang="en-US" smtClean="0"/>
              <a:t>:</a:t>
            </a:r>
          </a:p>
          <a:p>
            <a:pPr>
              <a:buFont typeface="Verdana" panose="020B0604030504040204" pitchFamily="34" charset="0"/>
              <a:buNone/>
            </a:pPr>
            <a:endParaRPr lang="en-GB" altLang="en-US" smtClean="0"/>
          </a:p>
        </p:txBody>
      </p:sp>
      <p:pic>
        <p:nvPicPr>
          <p:cNvPr id="11981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" y="2209800"/>
            <a:ext cx="83264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9156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8712200" cy="1149350"/>
          </a:xfrm>
        </p:spPr>
        <p:txBody>
          <a:bodyPr/>
          <a:lstStyle/>
          <a:p>
            <a:r>
              <a:rPr lang="ru-RU" altLang="en-US" sz="2800" smtClean="0"/>
              <a:t>Помогает ли тематический вес выделять ключевые слова в тексте</a:t>
            </a:r>
            <a:r>
              <a:rPr lang="en-US" altLang="en-US" sz="2800" smtClean="0"/>
              <a:t>?</a:t>
            </a:r>
            <a:endParaRPr lang="en-GB" altLang="en-US" sz="28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75" y="1268413"/>
            <a:ext cx="8532813" cy="4110037"/>
          </a:xfrm>
        </p:spPr>
        <p:txBody>
          <a:bodyPr/>
          <a:lstStyle/>
          <a:p>
            <a:r>
              <a:rPr lang="ru-RU" altLang="en-US" sz="2000" smtClean="0"/>
              <a:t>Пример 1</a:t>
            </a:r>
            <a:r>
              <a:rPr lang="ru-RU" altLang="en-US" smtClean="0"/>
              <a:t>:</a:t>
            </a:r>
          </a:p>
          <a:p>
            <a:pPr>
              <a:buFont typeface="Verdana" panose="020B0604030504040204" pitchFamily="34" charset="0"/>
              <a:buNone/>
            </a:pPr>
            <a:endParaRPr lang="en-GB" altLang="en-US" smtClean="0"/>
          </a:p>
        </p:txBody>
      </p:sp>
      <p:pic>
        <p:nvPicPr>
          <p:cNvPr id="12083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773238"/>
            <a:ext cx="8180387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841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286000"/>
            <a:ext cx="5241623" cy="4349750"/>
          </a:xfrm>
          <a:prstGeom prst="rect">
            <a:avLst/>
          </a:prstGeom>
        </p:spPr>
      </p:pic>
      <p:sp>
        <p:nvSpPr>
          <p:cNvPr id="61443" name="Title 1"/>
          <p:cNvSpPr txBox="1">
            <a:spLocks/>
          </p:cNvSpPr>
          <p:nvPr/>
        </p:nvSpPr>
        <p:spPr bwMode="auto">
          <a:xfrm>
            <a:off x="457200" y="3048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300" dirty="0">
                <a:solidFill>
                  <a:schemeClr val="tx1"/>
                </a:solidFill>
              </a:rPr>
              <a:t>Тематическая значимость лексемы в тексте</a:t>
            </a:r>
            <a:endParaRPr lang="en-US" altLang="en-US" sz="33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149350"/>
          </a:xfrm>
        </p:spPr>
        <p:txBody>
          <a:bodyPr/>
          <a:lstStyle/>
          <a:p>
            <a:r>
              <a:rPr lang="ru-RU" sz="3200" dirty="0" smtClean="0"/>
              <a:t>Выделение ключевых слов</a:t>
            </a:r>
            <a:endParaRPr lang="en-US" altLang="en-US" sz="3200" dirty="0" smtClean="0"/>
          </a:p>
        </p:txBody>
      </p:sp>
      <p:sp>
        <p:nvSpPr>
          <p:cNvPr id="5" name="Овал 4"/>
          <p:cNvSpPr/>
          <p:nvPr/>
        </p:nvSpPr>
        <p:spPr bwMode="auto">
          <a:xfrm>
            <a:off x="1905000" y="4114800"/>
            <a:ext cx="2209800" cy="6096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Овал 7"/>
          <p:cNvSpPr/>
          <p:nvPr/>
        </p:nvSpPr>
        <p:spPr bwMode="auto">
          <a:xfrm>
            <a:off x="3124200" y="6400800"/>
            <a:ext cx="609600" cy="23495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Овал 8"/>
          <p:cNvSpPr/>
          <p:nvPr/>
        </p:nvSpPr>
        <p:spPr bwMode="auto">
          <a:xfrm>
            <a:off x="5257800" y="5181600"/>
            <a:ext cx="1752600" cy="3810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Овал 9"/>
          <p:cNvSpPr/>
          <p:nvPr/>
        </p:nvSpPr>
        <p:spPr bwMode="auto">
          <a:xfrm>
            <a:off x="1905000" y="2133600"/>
            <a:ext cx="2209800" cy="6096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Овал 10"/>
          <p:cNvSpPr/>
          <p:nvPr/>
        </p:nvSpPr>
        <p:spPr bwMode="auto">
          <a:xfrm>
            <a:off x="4343400" y="6134100"/>
            <a:ext cx="1600200" cy="3810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Овал 11"/>
          <p:cNvSpPr/>
          <p:nvPr/>
        </p:nvSpPr>
        <p:spPr bwMode="auto">
          <a:xfrm>
            <a:off x="3048000" y="6172200"/>
            <a:ext cx="4572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13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8712200" cy="1149350"/>
          </a:xfrm>
        </p:spPr>
        <p:txBody>
          <a:bodyPr/>
          <a:lstStyle/>
          <a:p>
            <a:r>
              <a:rPr lang="ru-RU" altLang="en-US" sz="2800" smtClean="0"/>
              <a:t>Помогает ли тематический вес выделять ключевые слова в тексте</a:t>
            </a:r>
            <a:r>
              <a:rPr lang="en-US" altLang="en-US" sz="2800" smtClean="0"/>
              <a:t>?</a:t>
            </a:r>
            <a:endParaRPr lang="en-GB" altLang="en-US" sz="28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75" y="1268413"/>
            <a:ext cx="8532813" cy="4110037"/>
          </a:xfrm>
        </p:spPr>
        <p:txBody>
          <a:bodyPr/>
          <a:lstStyle/>
          <a:p>
            <a:r>
              <a:rPr lang="ru-RU" altLang="en-US" sz="2000" smtClean="0"/>
              <a:t>Пример 2</a:t>
            </a:r>
            <a:r>
              <a:rPr lang="ru-RU" altLang="en-US" smtClean="0"/>
              <a:t>:</a:t>
            </a:r>
          </a:p>
          <a:p>
            <a:pPr>
              <a:buFont typeface="Verdana" panose="020B0604030504040204" pitchFamily="34" charset="0"/>
              <a:buNone/>
            </a:pPr>
            <a:endParaRPr lang="en-GB" altLang="en-US" smtClean="0"/>
          </a:p>
        </p:txBody>
      </p:sp>
      <p:pic>
        <p:nvPicPr>
          <p:cNvPr id="12186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400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5496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8712200" cy="1149350"/>
          </a:xfrm>
        </p:spPr>
        <p:txBody>
          <a:bodyPr/>
          <a:lstStyle/>
          <a:p>
            <a:r>
              <a:rPr lang="ru-RU" altLang="en-US" sz="2800" smtClean="0"/>
              <a:t>Помогает ли тематический вес выделять ключевые слова в тексте</a:t>
            </a:r>
            <a:r>
              <a:rPr lang="en-US" altLang="en-US" sz="2800" smtClean="0"/>
              <a:t>?</a:t>
            </a:r>
            <a:endParaRPr lang="en-GB" altLang="en-US" sz="28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75" y="1268413"/>
            <a:ext cx="8532813" cy="4110037"/>
          </a:xfrm>
        </p:spPr>
        <p:txBody>
          <a:bodyPr/>
          <a:lstStyle/>
          <a:p>
            <a:r>
              <a:rPr lang="ru-RU" altLang="en-US" sz="2000" smtClean="0"/>
              <a:t>Пример 2</a:t>
            </a:r>
            <a:r>
              <a:rPr lang="ru-RU" altLang="en-US" smtClean="0"/>
              <a:t>:</a:t>
            </a:r>
          </a:p>
          <a:p>
            <a:pPr>
              <a:buFont typeface="Verdana" panose="020B0604030504040204" pitchFamily="34" charset="0"/>
              <a:buNone/>
            </a:pPr>
            <a:endParaRPr lang="en-GB" altLang="en-US" smtClean="0"/>
          </a:p>
        </p:txBody>
      </p:sp>
      <p:sp>
        <p:nvSpPr>
          <p:cNvPr id="12288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67175" y="6381750"/>
            <a:ext cx="4872038" cy="430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</a:pPr>
            <a:r>
              <a:rPr lang="ru-RU" altLang="en-US" sz="1000" dirty="0" smtClean="0">
                <a:latin typeface="Arial" panose="020B0604020202020204" pitchFamily="34" charset="0"/>
              </a:rPr>
              <a:t>ВШЭ. Магистры 2 курс. Компьютерная лингвистика. </a:t>
            </a:r>
          </a:p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</a:pPr>
            <a:r>
              <a:rPr lang="ru-RU" altLang="en-US" sz="1000" dirty="0" err="1" smtClean="0">
                <a:latin typeface="Arial" panose="020B0604020202020204" pitchFamily="34" charset="0"/>
              </a:rPr>
              <a:t>Толдова</a:t>
            </a:r>
            <a:r>
              <a:rPr lang="ru-RU" altLang="en-US" sz="1000" dirty="0" smtClean="0">
                <a:latin typeface="Arial" panose="020B0604020202020204" pitchFamily="34" charset="0"/>
              </a:rPr>
              <a:t> С.Ю., </a:t>
            </a:r>
            <a:r>
              <a:rPr lang="ru-RU" altLang="en-US" sz="1000" dirty="0" err="1" smtClean="0">
                <a:latin typeface="Arial" panose="020B0604020202020204" pitchFamily="34" charset="0"/>
              </a:rPr>
              <a:t>Бонч-Осмловская</a:t>
            </a:r>
            <a:r>
              <a:rPr lang="ru-RU" altLang="en-US" sz="1000" dirty="0" smtClean="0">
                <a:latin typeface="Arial" panose="020B0604020202020204" pitchFamily="34" charset="0"/>
              </a:rPr>
              <a:t> А.А.</a:t>
            </a:r>
            <a:endParaRPr lang="en-US" altLang="en-US" sz="1000" dirty="0" smtClean="0">
              <a:latin typeface="Arial" panose="020B0604020202020204" pitchFamily="34" charset="0"/>
            </a:endParaRPr>
          </a:p>
        </p:txBody>
      </p:sp>
      <p:pic>
        <p:nvPicPr>
          <p:cNvPr id="12288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9" y="1916112"/>
            <a:ext cx="8075612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7807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8229600" cy="45259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en-US" dirty="0" smtClean="0"/>
              <a:t>Что еще стоит учитывать для «</a:t>
            </a:r>
            <a:r>
              <a:rPr lang="ru-RU" altLang="en-US" dirty="0" err="1" smtClean="0"/>
              <a:t>тематичности</a:t>
            </a:r>
            <a:r>
              <a:rPr lang="ru-RU" altLang="en-US" dirty="0" smtClean="0"/>
              <a:t>»</a:t>
            </a:r>
            <a:r>
              <a:rPr lang="en-US" altLang="en-US" dirty="0" smtClean="0"/>
              <a:t>?</a:t>
            </a:r>
            <a:endParaRPr lang="ru-RU" altLang="en-US" dirty="0" smtClean="0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en-US" dirty="0" smtClean="0"/>
              <a:t>Заголовок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en-US" dirty="0" smtClean="0"/>
              <a:t>Позиция в тексте</a:t>
            </a:r>
            <a:r>
              <a:rPr lang="en-US" altLang="en-US" dirty="0" smtClean="0"/>
              <a:t> (</a:t>
            </a:r>
            <a:r>
              <a:rPr lang="ru-RU" altLang="en-US" dirty="0" smtClean="0"/>
              <a:t>веса в зависимости от позиции, принцип «затухания»</a:t>
            </a:r>
            <a:r>
              <a:rPr lang="en-US" altLang="en-US" dirty="0" smtClean="0"/>
              <a:t>)</a:t>
            </a:r>
            <a:endParaRPr lang="ru-RU" altLang="en-US" dirty="0" smtClean="0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en-US" dirty="0"/>
              <a:t>О</a:t>
            </a:r>
            <a:r>
              <a:rPr lang="ru-RU" altLang="en-US" dirty="0" smtClean="0"/>
              <a:t>формление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en-US" dirty="0" smtClean="0"/>
              <a:t>Теги (ссылки)</a:t>
            </a:r>
            <a:endParaRPr lang="en-GB" alt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9350"/>
          </a:xfrm>
        </p:spPr>
        <p:txBody>
          <a:bodyPr/>
          <a:lstStyle/>
          <a:p>
            <a:r>
              <a:rPr lang="ru-RU" sz="3200" dirty="0" smtClean="0"/>
              <a:t>Выделение ключевых слов: </a:t>
            </a:r>
            <a:r>
              <a:rPr lang="en-US" sz="3200" dirty="0" err="1" smtClean="0"/>
              <a:t>tf.idf</a:t>
            </a: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8966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905000"/>
            <a:ext cx="7550150" cy="4651375"/>
          </a:xfrm>
        </p:spPr>
        <p:txBody>
          <a:bodyPr>
            <a:normAutofit lnSpcReduction="10000"/>
          </a:bodyPr>
          <a:lstStyle/>
          <a:p>
            <a:pPr indent="0">
              <a:spcBef>
                <a:spcPts val="600"/>
              </a:spcBef>
            </a:pPr>
            <a:r>
              <a:rPr lang="ru-RU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Векторная модель: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600"/>
              </a:spcBef>
            </a:pPr>
            <a:r>
              <a:rPr lang="ru-RU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модели</a:t>
            </a:r>
            <a:r>
              <a:rPr lang="en-US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spcBef>
                <a:spcPts val="600"/>
              </a:spcBef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«Учет весов повышает эффективность поиска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spcBef>
                <a:spcPts val="600"/>
              </a:spcBef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оценить степень соответствия документа запросу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spcBef>
                <a:spcPts val="600"/>
              </a:spcBef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Косинусная метрика удобна при ранжировании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600"/>
              </a:spcBef>
            </a:pPr>
            <a:r>
              <a:rPr lang="ru-RU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</a:t>
            </a:r>
            <a:r>
              <a:rPr lang="en-US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spcBef>
                <a:spcPts val="600"/>
              </a:spcBef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 достаточного теоретического обоснования для построения пространства терминов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spcBef>
                <a:spcPts val="600"/>
              </a:spcBef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термины не являются независимыми друг от друга, то они не могут быть полностью ортогональными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3920" y="533400"/>
            <a:ext cx="7550150" cy="1149350"/>
          </a:xfrm>
        </p:spPr>
        <p:txBody>
          <a:bodyPr/>
          <a:lstStyle/>
          <a:p>
            <a:r>
              <a:rPr lang="ru-RU" sz="3200" dirty="0" smtClean="0"/>
              <a:t>Выделение ключевых слов:</a:t>
            </a:r>
            <a:r>
              <a:rPr lang="en-US" sz="3200" dirty="0" smtClean="0"/>
              <a:t> </a:t>
            </a:r>
            <a:r>
              <a:rPr lang="en-US" sz="3200" dirty="0" err="1" smtClean="0"/>
              <a:t>tf.idf</a:t>
            </a:r>
            <a:endParaRPr lang="en-US" altLang="en-US" sz="32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90" y="2133600"/>
            <a:ext cx="8022609" cy="4191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в том, что можно построить теоретическое распределение некоторого термина по текстам исходя из его средней частоты в целом массиве (например, распределение Пуассона с некоторыми параметрами). Если термин становится темой в некоторой </a:t>
            </a:r>
            <a:r>
              <a:rPr lang="ru-RU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подколлекции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документов или в документе его распределение резко меняется и сильно отличается от теоретического.  Задача: определить те тексты, в которых распределение элемента в тексте существенно отклоняется от предсказанного (теоретического) </a:t>
            </a:r>
          </a:p>
          <a:p>
            <a:pPr>
              <a:spcBef>
                <a:spcPts val="1200"/>
              </a:spcBef>
            </a:pPr>
            <a:r>
              <a:rPr lang="ru-RU" altLang="en-US" sz="2000" dirty="0" smtClean="0"/>
              <a:t>(см., например, </a:t>
            </a:r>
            <a:r>
              <a:rPr lang="ru-RU" altLang="en-US" sz="2000" dirty="0" err="1" smtClean="0"/>
              <a:t>Manning</a:t>
            </a:r>
            <a:r>
              <a:rPr lang="ru-RU" altLang="en-US" sz="2000" dirty="0" smtClean="0"/>
              <a:t>, </a:t>
            </a:r>
            <a:r>
              <a:rPr lang="ru-RU" altLang="en-US" sz="2000" dirty="0" err="1" smtClean="0"/>
              <a:t>Christopher</a:t>
            </a:r>
            <a:r>
              <a:rPr lang="ru-RU" altLang="en-US" sz="2000" dirty="0" smtClean="0"/>
              <a:t> D., </a:t>
            </a:r>
            <a:r>
              <a:rPr lang="ru-RU" altLang="en-US" sz="2000" dirty="0" err="1" smtClean="0"/>
              <a:t>and</a:t>
            </a:r>
            <a:r>
              <a:rPr lang="ru-RU" altLang="en-US" sz="2000" dirty="0" smtClean="0"/>
              <a:t> </a:t>
            </a:r>
            <a:r>
              <a:rPr lang="ru-RU" altLang="en-US" sz="2000" dirty="0" err="1" smtClean="0"/>
              <a:t>Hinrich</a:t>
            </a:r>
            <a:r>
              <a:rPr lang="ru-RU" altLang="en-US" sz="2000" dirty="0" smtClean="0"/>
              <a:t> </a:t>
            </a:r>
            <a:r>
              <a:rPr lang="ru-RU" altLang="en-US" sz="2000" dirty="0" err="1" smtClean="0"/>
              <a:t>Schütze</a:t>
            </a:r>
            <a:r>
              <a:rPr lang="ru-RU" altLang="en-US" sz="2000" dirty="0" smtClean="0"/>
              <a:t>. 1999. </a:t>
            </a:r>
            <a:r>
              <a:rPr lang="ru-RU" altLang="en-US" sz="2000" dirty="0" err="1" smtClean="0"/>
              <a:t>Foundations</a:t>
            </a:r>
            <a:r>
              <a:rPr lang="ru-RU" altLang="en-US" sz="2000" dirty="0" smtClean="0"/>
              <a:t> </a:t>
            </a:r>
            <a:r>
              <a:rPr lang="ru-RU" altLang="en-US" sz="2000" dirty="0" err="1" smtClean="0"/>
              <a:t>of</a:t>
            </a:r>
            <a:r>
              <a:rPr lang="ru-RU" altLang="en-US" sz="2000" dirty="0" smtClean="0"/>
              <a:t> </a:t>
            </a:r>
            <a:r>
              <a:rPr lang="ru-RU" altLang="en-US" sz="2000" dirty="0" err="1" smtClean="0"/>
              <a:t>Statistical</a:t>
            </a:r>
            <a:r>
              <a:rPr lang="ru-RU" altLang="en-US" sz="2000" dirty="0" smtClean="0"/>
              <a:t> </a:t>
            </a:r>
            <a:r>
              <a:rPr lang="ru-RU" altLang="en-US" sz="2000" dirty="0" err="1" smtClean="0"/>
              <a:t>Natural</a:t>
            </a:r>
            <a:r>
              <a:rPr lang="ru-RU" altLang="en-US" sz="2000" i="1" dirty="0" smtClean="0"/>
              <a:t>) </a:t>
            </a:r>
            <a:r>
              <a:rPr lang="ru-RU" altLang="en-US" sz="2000" dirty="0" smtClean="0"/>
              <a:t>и др.)</a:t>
            </a:r>
            <a:endParaRPr lang="en-US" altLang="en-US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14400" y="457200"/>
            <a:ext cx="6553200" cy="914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en-US" altLang="en-US" sz="3200" dirty="0" smtClean="0"/>
              <a:t>2. </a:t>
            </a:r>
            <a:r>
              <a:rPr lang="ru-RU" altLang="en-US" sz="3200" dirty="0" smtClean="0"/>
              <a:t>Вероятностная </a:t>
            </a:r>
            <a:r>
              <a:rPr lang="ru-RU" altLang="en-US" sz="3200" dirty="0"/>
              <a:t>модель</a:t>
            </a:r>
            <a:endParaRPr lang="en-US" altLang="en-US" sz="3200" kern="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543800" cy="5029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функциональных слов в отличие от специфических слов с хорошей точностью описывается распределением Пуассона (</a:t>
            </a:r>
            <a:r>
              <a:rPr lang="ru-RU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Букштейн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Свенсон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Хартер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>
              <a:spcBef>
                <a:spcPts val="600"/>
              </a:spcBef>
            </a:pP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функционального слова вероятность f(n) того, что слово </a:t>
            </a:r>
            <a:r>
              <a:rPr lang="ru-RU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будет встречено в тексте </a:t>
            </a:r>
            <a:r>
              <a:rPr lang="ru-RU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 представляется функцией:</a:t>
            </a:r>
          </a:p>
          <a:p>
            <a:pPr>
              <a:spcBef>
                <a:spcPts val="600"/>
              </a:spcBef>
            </a:pPr>
            <a:endParaRPr lang="ru-RU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ru-RU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ru-RU" altLang="en-US" sz="2000" dirty="0" smtClean="0"/>
          </a:p>
          <a:p>
            <a:pPr>
              <a:spcBef>
                <a:spcPts val="600"/>
              </a:spcBef>
            </a:pPr>
            <a:r>
              <a:rPr lang="ru-RU" altLang="en-US" sz="2000" dirty="0" smtClean="0"/>
              <a:t>Значение параметра </a:t>
            </a:r>
            <a:r>
              <a:rPr lang="ru-RU" altLang="en-US" sz="2000" i="1" dirty="0" smtClean="0"/>
              <a:t>x</a:t>
            </a:r>
            <a:r>
              <a:rPr lang="ru-RU" altLang="en-US" sz="2000" dirty="0" smtClean="0"/>
              <a:t> варьируется от слова к слову, и для конкретного слова должно быть пропорционально длине текста. </a:t>
            </a:r>
          </a:p>
          <a:p>
            <a:pPr>
              <a:spcBef>
                <a:spcPts val="600"/>
              </a:spcBef>
            </a:pPr>
            <a:r>
              <a:rPr lang="ru-RU" altLang="en-US" sz="2000" dirty="0" smtClean="0"/>
              <a:t>Слова, распределенные в совокупности документов согласно Пуассону, полезной информации не несут.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l-G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en-US" alt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N 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en-US" alt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частота в коллекции 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50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3581400"/>
            <a:ext cx="1828800" cy="96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62000" y="457200"/>
            <a:ext cx="8382000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2800" kern="0" dirty="0" smtClean="0"/>
              <a:t>Выделение ключевых слов</a:t>
            </a:r>
          </a:p>
          <a:p>
            <a:r>
              <a:rPr lang="ru-RU" altLang="en-US" sz="2800" kern="0" dirty="0" smtClean="0"/>
              <a:t>Вероятностная модель</a:t>
            </a:r>
            <a:endParaRPr lang="en-US" altLang="en-US" sz="2800" kern="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772400" cy="4422775"/>
          </a:xfrm>
        </p:spPr>
        <p:txBody>
          <a:bodyPr/>
          <a:lstStyle/>
          <a:p>
            <a:r>
              <a:rPr lang="ru-RU" altLang="en-US" sz="2400" dirty="0" smtClean="0"/>
              <a:t>Допущения:</a:t>
            </a:r>
          </a:p>
          <a:p>
            <a:pPr lvl="1"/>
            <a:r>
              <a:rPr lang="ru-RU" altLang="en-US" sz="2400" dirty="0" smtClean="0"/>
              <a:t>Вероятность термина в (коротком) фрагменте текста пропорциональна длине текста</a:t>
            </a:r>
          </a:p>
          <a:p>
            <a:pPr lvl="1"/>
            <a:r>
              <a:rPr lang="ru-RU" altLang="en-US" sz="2400" dirty="0" smtClean="0"/>
              <a:t>Вероятность встретить термин в коротком тексте более, чем один раз, «не отличается» от вероятности встретить термин один раз</a:t>
            </a:r>
          </a:p>
          <a:p>
            <a:pPr lvl="1"/>
            <a:r>
              <a:rPr lang="ru-RU" altLang="en-US" sz="2400" dirty="0" smtClean="0"/>
              <a:t>Вероятности встретить термин в непересекающихся фрагментах т</a:t>
            </a:r>
            <a:r>
              <a:rPr lang="ru-RU" altLang="en-US" sz="2400" dirty="0"/>
              <a:t>е</a:t>
            </a:r>
            <a:r>
              <a:rPr lang="ru-RU" altLang="en-US" sz="2400" dirty="0" smtClean="0"/>
              <a:t>кста независимы</a:t>
            </a:r>
            <a:endParaRPr lang="en-US" altLang="en-US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0" y="457200"/>
            <a:ext cx="8382000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2800" kern="0" dirty="0" smtClean="0"/>
              <a:t>Выделение ключевых слов</a:t>
            </a:r>
          </a:p>
          <a:p>
            <a:r>
              <a:rPr lang="ru-RU" altLang="en-US" sz="2800" kern="0" dirty="0" smtClean="0"/>
              <a:t>Вероятностная модель</a:t>
            </a:r>
            <a:endParaRPr lang="en-US" altLang="en-US" sz="2800" kern="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006107"/>
              </p:ext>
            </p:extLst>
          </p:nvPr>
        </p:nvGraphicFramePr>
        <p:xfrm>
          <a:off x="762000" y="1812295"/>
          <a:ext cx="8001001" cy="4230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FFCC00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E5E5FF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Слово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FFCC00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E5E5FF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Df</a:t>
                      </a:r>
                      <a:r>
                        <a:rPr kumimoji="0" lang="en-US" altLang="en-US" sz="200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i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cf</a:t>
                      </a:r>
                      <a:r>
                        <a:rPr kumimoji="0" lang="en-US" altLang="en-US" sz="200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i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FFCC00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E5E5FF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λ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N(1-p(</a:t>
                      </a:r>
                      <a:r>
                        <a:rPr kumimoji="0" lang="ru-RU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;</a:t>
                      </a:r>
                      <a:r>
                        <a:rPr kumimoji="0" lang="el-GR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λ</a:t>
                      </a:r>
                      <a:r>
                        <a:rPr kumimoji="0" lang="en-US" altLang="en-US" sz="200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FFCC00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E5E5FF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«завышение» относительно оценки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74965" marR="74965"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030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FFCC00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E5E5FF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Follows</a:t>
                      </a: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FFCC00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E5E5FF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 startAt="21744"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23533</a:t>
                      </a: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FFCC00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E5E5FF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0.2968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20363</a:t>
                      </a: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FFCC00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E5E5FF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74965" marR="74965"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Transformation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807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840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0.0106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835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FFCC00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E5E5FF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Soviet</a:t>
                      </a: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FFCC00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E5E5FF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Times New Roman" panose="02020603050405020304" pitchFamily="18" charset="0"/>
                        </a:rPr>
                        <a:t>8204 </a:t>
                      </a:r>
                      <a:endParaRPr kumimoji="0" lang="en-US" alt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Times New Roman" panose="02020603050405020304" pitchFamily="18" charset="0"/>
                        </a:rPr>
                        <a:t>35337</a:t>
                      </a:r>
                      <a:endParaRPr kumimoji="0" lang="en-US" alt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FFCC00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E5E5FF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0.4457</a:t>
                      </a: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28515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FFCC00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E5E5FF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3.48</a:t>
                      </a:r>
                    </a:p>
                  </a:txBody>
                  <a:tcPr marL="74965" marR="74965"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Times New Roman" panose="02020603050405020304" pitchFamily="18" charset="0"/>
                        </a:rPr>
                        <a:t>4953</a:t>
                      </a:r>
                      <a:endParaRPr kumimoji="0" lang="en-US" alt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Times New Roman" panose="02020603050405020304" pitchFamily="18" charset="0"/>
                        </a:rPr>
                        <a:t>15925</a:t>
                      </a: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0.2008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14425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2.91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FFCC00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E5E5FF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James</a:t>
                      </a: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FFCC00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E5E5FF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Times New Roman" panose="02020603050405020304" pitchFamily="18" charset="0"/>
                        </a:rPr>
                        <a:t>9191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Times New Roman" panose="02020603050405020304" pitchFamily="18" charset="0"/>
                        </a:rPr>
                        <a:t>11175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FFCC00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E5E5FF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0.1409</a:t>
                      </a: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10421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FFCC00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E5E5FF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A886E0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4965" marR="74965"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Freshly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Times New Roman" panose="02020603050405020304" pitchFamily="18" charset="0"/>
                        </a:rPr>
                        <a:t>395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Times New Roman" panose="02020603050405020304" pitchFamily="18" charset="0"/>
                        </a:rPr>
                        <a:t>611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0.0077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609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5" marR="74965"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762000" y="457200"/>
            <a:ext cx="8382000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2800" kern="0" dirty="0" smtClean="0"/>
              <a:t>Выделение ключевых слов</a:t>
            </a:r>
          </a:p>
          <a:p>
            <a:r>
              <a:rPr lang="ru-RU" altLang="en-US" sz="2800" kern="0" dirty="0" smtClean="0"/>
              <a:t>Вероятностная модель</a:t>
            </a:r>
            <a:endParaRPr lang="en-US" altLang="en-US" sz="2800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600200" y="62484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Christopher D. Manning </a:t>
            </a:r>
            <a:r>
              <a:rPr lang="de-DE" b="1" dirty="0" err="1"/>
              <a:t>and</a:t>
            </a:r>
            <a:r>
              <a:rPr lang="de-DE" b="1" dirty="0"/>
              <a:t> Hinrich Schütze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117" y="1752600"/>
            <a:ext cx="6746875" cy="1149350"/>
          </a:xfrm>
        </p:spPr>
        <p:txBody>
          <a:bodyPr>
            <a:normAutofit fontScale="90000"/>
          </a:bodyPr>
          <a:lstStyle/>
          <a:p>
            <a:r>
              <a:rPr lang="ru-RU" altLang="en-US" sz="3600" dirty="0" smtClean="0"/>
              <a:t>Модель на основе релевантности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117" y="3200400"/>
            <a:ext cx="6746875" cy="3448050"/>
          </a:xfrm>
        </p:spPr>
        <p:txBody>
          <a:bodyPr>
            <a:normAutofit fontScale="92500" lnSpcReduction="20000"/>
          </a:bodyPr>
          <a:lstStyle/>
          <a:p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1977 году </a:t>
            </a:r>
            <a:r>
              <a:rPr lang="ru-RU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Robertson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Sparck-Jones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ru-RU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Робертсон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Спарк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-Джоунз) обосновали и реализовали </a:t>
            </a:r>
            <a:r>
              <a:rPr lang="ru-RU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вероятностную модель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также положившую начало целому семейству. </a:t>
            </a:r>
            <a:r>
              <a:rPr lang="ru-RU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Релевантность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этой модели рассматривается как вероятность того, что данный документ может оказаться интересным пользователю. При этом подразумевается наличие уже существующего первоначального набора релевантных документов, выбранных пользователем или полученных автоматически при каком-нибудь упрощенном предположении. Вероятность оказаться релевантным для каждого следующего документа рассчитывается на основании соотношения встречаемости терминов в релевантном наборе и в остальной, «нерелевантной» части коллекции</a:t>
            </a:r>
            <a:r>
              <a:rPr lang="ru-RU" altLang="en-US" sz="2000" dirty="0" smtClean="0"/>
              <a:t>. </a:t>
            </a:r>
            <a:endParaRPr lang="en-US" altLang="en-US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62000" y="457200"/>
            <a:ext cx="8382000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en-US" sz="2800" kern="0" dirty="0" smtClean="0"/>
              <a:t>3. </a:t>
            </a:r>
            <a:r>
              <a:rPr lang="ru-RU" sz="2800" kern="0" dirty="0" smtClean="0"/>
              <a:t>Выделение ключевых слов</a:t>
            </a:r>
          </a:p>
          <a:p>
            <a:r>
              <a:rPr lang="ru-RU" altLang="en-US" sz="2800" kern="0" dirty="0" smtClean="0"/>
              <a:t>Вероятностная модель</a:t>
            </a:r>
            <a:r>
              <a:rPr lang="en-US" altLang="en-US" sz="2800" kern="0" dirty="0"/>
              <a:t>.</a:t>
            </a:r>
            <a:endParaRPr lang="en-US" altLang="en-US" sz="2800" kern="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57375"/>
            <a:ext cx="8153400" cy="3448050"/>
          </a:xfrm>
        </p:spPr>
        <p:txBody>
          <a:bodyPr/>
          <a:lstStyle/>
          <a:p>
            <a:r>
              <a:rPr lang="ru-RU" altLang="en-US" sz="2000" dirty="0" smtClean="0"/>
              <a:t>Оценка шанса того, что документ </a:t>
            </a:r>
            <a:r>
              <a:rPr lang="ru-RU" altLang="en-US" sz="2000" dirty="0" err="1" smtClean="0"/>
              <a:t>релевантен</a:t>
            </a:r>
            <a:r>
              <a:rPr lang="ru-RU" altLang="en-US" sz="2000" dirty="0" smtClean="0"/>
              <a:t> относительно запроса:</a:t>
            </a:r>
            <a:endParaRPr lang="en-US" altLang="en-US" sz="2000" dirty="0" smtClean="0"/>
          </a:p>
        </p:txBody>
      </p:sp>
      <p:pic>
        <p:nvPicPr>
          <p:cNvPr id="10957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026" y="2351533"/>
            <a:ext cx="3087017" cy="116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358" y="3658521"/>
            <a:ext cx="3753174" cy="119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574" name="TextBox 3"/>
          <p:cNvSpPr txBox="1">
            <a:spLocks noChangeArrowheads="1"/>
          </p:cNvSpPr>
          <p:nvPr/>
        </p:nvSpPr>
        <p:spPr bwMode="auto">
          <a:xfrm>
            <a:off x="990600" y="5715000"/>
            <a:ext cx="723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P(R|d) </a:t>
            </a:r>
            <a:r>
              <a:rPr lang="ru-RU" altLang="en-US" sz="1800">
                <a:solidFill>
                  <a:schemeClr val="bg1"/>
                </a:solidFill>
              </a:rPr>
              <a:t>– вероятность того, что документ релевантен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P(-R|d) – </a:t>
            </a:r>
            <a:r>
              <a:rPr lang="ru-RU" altLang="en-US" sz="1800">
                <a:solidFill>
                  <a:schemeClr val="bg1"/>
                </a:solidFill>
              </a:rPr>
              <a:t>вероятность того, что документ нерелевантен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0957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44" y="5038173"/>
            <a:ext cx="6540003" cy="161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762000" y="457200"/>
            <a:ext cx="8382000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2800" kern="0" dirty="0" smtClean="0"/>
              <a:t>Выделение ключевых слов</a:t>
            </a:r>
          </a:p>
          <a:p>
            <a:r>
              <a:rPr lang="ru-RU" altLang="en-US" sz="2800" kern="0" dirty="0" smtClean="0"/>
              <a:t>Вероятностная модель</a:t>
            </a:r>
            <a:endParaRPr lang="en-US" altLang="en-US" sz="2800" kern="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itle 1"/>
          <p:cNvSpPr txBox="1">
            <a:spLocks/>
          </p:cNvSpPr>
          <p:nvPr/>
        </p:nvSpPr>
        <p:spPr bwMode="auto">
          <a:xfrm>
            <a:off x="457200" y="3048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300" dirty="0">
                <a:solidFill>
                  <a:schemeClr val="tx1"/>
                </a:solidFill>
              </a:rPr>
              <a:t>Тематическая значимость лексемы в тексте</a:t>
            </a:r>
            <a:endParaRPr lang="en-US" altLang="en-US" sz="33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149350"/>
          </a:xfrm>
        </p:spPr>
        <p:txBody>
          <a:bodyPr/>
          <a:lstStyle/>
          <a:p>
            <a:r>
              <a:rPr lang="ru-RU" sz="3200" dirty="0" smtClean="0"/>
              <a:t>Выделение ключевых слов. Пример</a:t>
            </a:r>
            <a:endParaRPr lang="en-US" altLang="en-US" sz="3200" dirty="0" smtClean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295400" y="2133600"/>
            <a:ext cx="7169150" cy="4194175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statistics and information theory, a maximum entropy probability distribution has entropy that is at least as great as that of all other members of a specified class of probability distributions. According to the principle of maximum entropy, if nothing is known about a distribution except that it belongs to a certain class (usually defined in terms of specified properties or measures), then the distribution with the largest entropy should be chosen as the least-informative default. The motivation is twofold: first, maximizing entropy minimizes the amount of prior information built into the distribution; second, many physical systems tend to move towards maximal entropy configurations over time.</a:t>
            </a:r>
          </a:p>
        </p:txBody>
      </p:sp>
    </p:spTree>
    <p:extLst>
      <p:ext uri="{BB962C8B-B14F-4D97-AF65-F5344CB8AC3E}">
        <p14:creationId xmlns:p14="http://schemas.microsoft.com/office/powerpoint/2010/main" val="3572068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5747" y="1862465"/>
            <a:ext cx="6763853" cy="2099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</p:pic>
      <p:sp>
        <p:nvSpPr>
          <p:cNvPr id="111619" name="Rectangle 5"/>
          <p:cNvSpPr>
            <a:spLocks noChangeArrowheads="1"/>
          </p:cNvSpPr>
          <p:nvPr/>
        </p:nvSpPr>
        <p:spPr bwMode="auto">
          <a:xfrm>
            <a:off x="927038" y="5247769"/>
            <a:ext cx="730256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 dirty="0">
                <a:solidFill>
                  <a:schemeClr val="bg1">
                    <a:lumMod val="10000"/>
                  </a:schemeClr>
                </a:solidFill>
              </a:rPr>
              <a:t>N - полное число документов в системе. </a:t>
            </a:r>
            <a:endParaRPr lang="ru-RU" altLang="en-US" sz="1800" dirty="0" smtClean="0">
              <a:solidFill>
                <a:schemeClr val="bg1">
                  <a:lumMod val="10000"/>
                </a:schemeClr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 dirty="0" smtClean="0">
                <a:solidFill>
                  <a:schemeClr val="bg1">
                    <a:lumMod val="10000"/>
                  </a:schemeClr>
                </a:solidFill>
              </a:rPr>
              <a:t>R </a:t>
            </a:r>
            <a:r>
              <a:rPr lang="ru-RU" altLang="en-US" sz="1800" dirty="0">
                <a:solidFill>
                  <a:schemeClr val="bg1">
                    <a:lumMod val="10000"/>
                  </a:schemeClr>
                </a:solidFill>
              </a:rPr>
              <a:t>- число релевантных </a:t>
            </a:r>
            <a:r>
              <a:rPr lang="ru-RU" altLang="en-US" sz="1800" dirty="0" smtClean="0">
                <a:solidFill>
                  <a:schemeClr val="bg1">
                    <a:lumMod val="10000"/>
                  </a:schemeClr>
                </a:solidFill>
              </a:rPr>
              <a:t>документов,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 dirty="0" smtClean="0">
                <a:solidFill>
                  <a:schemeClr val="bg1">
                    <a:lumMod val="10000"/>
                  </a:schemeClr>
                </a:solidFill>
              </a:rPr>
              <a:t>r </a:t>
            </a:r>
            <a:r>
              <a:rPr lang="ru-RU" altLang="en-US" sz="1800" dirty="0">
                <a:solidFill>
                  <a:schemeClr val="bg1">
                    <a:lumMod val="10000"/>
                  </a:schemeClr>
                </a:solidFill>
              </a:rPr>
              <a:t>- число релевантных документов, выданных в ответ на </a:t>
            </a:r>
            <a:r>
              <a:rPr lang="ru-RU" altLang="en-US" sz="1800" dirty="0" smtClean="0">
                <a:solidFill>
                  <a:schemeClr val="bg1">
                    <a:lumMod val="10000"/>
                  </a:schemeClr>
                </a:solidFill>
              </a:rPr>
              <a:t>запрос,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 dirty="0" smtClean="0">
                <a:solidFill>
                  <a:schemeClr val="bg1">
                    <a:lumMod val="10000"/>
                  </a:schemeClr>
                </a:solidFill>
              </a:rPr>
              <a:t>n </a:t>
            </a:r>
            <a:r>
              <a:rPr lang="ru-RU" altLang="en-US" sz="1800" dirty="0">
                <a:solidFill>
                  <a:schemeClr val="bg1">
                    <a:lumMod val="10000"/>
                  </a:schemeClr>
                </a:solidFill>
              </a:rPr>
              <a:t>- полное число документов, выданных в ответ на </a:t>
            </a:r>
            <a:r>
              <a:rPr lang="ru-RU" altLang="en-US" sz="1800" dirty="0" smtClean="0">
                <a:solidFill>
                  <a:schemeClr val="bg1">
                    <a:lumMod val="10000"/>
                  </a:schemeClr>
                </a:solidFill>
              </a:rPr>
              <a:t>запрос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bg1">
                    <a:lumMod val="10000"/>
                  </a:schemeClr>
                </a:solidFill>
              </a:rPr>
              <a:t>x</a:t>
            </a:r>
            <a:r>
              <a:rPr lang="en-US" altLang="en-US" sz="1800" baseline="-25000" dirty="0" smtClean="0">
                <a:solidFill>
                  <a:schemeClr val="bg1">
                    <a:lumMod val="10000"/>
                  </a:schemeClr>
                </a:solidFill>
              </a:rPr>
              <a:t>i </a:t>
            </a:r>
            <a:r>
              <a:rPr lang="en-US" altLang="en-US" sz="1800" dirty="0" smtClean="0">
                <a:solidFill>
                  <a:schemeClr val="bg1">
                    <a:lumMod val="10000"/>
                  </a:schemeClr>
                </a:solidFill>
              </a:rPr>
              <a:t>– </a:t>
            </a:r>
            <a:r>
              <a:rPr lang="ru-RU" altLang="en-US" sz="1800" dirty="0" smtClean="0">
                <a:solidFill>
                  <a:schemeClr val="bg1">
                    <a:lumMod val="10000"/>
                  </a:schemeClr>
                </a:solidFill>
              </a:rPr>
              <a:t>термин</a:t>
            </a:r>
            <a:endParaRPr lang="en-US" altLang="en-U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116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118" y="4176846"/>
            <a:ext cx="942853" cy="83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62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25" y="4176847"/>
            <a:ext cx="1297509" cy="83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62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4150694"/>
            <a:ext cx="32004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762000" y="457200"/>
            <a:ext cx="8382000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2800" kern="0" dirty="0" smtClean="0"/>
              <a:t>Выделение ключевых слов</a:t>
            </a:r>
          </a:p>
          <a:p>
            <a:r>
              <a:rPr lang="ru-RU" altLang="en-US" sz="2800" kern="0" dirty="0" smtClean="0"/>
              <a:t>Вероятностная модель</a:t>
            </a:r>
            <a:endParaRPr lang="en-US" altLang="en-US" sz="2800" kern="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721857"/>
            <a:ext cx="7620000" cy="1149350"/>
          </a:xfrm>
        </p:spPr>
        <p:txBody>
          <a:bodyPr>
            <a:normAutofit/>
          </a:bodyPr>
          <a:lstStyle/>
          <a:p>
            <a:r>
              <a:rPr lang="ru-RU" altLang="en-US" sz="2400" dirty="0" smtClean="0"/>
              <a:t>Комбинированный подход</a:t>
            </a:r>
            <a:br>
              <a:rPr lang="ru-RU" altLang="en-US" sz="2400" dirty="0" smtClean="0"/>
            </a:br>
            <a:r>
              <a:rPr lang="en-US" altLang="en-US" sz="2400" dirty="0" smtClean="0"/>
              <a:t>Okapi BM25 </a:t>
            </a:r>
          </a:p>
        </p:txBody>
      </p:sp>
      <p:pic>
        <p:nvPicPr>
          <p:cNvPr id="1126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144737"/>
            <a:ext cx="6895800" cy="7512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34379"/>
            <a:ext cx="38147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3"/>
          <p:cNvSpPr>
            <a:spLocks noChangeArrowheads="1"/>
          </p:cNvSpPr>
          <p:nvPr/>
        </p:nvSpPr>
        <p:spPr bwMode="auto">
          <a:xfrm>
            <a:off x="762000" y="5160596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where </a:t>
            </a:r>
            <a:r>
              <a:rPr lang="en-US" altLang="en-US" sz="2000" i="1" dirty="0">
                <a:solidFill>
                  <a:schemeClr val="tx1"/>
                </a:solidFill>
              </a:rPr>
              <a:t>f</a:t>
            </a:r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i="1" dirty="0" err="1">
                <a:solidFill>
                  <a:schemeClr val="tx1"/>
                </a:solidFill>
              </a:rPr>
              <a:t>q</a:t>
            </a:r>
            <a:r>
              <a:rPr lang="en-US" altLang="en-US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en-US" sz="2000" dirty="0" err="1">
                <a:solidFill>
                  <a:schemeClr val="tx1"/>
                </a:solidFill>
              </a:rPr>
              <a:t>,</a:t>
            </a:r>
            <a:r>
              <a:rPr lang="en-US" altLang="en-US" sz="2000" i="1" dirty="0" err="1">
                <a:solidFill>
                  <a:schemeClr val="tx1"/>
                </a:solidFill>
              </a:rPr>
              <a:t>D</a:t>
            </a:r>
            <a:r>
              <a:rPr lang="en-US" altLang="en-US" sz="2000" dirty="0">
                <a:solidFill>
                  <a:schemeClr val="tx1"/>
                </a:solidFill>
              </a:rPr>
              <a:t>) is </a:t>
            </a:r>
            <a:r>
              <a:rPr lang="en-US" altLang="en-US" sz="2000" i="1" dirty="0">
                <a:solidFill>
                  <a:schemeClr val="tx1"/>
                </a:solidFill>
              </a:rPr>
              <a:t>q</a:t>
            </a:r>
            <a:r>
              <a:rPr lang="en-US" altLang="en-US" sz="2000" i="1" baseline="-25000" dirty="0">
                <a:solidFill>
                  <a:schemeClr val="tx1"/>
                </a:solidFill>
              </a:rPr>
              <a:t>i</a:t>
            </a:r>
            <a:r>
              <a:rPr lang="en-US" altLang="en-US" sz="2000" dirty="0">
                <a:solidFill>
                  <a:schemeClr val="tx1"/>
                </a:solidFill>
              </a:rPr>
              <a:t>'s term frequency in the document </a:t>
            </a:r>
            <a:r>
              <a:rPr lang="en-US" altLang="en-US" sz="2000" i="1" dirty="0">
                <a:solidFill>
                  <a:schemeClr val="tx1"/>
                </a:solidFill>
              </a:rPr>
              <a:t>D</a:t>
            </a:r>
            <a:r>
              <a:rPr lang="en-US" altLang="en-US" sz="2000" dirty="0">
                <a:solidFill>
                  <a:schemeClr val="tx1"/>
                </a:solidFill>
              </a:rPr>
              <a:t>, | </a:t>
            </a:r>
            <a:r>
              <a:rPr lang="en-US" altLang="en-US" sz="2000" i="1" dirty="0">
                <a:solidFill>
                  <a:schemeClr val="tx1"/>
                </a:solidFill>
              </a:rPr>
              <a:t>D</a:t>
            </a:r>
            <a:r>
              <a:rPr lang="en-US" altLang="en-US" sz="2000" dirty="0">
                <a:solidFill>
                  <a:schemeClr val="tx1"/>
                </a:solidFill>
              </a:rPr>
              <a:t> | is the length of the document </a:t>
            </a:r>
            <a:r>
              <a:rPr lang="en-US" altLang="en-US" sz="2000" i="1" dirty="0">
                <a:solidFill>
                  <a:schemeClr val="tx1"/>
                </a:solidFill>
              </a:rPr>
              <a:t>D</a:t>
            </a:r>
            <a:r>
              <a:rPr lang="en-US" altLang="en-US" sz="2000" dirty="0">
                <a:solidFill>
                  <a:schemeClr val="tx1"/>
                </a:solidFill>
              </a:rPr>
              <a:t> (number of words), and </a:t>
            </a:r>
            <a:r>
              <a:rPr lang="en-US" altLang="en-US" sz="2000" i="1" dirty="0" err="1">
                <a:solidFill>
                  <a:schemeClr val="tx1"/>
                </a:solidFill>
              </a:rPr>
              <a:t>avgdl</a:t>
            </a:r>
            <a:r>
              <a:rPr lang="en-US" altLang="en-US" sz="2000" dirty="0">
                <a:solidFill>
                  <a:schemeClr val="tx1"/>
                </a:solidFill>
              </a:rPr>
              <a:t> is the average document length in the text collection from which documents are drawn. </a:t>
            </a:r>
            <a:r>
              <a:rPr lang="en-US" altLang="en-US" sz="2000" i="1" dirty="0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1</a:t>
            </a:r>
            <a:r>
              <a:rPr lang="en-US" altLang="en-US" sz="2000" dirty="0">
                <a:solidFill>
                  <a:schemeClr val="tx1"/>
                </a:solidFill>
              </a:rPr>
              <a:t> and </a:t>
            </a:r>
            <a:r>
              <a:rPr lang="en-US" altLang="en-US" sz="2000" i="1" dirty="0">
                <a:solidFill>
                  <a:schemeClr val="tx1"/>
                </a:solidFill>
              </a:rPr>
              <a:t>b</a:t>
            </a:r>
            <a:r>
              <a:rPr lang="en-US" altLang="en-US" sz="2000" dirty="0">
                <a:solidFill>
                  <a:schemeClr val="tx1"/>
                </a:solidFill>
              </a:rPr>
              <a:t> are free parameters, usually chosen as </a:t>
            </a:r>
            <a:r>
              <a:rPr lang="en-US" altLang="en-US" sz="2000" i="1" dirty="0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1</a:t>
            </a:r>
            <a:r>
              <a:rPr lang="en-US" altLang="en-US" sz="2000" dirty="0">
                <a:solidFill>
                  <a:schemeClr val="tx1"/>
                </a:solidFill>
              </a:rPr>
              <a:t> = 1.2 and </a:t>
            </a:r>
            <a:r>
              <a:rPr lang="en-US" altLang="en-US" sz="2000" i="1" dirty="0">
                <a:solidFill>
                  <a:schemeClr val="tx1"/>
                </a:solidFill>
              </a:rPr>
              <a:t>b</a:t>
            </a:r>
            <a:r>
              <a:rPr lang="en-US" altLang="en-US" sz="2000" dirty="0">
                <a:solidFill>
                  <a:schemeClr val="tx1"/>
                </a:solidFill>
              </a:rPr>
              <a:t> = 0.75. </a:t>
            </a:r>
            <a:r>
              <a:rPr lang="en-US" altLang="en-US" sz="2000" i="1" dirty="0">
                <a:solidFill>
                  <a:schemeClr val="tx1"/>
                </a:solidFill>
              </a:rPr>
              <a:t>IDF</a:t>
            </a:r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i="1" dirty="0">
                <a:solidFill>
                  <a:schemeClr val="tx1"/>
                </a:solidFill>
              </a:rPr>
              <a:t>q</a:t>
            </a:r>
            <a:r>
              <a:rPr lang="en-US" altLang="en-US" sz="2000" i="1" baseline="-25000" dirty="0">
                <a:solidFill>
                  <a:schemeClr val="tx1"/>
                </a:solidFill>
              </a:rPr>
              <a:t>i</a:t>
            </a:r>
            <a:r>
              <a:rPr lang="en-US" altLang="en-US" sz="2000" dirty="0">
                <a:solidFill>
                  <a:schemeClr val="tx1"/>
                </a:solidFill>
              </a:rPr>
              <a:t>) is the IDF (inverse document frequency) weight of the query term </a:t>
            </a:r>
            <a:r>
              <a:rPr lang="en-US" altLang="en-US" sz="2000" i="1" dirty="0">
                <a:solidFill>
                  <a:schemeClr val="tx1"/>
                </a:solidFill>
              </a:rPr>
              <a:t>q</a:t>
            </a:r>
            <a:r>
              <a:rPr lang="en-US" altLang="en-US" sz="2000" i="1" baseline="-25000" dirty="0">
                <a:solidFill>
                  <a:schemeClr val="tx1"/>
                </a:solidFill>
              </a:rPr>
              <a:t>i</a:t>
            </a:r>
            <a:r>
              <a:rPr lang="en-US" altLang="en-US" sz="20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457200"/>
            <a:ext cx="8382000" cy="11493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000" r="52000" b="52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90170" rIns="91440" bIns="90170" numCol="1" anchor="ctr" anchorCtr="0" compatLnSpc="1">
            <a:prstTxWarp prst="textNoShape">
              <a:avLst/>
            </a:prstTxWarp>
          </a:bodyPr>
          <a:lstStyle>
            <a:lvl1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2pPr>
            <a:lvl3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3pPr>
            <a:lvl4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4pPr>
            <a:lvl5pPr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5pPr>
            <a:lvl6pPr marL="4572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6pPr>
            <a:lvl7pPr marL="9144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7pPr>
            <a:lvl8pPr marL="13716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8pPr>
            <a:lvl9pPr marL="1828800" algn="l" defTabSz="45085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Sans-PS" pitchFamily="65" charset="0"/>
              </a:defRPr>
            </a:lvl9pPr>
          </a:lstStyle>
          <a:p>
            <a:r>
              <a:rPr lang="ru-RU" sz="2800" kern="0" dirty="0" smtClean="0"/>
              <a:t>Выделение ключевых слов</a:t>
            </a:r>
          </a:p>
          <a:p>
            <a:r>
              <a:rPr lang="ru-RU" altLang="en-US" sz="2800" kern="0" dirty="0" smtClean="0"/>
              <a:t>Вероятностная модель</a:t>
            </a:r>
            <a:endParaRPr lang="en-US" altLang="en-US" sz="2800" kern="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25" y="239768"/>
            <a:ext cx="8229600" cy="1076273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Выделение ключевых слов</a:t>
            </a:r>
            <a:br>
              <a:rPr lang="ru-RU" sz="4000" dirty="0"/>
            </a:br>
            <a:r>
              <a:rPr lang="en-US" altLang="en-US" sz="4000" dirty="0" smtClean="0"/>
              <a:t>“</a:t>
            </a:r>
            <a:r>
              <a:rPr lang="ru-RU" altLang="en-US" sz="4000" dirty="0" smtClean="0"/>
              <a:t>Информационная</a:t>
            </a:r>
            <a:r>
              <a:rPr lang="en-US" altLang="en-US" sz="4000" dirty="0" smtClean="0"/>
              <a:t>”</a:t>
            </a:r>
            <a:r>
              <a:rPr lang="ru-RU" altLang="en-US" sz="4000" dirty="0" smtClean="0"/>
              <a:t> модель</a:t>
            </a:r>
            <a:endParaRPr lang="en-US" alt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937" y="1394984"/>
            <a:ext cx="8229600" cy="1447800"/>
          </a:xfrm>
        </p:spPr>
        <p:txBody>
          <a:bodyPr>
            <a:normAutofit/>
          </a:bodyPr>
          <a:lstStyle/>
          <a:p>
            <a:pPr>
              <a:lnSpc>
                <a:spcPct val="73000"/>
              </a:lnSpc>
            </a:pPr>
            <a:r>
              <a:rPr lang="ru-RU" altLang="en-US" sz="27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базируется на теория информации </a:t>
            </a:r>
            <a:r>
              <a:rPr lang="ru-RU" altLang="en-US" sz="27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Шенона</a:t>
            </a:r>
            <a:r>
              <a:rPr lang="en-US" altLang="en-US" sz="27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en-US" sz="27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 выше вероятность появления слова, тем оно менее информативно. Оценивает «шум» термина для некоторой коллекции из </a:t>
            </a:r>
            <a:r>
              <a:rPr lang="en-US" altLang="en-US" sz="2700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en-US" sz="27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документов:</a:t>
            </a:r>
            <a:endParaRPr lang="en-US" altLang="en-US" sz="2700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3000"/>
              </a:lnSpc>
            </a:pPr>
            <a:endParaRPr lang="en-US" altLang="en-US" sz="2700" dirty="0" smtClean="0"/>
          </a:p>
          <a:p>
            <a:pPr>
              <a:lnSpc>
                <a:spcPct val="73000"/>
              </a:lnSpc>
            </a:pPr>
            <a:endParaRPr lang="en-US" altLang="en-US" sz="2700" dirty="0" smtClean="0"/>
          </a:p>
        </p:txBody>
      </p:sp>
      <p:pic>
        <p:nvPicPr>
          <p:cNvPr id="1157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44" y="2975182"/>
            <a:ext cx="51498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717" name="Rectangle 3"/>
          <p:cNvSpPr>
            <a:spLocks noChangeArrowheads="1"/>
          </p:cNvSpPr>
          <p:nvPr/>
        </p:nvSpPr>
        <p:spPr bwMode="auto">
          <a:xfrm>
            <a:off x="901700" y="3902075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 dirty="0">
                <a:solidFill>
                  <a:schemeClr val="bg1"/>
                </a:solidFill>
              </a:rPr>
              <a:t>где </a:t>
            </a:r>
            <a:r>
              <a:rPr lang="en-US" altLang="en-US" sz="1800" dirty="0" err="1">
                <a:solidFill>
                  <a:schemeClr val="bg1"/>
                </a:solidFill>
              </a:rPr>
              <a:t>TOTFREQ</a:t>
            </a:r>
            <a:r>
              <a:rPr lang="en-US" altLang="en-US" sz="1800" baseline="-25000" dirty="0" err="1">
                <a:solidFill>
                  <a:schemeClr val="bg1"/>
                </a:solidFill>
              </a:rPr>
              <a:t>k</a:t>
            </a:r>
            <a:r>
              <a:rPr lang="ru-RU" altLang="en-US" sz="1800" dirty="0">
                <a:solidFill>
                  <a:schemeClr val="bg1"/>
                </a:solidFill>
              </a:rPr>
              <a:t> – общая частота термина </a:t>
            </a:r>
            <a:r>
              <a:rPr lang="en-US" altLang="en-US" sz="1800" i="1" dirty="0">
                <a:solidFill>
                  <a:schemeClr val="bg1"/>
                </a:solidFill>
              </a:rPr>
              <a:t>k </a:t>
            </a:r>
            <a:r>
              <a:rPr lang="ru-RU" altLang="en-US" sz="1800" dirty="0">
                <a:solidFill>
                  <a:schemeClr val="bg1"/>
                </a:solidFill>
              </a:rPr>
              <a:t>в коллекции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pic>
        <p:nvPicPr>
          <p:cNvPr id="1157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44" y="3877832"/>
            <a:ext cx="5051156" cy="58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75" y="4634411"/>
            <a:ext cx="3681412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20" name="Rectangle 4"/>
          <p:cNvSpPr>
            <a:spLocks noChangeArrowheads="1"/>
          </p:cNvSpPr>
          <p:nvPr/>
        </p:nvSpPr>
        <p:spPr bwMode="auto">
          <a:xfrm>
            <a:off x="602293" y="5374254"/>
            <a:ext cx="83708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000" dirty="0" err="1" smtClean="0">
                <a:solidFill>
                  <a:schemeClr val="bg2">
                    <a:lumMod val="50000"/>
                  </a:schemeClr>
                </a:solidFill>
              </a:rPr>
              <a:t>Сэлтону</a:t>
            </a:r>
            <a:r>
              <a:rPr lang="en-US" alt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ru-RU" altLang="en-US" sz="2000" dirty="0" err="1">
                <a:solidFill>
                  <a:schemeClr val="bg2">
                    <a:lumMod val="50000"/>
                  </a:schemeClr>
                </a:solidFill>
              </a:rPr>
              <a:t>Salton</a:t>
            </a:r>
            <a:r>
              <a:rPr lang="ru-RU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altLang="en-US" sz="2000" dirty="0" err="1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ru-RU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altLang="en-US" sz="2000" dirty="0" err="1">
                <a:solidFill>
                  <a:schemeClr val="bg2">
                    <a:lumMod val="50000"/>
                  </a:schemeClr>
                </a:solidFill>
              </a:rPr>
              <a:t>McGil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l) </a:t>
            </a:r>
            <a:r>
              <a:rPr lang="en-US" altLang="en-US" sz="2000" dirty="0" err="1">
                <a:solidFill>
                  <a:schemeClr val="bg2">
                    <a:lumMod val="50000"/>
                  </a:schemeClr>
                </a:solidFill>
              </a:rPr>
              <a:t>SIGNAL</a:t>
            </a:r>
            <a:r>
              <a:rPr lang="en-US" altLang="en-US" sz="2000" baseline="-25000" dirty="0" err="1">
                <a:solidFill>
                  <a:schemeClr val="bg2">
                    <a:lumMod val="50000"/>
                  </a:schemeClr>
                </a:solidFill>
              </a:rPr>
              <a:t>k</a:t>
            </a:r>
            <a:r>
              <a:rPr lang="en-US" altLang="en-US" sz="2000" baseline="-25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altLang="en-US" sz="2000" dirty="0">
                <a:solidFill>
                  <a:schemeClr val="bg2">
                    <a:lumMod val="50000"/>
                  </a:schemeClr>
                </a:solidFill>
              </a:rPr>
              <a:t>дает не очень хорошие результаты в информационном поиске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altLang="en-US" sz="2000" dirty="0">
                <a:solidFill>
                  <a:schemeClr val="bg2">
                    <a:lumMod val="50000"/>
                  </a:schemeClr>
                </a:solidFill>
              </a:rPr>
              <a:t>т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ru-RU" altLang="en-US" sz="2000" dirty="0">
                <a:solidFill>
                  <a:schemeClr val="bg2">
                    <a:lumMod val="50000"/>
                  </a:schemeClr>
                </a:solidFill>
              </a:rPr>
              <a:t>к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altLang="en-US" sz="2000" dirty="0">
                <a:solidFill>
                  <a:schemeClr val="bg2">
                    <a:lumMod val="50000"/>
                  </a:schemeClr>
                </a:solidFill>
              </a:rPr>
              <a:t>переоценивает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ru-RU" altLang="en-US" sz="2000" dirty="0">
                <a:solidFill>
                  <a:schemeClr val="bg2">
                    <a:lumMod val="50000"/>
                  </a:schemeClr>
                </a:solidFill>
              </a:rPr>
              <a:t>концентрацию терминов в небольшом количестве документов коллекции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 (Salton and McGill, 1983, pp.66,73).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6397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i="1" dirty="0"/>
              <a:t>The Term Discrimination Value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09" y="860223"/>
            <a:ext cx="8305800" cy="23214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строится на оценке «различительной» силы термина: каков вклад термина в то, чтобы два документа можно было различить. Вычисляется</a:t>
            </a:r>
            <a:r>
              <a:rPr lang="ru-RU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AVGSIM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document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 similarity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(мера близости 2-х документов с данным термином) и (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 GSIM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мера близости 2-х документов, если данный термин будет удален из всех документов. [</a:t>
            </a:r>
            <a:r>
              <a:rPr lang="ru-RU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Salton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1989]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7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018" y="3431253"/>
            <a:ext cx="3456782" cy="109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TextBox 4"/>
          <p:cNvSpPr txBox="1">
            <a:spLocks noChangeArrowheads="1"/>
          </p:cNvSpPr>
          <p:nvPr/>
        </p:nvSpPr>
        <p:spPr bwMode="auto">
          <a:xfrm>
            <a:off x="879475" y="38862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>
                <a:solidFill>
                  <a:schemeClr val="bg1"/>
                </a:solidFill>
              </a:rPr>
              <a:t>Где </a:t>
            </a:r>
            <a:r>
              <a:rPr lang="en-US" altLang="en-US" sz="1800">
                <a:solidFill>
                  <a:schemeClr val="bg1"/>
                </a:solidFill>
              </a:rPr>
              <a:t>sim(D</a:t>
            </a:r>
            <a:r>
              <a:rPr lang="en-US" altLang="en-US" sz="1800" baseline="-25000">
                <a:solidFill>
                  <a:schemeClr val="bg1"/>
                </a:solidFill>
              </a:rPr>
              <a:t>it</a:t>
            </a:r>
            <a:r>
              <a:rPr lang="en-US" altLang="en-US" sz="1800">
                <a:solidFill>
                  <a:schemeClr val="bg1"/>
                </a:solidFill>
              </a:rPr>
              <a:t>f&gt;k)</a:t>
            </a:r>
            <a:r>
              <a:rPr lang="ru-RU" altLang="en-US" sz="1800">
                <a:solidFill>
                  <a:schemeClr val="bg1"/>
                </a:solidFill>
              </a:rPr>
              <a:t> – коэффициент подобия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11674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6" y="4789649"/>
            <a:ext cx="4335464" cy="19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921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i="1" dirty="0" smtClean="0"/>
              <a:t>The </a:t>
            </a:r>
            <a:r>
              <a:rPr lang="en-US" sz="3600" i="1" dirty="0"/>
              <a:t>Term Discrimination Value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513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этой оценкой термин имеет высокую «различительную силу», если значение этой оценки положительное: документы становятся менее похожие, если в одном из них содержится термин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Инверсная частота термина: при увеличении количества документов с данным термином вес уменьшается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дискриминационный вес (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discrimination value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вначале растет от 0 в положительную сторону с ростом количества документов с этим термином, а потом резко уменьшается, если количество документов, содержащих данный термин, продолжает увеличиваться</a:t>
            </a:r>
          </a:p>
          <a:p>
            <a:pPr>
              <a:lnSpc>
                <a:spcPct val="100000"/>
              </a:lnSpc>
            </a:pP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Новый коэффициент:  частота термина внутри документа *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term-discrimination value</a:t>
            </a:r>
            <a:endParaRPr lang="en-US" altLang="en-US" sz="2000" dirty="0" smtClean="0"/>
          </a:p>
          <a:p>
            <a:pPr>
              <a:lnSpc>
                <a:spcPct val="73000"/>
              </a:lnSpc>
            </a:pPr>
            <a:endParaRPr lang="en-US" altLang="en-US" sz="2000" dirty="0" smtClean="0"/>
          </a:p>
          <a:p>
            <a:pPr>
              <a:lnSpc>
                <a:spcPct val="73000"/>
              </a:lnSpc>
            </a:pPr>
            <a:endParaRPr lang="en-US" altLang="en-US" sz="2000" dirty="0" smtClean="0"/>
          </a:p>
        </p:txBody>
      </p:sp>
      <p:pic>
        <p:nvPicPr>
          <p:cNvPr id="1187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346082"/>
            <a:ext cx="37255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71" y="990600"/>
            <a:ext cx="8229600" cy="4873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i="1" dirty="0"/>
              <a:t>The Term Discrimination Value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49463"/>
            <a:ext cx="7543800" cy="2819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Положительное значение дискриминантного коэффициента обычно дают среднечастотные термины.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Высокочастотные термины обычно имеют отрицательный коэффициент.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Редкие термины никак не влияют на плотность документов – соответственно значение коэффициента близко к 0. </a:t>
            </a:r>
          </a:p>
          <a:p>
            <a:pPr marL="0" indent="0">
              <a:lnSpc>
                <a:spcPct val="73000"/>
              </a:lnSpc>
              <a:buNone/>
            </a:pPr>
            <a:endParaRPr lang="en-US" altLang="en-US" sz="2000" dirty="0" smtClean="0"/>
          </a:p>
          <a:p>
            <a:pPr>
              <a:lnSpc>
                <a:spcPct val="73000"/>
              </a:lnSpc>
            </a:pPr>
            <a:endParaRPr lang="en-US" altLang="en-US" sz="2000" dirty="0" smtClean="0"/>
          </a:p>
        </p:txBody>
      </p:sp>
      <p:pic>
        <p:nvPicPr>
          <p:cNvPr id="1187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86400"/>
            <a:ext cx="273208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419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9050" y="533400"/>
            <a:ext cx="6746875" cy="1149350"/>
          </a:xfrm>
        </p:spPr>
        <p:txBody>
          <a:bodyPr/>
          <a:lstStyle/>
          <a:p>
            <a:r>
              <a:rPr lang="ru-RU" altLang="en-US" dirty="0" smtClean="0"/>
              <a:t>Системы выделения ключевых слов</a:t>
            </a:r>
            <a:endParaRPr lang="en-US" altLang="en-US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7400"/>
            <a:ext cx="8153400" cy="4194175"/>
          </a:xfrm>
        </p:spPr>
        <p:txBody>
          <a:bodyPr/>
          <a:lstStyle/>
          <a:p>
            <a:pPr>
              <a:defRPr/>
            </a:pPr>
            <a:r>
              <a:rPr lang="ru-RU" altLang="en-US" u="sng" dirty="0">
                <a:hlinkClick r:id="rId3"/>
              </a:rPr>
              <a:t>http://www.seomoz.org/term-extractor</a:t>
            </a:r>
            <a:endParaRPr lang="ru-RU" altLang="en-US" dirty="0"/>
          </a:p>
          <a:p>
            <a:pPr>
              <a:defRPr/>
            </a:pPr>
            <a:r>
              <a:rPr lang="ru-RU" altLang="en-US" u="sng" dirty="0">
                <a:hlinkClick r:id="rId4"/>
              </a:rPr>
              <a:t>http://www.alchemyapi.com/api/keyword/</a:t>
            </a:r>
            <a:endParaRPr lang="ru-RU" altLang="en-US" dirty="0"/>
          </a:p>
          <a:p>
            <a:pPr>
              <a:defRPr/>
            </a:pPr>
            <a:r>
              <a:rPr lang="ru-RU" altLang="en-US" u="sng" dirty="0">
                <a:hlinkClick r:id="rId5"/>
              </a:rPr>
              <a:t>http://www.nactem.ac.uk/software/termine/#form</a:t>
            </a:r>
            <a:endParaRPr lang="ru-RU" altLang="en-US" dirty="0"/>
          </a:p>
          <a:p>
            <a:pPr>
              <a:defRPr/>
            </a:pPr>
            <a:r>
              <a:rPr lang="ru-RU" altLang="en-US" u="sng" dirty="0">
                <a:hlinkClick r:id="rId6"/>
              </a:rPr>
              <a:t>http://labs.translated.net/terminology-extraction/</a:t>
            </a:r>
            <a:endParaRPr lang="ru-RU" altLang="en-US" dirty="0"/>
          </a:p>
          <a:p>
            <a:pPr>
              <a:defRPr/>
            </a:pPr>
            <a:r>
              <a:rPr lang="ru-RU" altLang="en-US" u="sng" dirty="0">
                <a:hlinkClick r:id="rId7"/>
              </a:rPr>
              <a:t>http://extractkeyword.com/</a:t>
            </a:r>
            <a:endParaRPr lang="ru-RU" altLang="en-US" dirty="0"/>
          </a:p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9050" y="685800"/>
            <a:ext cx="6746875" cy="1149350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Christopher D. Manning, </a:t>
            </a:r>
            <a:r>
              <a:rPr lang="en-US" dirty="0" err="1"/>
              <a:t>Prabhakar</a:t>
            </a:r>
            <a:r>
              <a:rPr lang="en-US" dirty="0"/>
              <a:t> </a:t>
            </a:r>
            <a:r>
              <a:rPr lang="en-US" dirty="0" err="1"/>
              <a:t>Raghavan</a:t>
            </a:r>
            <a:r>
              <a:rPr lang="en-US" dirty="0"/>
              <a:t> &amp; </a:t>
            </a:r>
            <a:r>
              <a:rPr lang="en-US" dirty="0" err="1"/>
              <a:t>Hinrich</a:t>
            </a:r>
            <a:r>
              <a:rPr lang="en-US" dirty="0"/>
              <a:t> </a:t>
            </a:r>
            <a:r>
              <a:rPr lang="en-US" dirty="0" err="1"/>
              <a:t>Schütze</a:t>
            </a:r>
            <a:r>
              <a:rPr lang="en-US" dirty="0"/>
              <a:t>.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introduction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266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049" y="838200"/>
            <a:ext cx="6746875" cy="1149350"/>
          </a:xfrm>
        </p:spPr>
        <p:txBody>
          <a:bodyPr/>
          <a:lstStyle/>
          <a:p>
            <a:r>
              <a:rPr lang="ru-RU" dirty="0" smtClean="0"/>
              <a:t>Выделение терминов предметной области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050" y="2435224"/>
            <a:ext cx="6864350" cy="4194175"/>
          </a:xfrm>
        </p:spPr>
        <p:txBody>
          <a:bodyPr/>
          <a:lstStyle/>
          <a:p>
            <a:r>
              <a:rPr lang="ru-RU" dirty="0" smtClean="0"/>
              <a:t>Дано: коллекция текстов узкой предметной области</a:t>
            </a:r>
          </a:p>
          <a:p>
            <a:r>
              <a:rPr lang="ru-RU" dirty="0" smtClean="0"/>
              <a:t>Задача: выделить термины, специфичные для данной предметной области</a:t>
            </a:r>
          </a:p>
          <a:p>
            <a:r>
              <a:rPr lang="ru-RU" dirty="0" smtClean="0"/>
              <a:t>коллекция текстов </a:t>
            </a:r>
            <a:r>
              <a:rPr lang="en-US" dirty="0" smtClean="0"/>
              <a:t>vs.</a:t>
            </a:r>
            <a:r>
              <a:rPr lang="ru-RU" dirty="0" smtClean="0"/>
              <a:t> контрастная коллекция (</a:t>
            </a:r>
            <a:r>
              <a:rPr lang="en-US" dirty="0" smtClean="0"/>
              <a:t>reference corpus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223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049" y="838200"/>
            <a:ext cx="6746875" cy="1149350"/>
          </a:xfrm>
        </p:spPr>
        <p:txBody>
          <a:bodyPr/>
          <a:lstStyle/>
          <a:p>
            <a:r>
              <a:rPr lang="ru-RU" dirty="0" smtClean="0"/>
              <a:t>Выделение терминов предметной области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048" y="2209800"/>
            <a:ext cx="7321552" cy="4495800"/>
          </a:xfrm>
        </p:spPr>
        <p:txBody>
          <a:bodyPr/>
          <a:lstStyle/>
          <a:p>
            <a:r>
              <a:rPr lang="ru-RU" dirty="0" smtClean="0"/>
              <a:t>Проблемы с </a:t>
            </a:r>
            <a:r>
              <a:rPr lang="en-US" dirty="0" err="1" smtClean="0"/>
              <a:t>tf.idf</a:t>
            </a:r>
            <a:endParaRPr lang="en-US" dirty="0" smtClean="0"/>
          </a:p>
          <a:p>
            <a:pPr lvl="1"/>
            <a:r>
              <a:rPr lang="ru-RU" dirty="0" smtClean="0"/>
              <a:t>есть термины общие для всей области</a:t>
            </a:r>
            <a:r>
              <a:rPr lang="en-US" dirty="0" smtClean="0"/>
              <a:t> (</a:t>
            </a:r>
            <a:r>
              <a:rPr lang="ru-RU" dirty="0" smtClean="0"/>
              <a:t>например, </a:t>
            </a:r>
            <a:r>
              <a:rPr lang="ru-RU" i="1" dirty="0" smtClean="0"/>
              <a:t>спортивный</a:t>
            </a:r>
            <a:r>
              <a:rPr lang="ru-RU" dirty="0" smtClean="0"/>
              <a:t> или </a:t>
            </a:r>
            <a:r>
              <a:rPr lang="ru-RU" i="1" dirty="0" smtClean="0"/>
              <a:t>соревнование</a:t>
            </a:r>
            <a:r>
              <a:rPr lang="ru-RU" dirty="0" smtClean="0"/>
              <a:t> в текстах про спорт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внутри коллекции у них будет низкий </a:t>
            </a:r>
            <a:r>
              <a:rPr lang="en-US" dirty="0" err="1" smtClean="0"/>
              <a:t>tf.idf</a:t>
            </a:r>
            <a:endParaRPr lang="ru-RU" dirty="0" smtClean="0"/>
          </a:p>
          <a:p>
            <a:pPr lvl="1"/>
            <a:r>
              <a:rPr lang="ru-RU" dirty="0" smtClean="0"/>
              <a:t>нужны термины, общие для текстов узкой области, но не для общей  коллекции текстов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813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itle 1"/>
          <p:cNvSpPr txBox="1">
            <a:spLocks/>
          </p:cNvSpPr>
          <p:nvPr/>
        </p:nvSpPr>
        <p:spPr bwMode="auto">
          <a:xfrm>
            <a:off x="457200" y="3048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300" dirty="0">
                <a:solidFill>
                  <a:schemeClr val="tx1"/>
                </a:solidFill>
              </a:rPr>
              <a:t>Тематическая значимость лексемы в тексте</a:t>
            </a:r>
            <a:endParaRPr lang="en-US" altLang="en-US" sz="33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149350"/>
          </a:xfrm>
        </p:spPr>
        <p:txBody>
          <a:bodyPr/>
          <a:lstStyle/>
          <a:p>
            <a:r>
              <a:rPr lang="ru-RU" sz="3200" dirty="0" smtClean="0"/>
              <a:t>Выделение ключевых слов. Пример</a:t>
            </a:r>
            <a:endParaRPr lang="en-US" altLang="en-US" sz="32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44270" y="1758950"/>
            <a:ext cx="7550150" cy="3810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48000" t="48999" r="52000" b="51001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statistics and information theory, a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maximum entropy probability distribution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entropy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is at least as great as that of all other members of a specified class of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probability distributions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According to the principle of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maximum entropy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nothing is known about a distribution except that it belongs to a certain class (usually defined in terms of specified properties or measures), then the distribution with the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largest entropy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be chosen as the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least-informative default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motivation is twofold: first,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maximizing entropy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minimizes the amount of prior information built into the distribution; second, many physical systems tend to move towards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maximal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entropy configurations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over time.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51306"/>
              </p:ext>
            </p:extLst>
          </p:nvPr>
        </p:nvGraphicFramePr>
        <p:xfrm>
          <a:off x="1447800" y="5334000"/>
          <a:ext cx="6746874" cy="1325880"/>
        </p:xfrm>
        <a:graphic>
          <a:graphicData uri="http://schemas.openxmlformats.org/drawingml/2006/table">
            <a:tbl>
              <a:tblPr/>
              <a:tblGrid>
                <a:gridCol w="730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#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Extracted term</a:t>
                      </a:r>
                      <a:endParaRPr lang="en-US">
                        <a:effectLst/>
                      </a:endParaRPr>
                    </a:p>
                  </a:txBody>
                  <a:tcPr marL="285750" marR="285750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Score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 1 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>
                          <a:solidFill>
                            <a:srgbClr val="0066CC"/>
                          </a:solidFill>
                          <a:effectLst/>
                          <a:hlinkClick r:id="rId11"/>
                        </a:rPr>
                        <a:t>entropy</a:t>
                      </a:r>
                      <a:endParaRPr lang="en-US">
                        <a:effectLst/>
                      </a:endParaRPr>
                    </a:p>
                  </a:txBody>
                  <a:tcPr marL="285750" marR="285750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66%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 2 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>
                          <a:solidFill>
                            <a:srgbClr val="0066CC"/>
                          </a:solidFill>
                          <a:effectLst/>
                          <a:hlinkClick r:id="rId12"/>
                        </a:rPr>
                        <a:t>entropy probability distribution</a:t>
                      </a:r>
                      <a:endParaRPr lang="en-US">
                        <a:effectLst/>
                      </a:endParaRPr>
                    </a:p>
                  </a:txBody>
                  <a:tcPr marL="285750" marR="285750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60%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 3 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>
                          <a:solidFill>
                            <a:srgbClr val="0066CC"/>
                          </a:solidFill>
                          <a:effectLst/>
                          <a:hlinkClick r:id="rId13"/>
                        </a:rPr>
                        <a:t>maximum entropy</a:t>
                      </a:r>
                      <a:endParaRPr lang="en-US">
                        <a:effectLst/>
                      </a:endParaRPr>
                    </a:p>
                  </a:txBody>
                  <a:tcPr marL="285750" marR="285750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58%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170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049" y="838200"/>
            <a:ext cx="6746875" cy="1149350"/>
          </a:xfrm>
        </p:spPr>
        <p:txBody>
          <a:bodyPr/>
          <a:lstStyle/>
          <a:p>
            <a:r>
              <a:rPr lang="ru-RU" dirty="0" smtClean="0"/>
              <a:t>Выделение терминов предметной области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050" y="2435224"/>
            <a:ext cx="6864350" cy="4194175"/>
          </a:xfrm>
        </p:spPr>
        <p:txBody>
          <a:bodyPr/>
          <a:lstStyle/>
          <a:p>
            <a:r>
              <a:rPr lang="ru-RU" sz="2200" dirty="0" smtClean="0"/>
              <a:t>Дано: коллекция текстов узкой предметной области</a:t>
            </a:r>
          </a:p>
          <a:p>
            <a:r>
              <a:rPr lang="ru-RU" sz="2200" dirty="0" smtClean="0"/>
              <a:t>Задача: выделить термины, специфичные для данной предметной области</a:t>
            </a:r>
          </a:p>
          <a:p>
            <a:r>
              <a:rPr lang="ru-RU" dirty="0" smtClean="0"/>
              <a:t>коллекция текстов </a:t>
            </a:r>
            <a:r>
              <a:rPr lang="en-US" dirty="0" smtClean="0"/>
              <a:t>vs.</a:t>
            </a:r>
            <a:r>
              <a:rPr lang="ru-RU" dirty="0" smtClean="0"/>
              <a:t> </a:t>
            </a:r>
            <a:r>
              <a:rPr lang="ru-RU" b="1" dirty="0" smtClean="0"/>
              <a:t>контрастная коллекция</a:t>
            </a:r>
            <a:r>
              <a:rPr lang="ru-RU" dirty="0" smtClean="0"/>
              <a:t> (</a:t>
            </a:r>
            <a:r>
              <a:rPr lang="en-US" dirty="0" smtClean="0"/>
              <a:t>reference corpus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527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050" y="990600"/>
            <a:ext cx="6892925" cy="1149350"/>
          </a:xfrm>
        </p:spPr>
        <p:txBody>
          <a:bodyPr/>
          <a:lstStyle/>
          <a:p>
            <a:r>
              <a:rPr lang="ru-RU" sz="4000" dirty="0" smtClean="0"/>
              <a:t>Модифицированный </a:t>
            </a:r>
            <a:r>
              <a:rPr lang="en-US" sz="4000" dirty="0" err="1" smtClean="0"/>
              <a:t>tf.idf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Tf</a:t>
            </a:r>
            <a:r>
              <a:rPr lang="ru-RU" b="1" dirty="0"/>
              <a:t>*</a:t>
            </a:r>
            <a:r>
              <a:rPr lang="ru-RU" b="1" dirty="0" err="1"/>
              <a:t>Idf</a:t>
            </a:r>
            <a:r>
              <a:rPr lang="ru-RU" b="1" dirty="0"/>
              <a:t> (w)</a:t>
            </a:r>
            <a:r>
              <a:rPr lang="ru-RU" dirty="0"/>
              <a:t> = </a:t>
            </a:r>
            <a:r>
              <a:rPr lang="en-US" dirty="0" err="1" smtClean="0"/>
              <a:t>Tf</a:t>
            </a:r>
            <a:r>
              <a:rPr lang="en-US" dirty="0" smtClean="0"/>
              <a:t> * log ((n – b) / b)</a:t>
            </a:r>
          </a:p>
          <a:p>
            <a:pPr>
              <a:spcBef>
                <a:spcPts val="1200"/>
              </a:spcBef>
            </a:pPr>
            <a:r>
              <a:rPr lang="ru-RU" sz="2400" dirty="0"/>
              <a:t>где n – размер контрастной коллекции, 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ru-RU" sz="2400" dirty="0" smtClean="0"/>
              <a:t>b </a:t>
            </a:r>
            <a:r>
              <a:rPr lang="ru-RU" sz="2400" dirty="0"/>
              <a:t>– число документов, в которых употреблялось слово w в контрастной коллекции.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53669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239000" cy="838201"/>
          </a:xfrm>
        </p:spPr>
        <p:txBody>
          <a:bodyPr/>
          <a:lstStyle/>
          <a:p>
            <a:r>
              <a:rPr lang="ru-RU" sz="3600" dirty="0"/>
              <a:t>2</a:t>
            </a:r>
            <a:r>
              <a:rPr lang="en-US" sz="3600" dirty="0" smtClean="0"/>
              <a:t>.</a:t>
            </a:r>
            <a:r>
              <a:rPr lang="ru-RU" sz="3600" dirty="0" smtClean="0"/>
              <a:t>1</a:t>
            </a:r>
            <a:r>
              <a:rPr lang="en-US" sz="3600" dirty="0" smtClean="0"/>
              <a:t>. </a:t>
            </a:r>
            <a:r>
              <a:rPr lang="ru-RU" sz="3600" dirty="0"/>
              <a:t>Странность (</a:t>
            </a:r>
            <a:r>
              <a:rPr lang="ru-RU" sz="3600" dirty="0" err="1"/>
              <a:t>Weirdness</a:t>
            </a:r>
            <a:r>
              <a:rPr lang="ru-RU" sz="36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33600"/>
            <a:ext cx="7696200" cy="3657600"/>
          </a:xfrm>
        </p:spPr>
        <p:txBody>
          <a:bodyPr/>
          <a:lstStyle/>
          <a:p>
            <a:r>
              <a:rPr lang="en-US" sz="2400" dirty="0"/>
              <a:t>Weirdness(w) = (</a:t>
            </a:r>
            <a:r>
              <a:rPr lang="en-US" sz="2400" dirty="0" err="1"/>
              <a:t>Ws</a:t>
            </a:r>
            <a:r>
              <a:rPr lang="en-US" sz="2400" dirty="0"/>
              <a:t> / </a:t>
            </a:r>
            <a:r>
              <a:rPr lang="en-US" sz="2400" dirty="0" err="1"/>
              <a:t>Ts</a:t>
            </a:r>
            <a:r>
              <a:rPr lang="en-US" sz="2400" dirty="0"/>
              <a:t>) / (</a:t>
            </a:r>
            <a:r>
              <a:rPr lang="en-US" sz="2400" dirty="0" err="1"/>
              <a:t>Wg</a:t>
            </a:r>
            <a:r>
              <a:rPr lang="en-US" sz="2400" dirty="0"/>
              <a:t> + </a:t>
            </a:r>
            <a:r>
              <a:rPr lang="en-US" sz="2400" dirty="0" err="1"/>
              <a:t>Ws</a:t>
            </a:r>
            <a:r>
              <a:rPr lang="en-US" sz="2400" dirty="0"/>
              <a:t> / </a:t>
            </a:r>
            <a:r>
              <a:rPr lang="en-US" sz="2400" dirty="0" err="1" smtClean="0"/>
              <a:t>Tg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/>
              <a:t>Ts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lvl="1">
              <a:spcBef>
                <a:spcPts val="600"/>
              </a:spcBef>
            </a:pPr>
            <a:r>
              <a:rPr lang="ru-RU" sz="2000" dirty="0" err="1"/>
              <a:t>Ws</a:t>
            </a:r>
            <a:r>
              <a:rPr lang="ru-RU" sz="2000" dirty="0"/>
              <a:t> - частотность слова в коллекции предметной области;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ru-RU" sz="2000" dirty="0" err="1"/>
              <a:t>Ts</a:t>
            </a:r>
            <a:r>
              <a:rPr lang="ru-RU" sz="2000" dirty="0"/>
              <a:t> – совокупная частотность слов в коллекции предметной области;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ru-RU" sz="2000" dirty="0" err="1"/>
              <a:t>Wg</a:t>
            </a:r>
            <a:r>
              <a:rPr lang="ru-RU" sz="2000" dirty="0"/>
              <a:t> -  частотность слова в контрастной коллекции белорусского интернета;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ru-RU" sz="2000" dirty="0" err="1"/>
              <a:t>Tg</a:t>
            </a:r>
            <a:r>
              <a:rPr lang="ru-RU" sz="2000" dirty="0"/>
              <a:t> – совокупная частотность слов в контрастной коллекции белорусского интернета</a:t>
            </a:r>
            <a:r>
              <a:rPr lang="ru-RU" sz="2000" dirty="0" smtClean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[</a:t>
            </a:r>
            <a:r>
              <a:rPr lang="ru-RU" sz="2000" dirty="0" err="1"/>
              <a:t>Ahmad</a:t>
            </a:r>
            <a:r>
              <a:rPr lang="ru-RU" sz="2000" dirty="0"/>
              <a:t> et.al., 1999]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1296389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920646" cy="4572000"/>
          </a:xfrm>
        </p:spPr>
        <p:txBody>
          <a:bodyPr/>
          <a:lstStyle/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pPr lvl="6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G2 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= 2*((a*ln (a/E1)) + (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b*ln (b/E2)))</a:t>
            </a:r>
            <a:endParaRPr lang="ru-RU" sz="2200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6"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Rayson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and Garside (2000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)</a:t>
            </a:r>
            <a:r>
              <a:rPr lang="ru-RU" sz="1600" dirty="0" smtClean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lvl="6">
              <a:buFont typeface="Wingdings" panose="05000000000000000000" pitchFamily="2" charset="2"/>
              <a:buChar char="§"/>
            </a:pPr>
            <a:endParaRPr lang="ru-RU" sz="1600" dirty="0" smtClean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http://ucrel.lancs.ac.uk/llwizard.html</a:t>
            </a:r>
            <a:endParaRPr lang="ru-RU" sz="2000" dirty="0">
              <a:solidFill>
                <a:schemeClr val="bg1">
                  <a:lumMod val="10000"/>
                </a:schemeClr>
              </a:solidFill>
            </a:endParaRPr>
          </a:p>
          <a:p>
            <a:endParaRPr lang="ru-RU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239000" cy="838201"/>
          </a:xfrm>
        </p:spPr>
        <p:txBody>
          <a:bodyPr/>
          <a:lstStyle/>
          <a:p>
            <a:r>
              <a:rPr lang="ru-RU" sz="3600" dirty="0"/>
              <a:t>2</a:t>
            </a:r>
            <a:r>
              <a:rPr lang="en-US" sz="3600" dirty="0" smtClean="0"/>
              <a:t>.</a:t>
            </a:r>
            <a:r>
              <a:rPr lang="ru-RU" sz="3600" dirty="0"/>
              <a:t>2</a:t>
            </a:r>
            <a:r>
              <a:rPr lang="en-US" sz="3600" dirty="0" smtClean="0"/>
              <a:t>. </a:t>
            </a:r>
            <a:r>
              <a:rPr lang="en-US" sz="3600" dirty="0" err="1" smtClean="0"/>
              <a:t>LogLikelihood</a:t>
            </a:r>
            <a:endParaRPr lang="en-US" dirty="0"/>
          </a:p>
        </p:txBody>
      </p:sp>
      <p:pic>
        <p:nvPicPr>
          <p:cNvPr id="94212" name="Picture 4" descr="Expectation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73" y="3388587"/>
            <a:ext cx="141752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4" name="Picture 6" descr="Log-likelihood formu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02177"/>
            <a:ext cx="2839383" cy="89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979" y="1990130"/>
            <a:ext cx="4940621" cy="1275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3388809"/>
            <a:ext cx="59394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O – </a:t>
            </a:r>
            <a:r>
              <a:rPr lang="ru-RU" sz="2200" dirty="0" smtClean="0">
                <a:solidFill>
                  <a:schemeClr val="bg1">
                    <a:lumMod val="10000"/>
                  </a:schemeClr>
                </a:solidFill>
              </a:rPr>
              <a:t>наблюдаемая частота, 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E – </a:t>
            </a:r>
            <a:r>
              <a:rPr lang="ru-RU" sz="2200" dirty="0" smtClean="0">
                <a:solidFill>
                  <a:schemeClr val="bg1">
                    <a:lumMod val="10000"/>
                  </a:schemeClr>
                </a:solidFill>
              </a:rPr>
              <a:t>ожидаемая частота</a:t>
            </a:r>
          </a:p>
          <a:p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N1 = c, and N2 = 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d.</a:t>
            </a:r>
            <a:endParaRPr lang="ru-RU" sz="2200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E1 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= c*(</a:t>
            </a:r>
            <a:r>
              <a:rPr lang="en-US" sz="2200" dirty="0" err="1">
                <a:solidFill>
                  <a:schemeClr val="bg1">
                    <a:lumMod val="10000"/>
                  </a:schemeClr>
                </a:solidFill>
              </a:rPr>
              <a:t>a+b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) / (</a:t>
            </a:r>
            <a:r>
              <a:rPr lang="en-US" sz="2200" dirty="0" err="1">
                <a:solidFill>
                  <a:schemeClr val="bg1">
                    <a:lumMod val="10000"/>
                  </a:schemeClr>
                </a:solidFill>
              </a:rPr>
              <a:t>c+d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) and E2 = d*(</a:t>
            </a:r>
            <a:r>
              <a:rPr lang="en-US" sz="2200" dirty="0" err="1">
                <a:solidFill>
                  <a:schemeClr val="bg1">
                    <a:lumMod val="10000"/>
                  </a:schemeClr>
                </a:solidFill>
              </a:rPr>
              <a:t>a+b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) / (</a:t>
            </a:r>
            <a:r>
              <a:rPr lang="en-US" sz="2200" dirty="0" err="1">
                <a:solidFill>
                  <a:schemeClr val="bg1">
                    <a:lumMod val="10000"/>
                  </a:schemeClr>
                </a:solidFill>
              </a:rPr>
              <a:t>c+d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)</a:t>
            </a:r>
            <a:r>
              <a:rPr lang="ru-RU" sz="22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  <a:p>
            <a:r>
              <a:rPr lang="ru-RU" sz="2200" dirty="0" smtClean="0">
                <a:solidFill>
                  <a:schemeClr val="bg1">
                    <a:lumMod val="10000"/>
                  </a:schemeClr>
                </a:solidFill>
              </a:rPr>
              <a:t>(для кандидата в ключевой термин)</a:t>
            </a:r>
            <a:endParaRPr lang="en-US" sz="22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772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239000" cy="838201"/>
          </a:xfrm>
        </p:spPr>
        <p:txBody>
          <a:bodyPr/>
          <a:lstStyle/>
          <a:p>
            <a:r>
              <a:rPr lang="ru-RU" sz="3600" dirty="0"/>
              <a:t>2</a:t>
            </a:r>
            <a:r>
              <a:rPr lang="en-US" sz="3600" dirty="0" smtClean="0"/>
              <a:t>.3. C-value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33600"/>
                <a:ext cx="7696200" cy="3657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𝑉𝑎𝑙𝑢𝑒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𝑓𝑟𝑒𝑞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по всем словосочетаниям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из множе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ства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𝑇𝑎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𝑓𝑟𝑒𝑞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/>
              </a:p>
              <a:p>
                <a:r>
                  <a:rPr lang="ru-RU" sz="2200" dirty="0"/>
                  <a:t>где  </a:t>
                </a:r>
                <a:r>
                  <a:rPr lang="ru-RU" sz="2200" dirty="0" err="1"/>
                  <a:t>Ta</a:t>
                </a:r>
                <a:r>
                  <a:rPr lang="ru-RU" sz="2200" dirty="0"/>
                  <a:t> – множество всех словосочетаний в коллекции, содержащих слово w; P(</a:t>
                </a:r>
                <a:r>
                  <a:rPr lang="ru-RU" sz="2200" dirty="0" err="1"/>
                  <a:t>Ta</a:t>
                </a:r>
                <a:r>
                  <a:rPr lang="ru-RU" sz="2200" dirty="0"/>
                  <a:t>) – мощность множества </a:t>
                </a:r>
                <a:r>
                  <a:rPr lang="ru-RU" sz="2200" dirty="0" err="1" smtClean="0"/>
                  <a:t>Ta</a:t>
                </a:r>
                <a:endParaRPr lang="en-US" sz="2200" dirty="0" smtClean="0"/>
              </a:p>
              <a:p>
                <a:endParaRPr lang="ru-RU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33600"/>
                <a:ext cx="7696200" cy="3657600"/>
              </a:xfrm>
              <a:blipFill>
                <a:blip r:embed="rId2"/>
                <a:stretch>
                  <a:fillRect l="-2059" t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7401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2.3. </a:t>
            </a:r>
            <a:r>
              <a:rPr lang="en-US" dirty="0" smtClean="0"/>
              <a:t>C-Value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50" y="3124200"/>
            <a:ext cx="6746875" cy="14040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89050" y="2438400"/>
            <a:ext cx="732155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SFRM1440"/>
              </a:rPr>
              <a:t>каждой извлечённой из текста именной</a:t>
            </a:r>
            <a:r>
              <a:rPr lang="en-US" dirty="0" smtClean="0">
                <a:latin typeface="SFRM1440"/>
              </a:rPr>
              <a:t> </a:t>
            </a:r>
            <a:r>
              <a:rPr lang="ru-RU" dirty="0" smtClean="0">
                <a:latin typeface="SFRM1440"/>
              </a:rPr>
              <a:t>группе сопоставляется значение </a:t>
            </a:r>
            <a:r>
              <a:rPr lang="ru-RU" dirty="0" err="1" smtClean="0">
                <a:latin typeface="SFRM1440"/>
              </a:rPr>
              <a:t>терминологичности</a:t>
            </a:r>
            <a:r>
              <a:rPr lang="ru-RU" dirty="0" smtClean="0">
                <a:latin typeface="SFRM1440"/>
              </a:rPr>
              <a:t>, вычисляемое по формуле:</a:t>
            </a:r>
          </a:p>
          <a:p>
            <a:endParaRPr lang="ru-RU" dirty="0">
              <a:latin typeface="SFRM1440"/>
            </a:endParaRPr>
          </a:p>
          <a:p>
            <a:endParaRPr lang="ru-RU" dirty="0" smtClean="0">
              <a:latin typeface="SFRM1440"/>
            </a:endParaRPr>
          </a:p>
          <a:p>
            <a:endParaRPr lang="ru-RU" dirty="0">
              <a:latin typeface="SFRM1440"/>
            </a:endParaRPr>
          </a:p>
          <a:p>
            <a:endParaRPr lang="ru-RU" dirty="0" smtClean="0">
              <a:latin typeface="SFRM1440"/>
            </a:endParaRPr>
          </a:p>
          <a:p>
            <a:endParaRPr lang="ru-RU" dirty="0">
              <a:latin typeface="SFRM1440"/>
            </a:endParaRPr>
          </a:p>
          <a:p>
            <a:endParaRPr lang="ru-RU" dirty="0" smtClean="0">
              <a:latin typeface="SFRM1440"/>
            </a:endParaRPr>
          </a:p>
          <a:p>
            <a:r>
              <a:rPr lang="ru-RU" sz="2000" dirty="0"/>
              <a:t>где a — кандидат в термины;</a:t>
            </a:r>
          </a:p>
          <a:p>
            <a:r>
              <a:rPr lang="en-US" sz="2000" dirty="0"/>
              <a:t>|</a:t>
            </a:r>
            <a:r>
              <a:rPr lang="ru-RU" sz="2000" dirty="0" smtClean="0"/>
              <a:t>a</a:t>
            </a:r>
            <a:r>
              <a:rPr lang="en-US" sz="2000" dirty="0" smtClean="0"/>
              <a:t>|</a:t>
            </a:r>
            <a:r>
              <a:rPr lang="ru-RU" sz="2000" dirty="0" smtClean="0"/>
              <a:t> </a:t>
            </a:r>
            <a:r>
              <a:rPr lang="ru-RU" sz="2000" dirty="0"/>
              <a:t>— длина словосочетания, измеряемая в количестве слов;</a:t>
            </a:r>
          </a:p>
          <a:p>
            <a:r>
              <a:rPr lang="en-US" sz="2000" dirty="0"/>
              <a:t>f(a) — </a:t>
            </a:r>
            <a:r>
              <a:rPr lang="ru-RU" sz="2000" dirty="0"/>
              <a:t>частотность </a:t>
            </a:r>
            <a:r>
              <a:rPr lang="en-US" sz="2000" dirty="0"/>
              <a:t>a;</a:t>
            </a:r>
          </a:p>
          <a:p>
            <a:r>
              <a:rPr lang="ru-RU" sz="2000" dirty="0" err="1"/>
              <a:t>T</a:t>
            </a:r>
            <a:r>
              <a:rPr lang="ru-RU" sz="2000" baseline="-25000" dirty="0" err="1"/>
              <a:t>a</a:t>
            </a:r>
            <a:r>
              <a:rPr lang="ru-RU" sz="2000" dirty="0"/>
              <a:t> — множество словосочетаний, которые содержат a;</a:t>
            </a:r>
          </a:p>
          <a:p>
            <a:r>
              <a:rPr lang="ru-RU" sz="2000" dirty="0"/>
              <a:t>P(</a:t>
            </a:r>
            <a:r>
              <a:rPr lang="ru-RU" sz="2000" dirty="0" err="1"/>
              <a:t>T</a:t>
            </a:r>
            <a:r>
              <a:rPr lang="ru-RU" sz="2000" baseline="-25000" dirty="0" err="1"/>
              <a:t>a</a:t>
            </a:r>
            <a:r>
              <a:rPr lang="ru-RU" sz="2000" dirty="0"/>
              <a:t>) — количество словосочетаний, содержащих 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83825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C-Value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3112" y="2438400"/>
            <a:ext cx="7989888" cy="3200400"/>
          </a:xfrm>
        </p:spPr>
        <p:txBody>
          <a:bodyPr/>
          <a:lstStyle/>
          <a:p>
            <a:r>
              <a:rPr lang="ru-RU" sz="2200" dirty="0" smtClean="0"/>
              <a:t>чем </a:t>
            </a:r>
            <a:r>
              <a:rPr lang="ru-RU" sz="2200" dirty="0"/>
              <a:t>больше частота встречаемости </a:t>
            </a:r>
            <a:r>
              <a:rPr lang="ru-RU" sz="2200" dirty="0" smtClean="0"/>
              <a:t>термина–кандидата в </a:t>
            </a:r>
            <a:r>
              <a:rPr lang="ru-RU" sz="2200" dirty="0"/>
              <a:t>тексте и чем выше его длина, тем больше его вес в исходном </a:t>
            </a:r>
            <a:r>
              <a:rPr lang="ru-RU" sz="2200" dirty="0" smtClean="0"/>
              <a:t>тексте</a:t>
            </a:r>
          </a:p>
          <a:p>
            <a:r>
              <a:rPr lang="ru-RU" sz="2200" dirty="0" smtClean="0"/>
              <a:t>если </a:t>
            </a:r>
            <a:r>
              <a:rPr lang="ru-RU" sz="2200" dirty="0"/>
              <a:t>этот кандидат входит в большое количество других словосочетаний, </a:t>
            </a:r>
            <a:r>
              <a:rPr lang="ru-RU" sz="2200" dirty="0" smtClean="0"/>
              <a:t>то</a:t>
            </a:r>
            <a:r>
              <a:rPr lang="en-US" sz="2200" dirty="0" smtClean="0"/>
              <a:t> </a:t>
            </a:r>
            <a:r>
              <a:rPr lang="ru-RU" sz="2200" dirty="0" smtClean="0"/>
              <a:t>его </a:t>
            </a:r>
            <a:r>
              <a:rPr lang="ru-RU" sz="2200" dirty="0"/>
              <a:t>вес </a:t>
            </a:r>
            <a:r>
              <a:rPr lang="ru-RU" sz="2200" dirty="0" smtClean="0"/>
              <a:t>уменьшается</a:t>
            </a:r>
            <a:endParaRPr lang="en-US" sz="2200" dirty="0" smtClean="0"/>
          </a:p>
          <a:p>
            <a:r>
              <a:rPr lang="ru-RU" sz="2200" dirty="0"/>
              <a:t>п</a:t>
            </a:r>
            <a:r>
              <a:rPr lang="ru-RU" sz="2200" dirty="0" smtClean="0"/>
              <a:t>утём </a:t>
            </a:r>
            <a:r>
              <a:rPr lang="ru-RU" sz="2200" dirty="0"/>
              <a:t>сортировки списка кандидатов в термины </a:t>
            </a:r>
            <a:r>
              <a:rPr lang="ru-RU" sz="2200" dirty="0" smtClean="0"/>
              <a:t>по убыванию </a:t>
            </a:r>
            <a:r>
              <a:rPr lang="ru-RU" sz="2200" dirty="0"/>
              <a:t>значения C-</a:t>
            </a:r>
            <a:r>
              <a:rPr lang="ru-RU" sz="2200" dirty="0" err="1"/>
              <a:t>value</a:t>
            </a:r>
            <a:r>
              <a:rPr lang="ru-RU" sz="2200" dirty="0"/>
              <a:t> можно получить список ключевых фраз, </a:t>
            </a:r>
            <a:r>
              <a:rPr lang="ru-RU" sz="2200" dirty="0" smtClean="0"/>
              <a:t>наиболее адекватных </a:t>
            </a:r>
            <a:r>
              <a:rPr lang="ru-RU" sz="2200" dirty="0"/>
              <a:t>исходному </a:t>
            </a:r>
            <a:r>
              <a:rPr lang="ru-RU" sz="2200" dirty="0" smtClean="0"/>
              <a:t>тексту</a:t>
            </a:r>
            <a:endParaRPr lang="ru-RU" sz="2200" dirty="0"/>
          </a:p>
          <a:p>
            <a:endParaRPr lang="ru-RU" sz="2200" dirty="0" smtClean="0"/>
          </a:p>
          <a:p>
            <a:endParaRPr lang="ru-RU" sz="2200" dirty="0"/>
          </a:p>
          <a:p>
            <a:r>
              <a:rPr lang="en-US" sz="1800" dirty="0" err="1"/>
              <a:t>Frantzi</a:t>
            </a:r>
            <a:r>
              <a:rPr lang="en-US" sz="1800" dirty="0"/>
              <a:t> K., </a:t>
            </a:r>
            <a:r>
              <a:rPr lang="en-US" sz="1800" dirty="0" err="1"/>
              <a:t>Ananiadou</a:t>
            </a:r>
            <a:r>
              <a:rPr lang="en-US" sz="1800" dirty="0"/>
              <a:t> S., </a:t>
            </a:r>
            <a:r>
              <a:rPr lang="en-US" sz="1800" dirty="0" err="1"/>
              <a:t>Mima</a:t>
            </a:r>
            <a:r>
              <a:rPr lang="en-US" sz="1800" dirty="0"/>
              <a:t> H. Automatic </a:t>
            </a:r>
            <a:r>
              <a:rPr lang="en-US" sz="1800" dirty="0" err="1"/>
              <a:t>recogintion</a:t>
            </a:r>
            <a:r>
              <a:rPr lang="en-US" sz="1800" dirty="0"/>
              <a:t> of </a:t>
            </a:r>
            <a:r>
              <a:rPr lang="en-US" sz="1800" dirty="0" smtClean="0"/>
              <a:t>multi-word</a:t>
            </a:r>
            <a:r>
              <a:rPr lang="ru-RU" sz="1800" dirty="0" smtClean="0"/>
              <a:t> </a:t>
            </a:r>
            <a:r>
              <a:rPr lang="en-US" sz="1800" dirty="0" smtClean="0"/>
              <a:t>terms</a:t>
            </a:r>
            <a:r>
              <a:rPr lang="en-US" sz="1800" dirty="0"/>
              <a:t>: the C-value/NC-value method // International Journal on Digital Libraries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r>
              <a:rPr lang="nl-NL" sz="1800" dirty="0" smtClean="0"/>
              <a:t>— </a:t>
            </a:r>
            <a:r>
              <a:rPr lang="nl-NL" sz="1800" dirty="0"/>
              <a:t>2000. — Vol. 3. — Pp. 115–130.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37918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3112" y="609600"/>
            <a:ext cx="8218488" cy="1149350"/>
          </a:xfrm>
        </p:spPr>
        <p:txBody>
          <a:bodyPr/>
          <a:lstStyle/>
          <a:p>
            <a:r>
              <a:rPr lang="ru-RU" sz="3200" dirty="0" smtClean="0"/>
              <a:t>2.4. Наиболее </a:t>
            </a:r>
            <a:r>
              <a:rPr lang="ru-RU" sz="3200" dirty="0"/>
              <a:t>частотное </a:t>
            </a:r>
            <a:r>
              <a:rPr lang="ru-RU" sz="3200" dirty="0" smtClean="0"/>
              <a:t>объемлющее </a:t>
            </a:r>
            <a:r>
              <a:rPr lang="ru-RU" sz="3200" dirty="0"/>
              <a:t>словосочетание (</a:t>
            </a:r>
            <a:r>
              <a:rPr lang="ru-RU" sz="3200" dirty="0" err="1"/>
              <a:t>Inside</a:t>
            </a:r>
            <a:r>
              <a:rPr lang="ru-RU" sz="3200" dirty="0"/>
              <a:t>)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3112" y="2438400"/>
            <a:ext cx="7989888" cy="3276600"/>
          </a:xfrm>
        </p:spPr>
        <p:txBody>
          <a:bodyPr/>
          <a:lstStyle/>
          <a:p>
            <a:r>
              <a:rPr lang="ru-RU" sz="2400" dirty="0"/>
              <a:t>Данный признак учитывает частотность наиболее частотного словосочетания, в состав которого входит данное слово.</a:t>
            </a:r>
            <a:endParaRPr lang="en-US" sz="2400" dirty="0"/>
          </a:p>
          <a:p>
            <a:r>
              <a:rPr lang="ru-RU" sz="2400" dirty="0"/>
              <a:t>Пусть </a:t>
            </a:r>
            <a:r>
              <a:rPr lang="ru-RU" sz="2400" b="1" dirty="0"/>
              <a:t>w </a:t>
            </a:r>
            <a:r>
              <a:rPr lang="ru-RU" sz="2400" dirty="0"/>
              <a:t>– слово. Среди всех словосочетаний, содержащих слово </a:t>
            </a:r>
            <a:r>
              <a:rPr lang="ru-RU" sz="2400" b="1" dirty="0"/>
              <a:t>w</a:t>
            </a:r>
            <a:r>
              <a:rPr lang="ru-RU" sz="2400" dirty="0"/>
              <a:t>, выберем наиболее частотное. Пусть </a:t>
            </a:r>
            <a:r>
              <a:rPr lang="ru-RU" sz="2400" b="1" dirty="0" err="1"/>
              <a:t>F</a:t>
            </a:r>
            <a:r>
              <a:rPr lang="ru-RU" sz="2400" baseline="-25000" dirty="0" err="1"/>
              <a:t>max</a:t>
            </a:r>
            <a:r>
              <a:rPr lang="ru-RU" sz="2400" dirty="0"/>
              <a:t> – его частота. Тогда </a:t>
            </a:r>
            <a:endParaRPr lang="en-US" sz="2400" dirty="0"/>
          </a:p>
          <a:p>
            <a:endParaRPr lang="ru-RU" sz="2200" dirty="0" smtClean="0"/>
          </a:p>
          <a:p>
            <a:endParaRPr lang="ru-RU" sz="2200" dirty="0" smtClean="0"/>
          </a:p>
          <a:p>
            <a:endParaRPr lang="ru-RU" sz="2200" dirty="0"/>
          </a:p>
          <a:p>
            <a:endParaRPr lang="ru-RU" sz="2200" dirty="0" smtClean="0"/>
          </a:p>
          <a:p>
            <a:endParaRPr lang="ru-RU" sz="2200" dirty="0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00600"/>
            <a:ext cx="2667000" cy="66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8059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3112" y="457200"/>
            <a:ext cx="8142288" cy="1600200"/>
          </a:xfrm>
        </p:spPr>
        <p:txBody>
          <a:bodyPr/>
          <a:lstStyle/>
          <a:p>
            <a:r>
              <a:rPr lang="ru-RU" sz="3600" dirty="0"/>
              <a:t>Признаки употребления слова в наборе словосочетаний (Sum3, Sum10, Sum50)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3112" y="2438400"/>
            <a:ext cx="7989888" cy="3276600"/>
          </a:xfrm>
        </p:spPr>
        <p:txBody>
          <a:bodyPr/>
          <a:lstStyle/>
          <a:p>
            <a:r>
              <a:rPr lang="ru-RU" sz="2400" dirty="0"/>
              <a:t>Пусть  w – слово. Среди всех словосочетаний, содержащих слово w, выберем  k наиболее частотных. Пусть </a:t>
            </a:r>
            <a:r>
              <a:rPr lang="ru-RU" sz="2400" b="1" dirty="0" err="1"/>
              <a:t>Sum</a:t>
            </a:r>
            <a:r>
              <a:rPr lang="ru-RU" sz="2400" dirty="0"/>
              <a:t> – </a:t>
            </a:r>
            <a:r>
              <a:rPr lang="ru-RU" sz="2400" dirty="0" err="1"/>
              <a:t>cумма</a:t>
            </a:r>
            <a:r>
              <a:rPr lang="ru-RU" sz="2400" dirty="0"/>
              <a:t> их частотностей. </a:t>
            </a:r>
            <a:r>
              <a:rPr lang="ru-RU" sz="2400" dirty="0" smtClean="0"/>
              <a:t>Тогда</a:t>
            </a:r>
          </a:p>
          <a:p>
            <a:endParaRPr lang="ru-RU" sz="2400" dirty="0"/>
          </a:p>
          <a:p>
            <a:endParaRPr lang="en-US" sz="2400" dirty="0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267200"/>
            <a:ext cx="481866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8303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3112" y="457200"/>
            <a:ext cx="8142288" cy="1600200"/>
          </a:xfrm>
        </p:spPr>
        <p:txBody>
          <a:bodyPr/>
          <a:lstStyle/>
          <a:p>
            <a:r>
              <a:rPr lang="ru-RU" sz="3600" dirty="0" smtClean="0"/>
              <a:t>2.5. Признаки, использующие выдачу поисковика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3112" y="2438400"/>
            <a:ext cx="7989888" cy="3276600"/>
          </a:xfrm>
        </p:spPr>
        <p:txBody>
          <a:bodyPr/>
          <a:lstStyle/>
          <a:p>
            <a:r>
              <a:rPr lang="ru-RU" sz="2400" dirty="0" err="1" smtClean="0"/>
              <a:t>Сниппеты</a:t>
            </a:r>
            <a:endParaRPr lang="ru-RU" sz="2400" dirty="0" smtClean="0"/>
          </a:p>
          <a:p>
            <a:r>
              <a:rPr lang="ru-RU" sz="2400" dirty="0" smtClean="0"/>
              <a:t>Маркеры предметной области (например, математический, математика и т.п.)</a:t>
            </a:r>
          </a:p>
          <a:p>
            <a:r>
              <a:rPr lang="ru-RU" sz="2400" b="1" dirty="0" err="1"/>
              <a:t>Neardefwords</a:t>
            </a:r>
            <a:r>
              <a:rPr lang="ru-RU" sz="2400" b="1" dirty="0"/>
              <a:t> </a:t>
            </a:r>
            <a:r>
              <a:rPr lang="ru-RU" sz="2400" b="1" dirty="0" smtClean="0"/>
              <a:t>- </a:t>
            </a:r>
            <a:r>
              <a:rPr lang="ru-RU" sz="2400" dirty="0" smtClean="0"/>
              <a:t>количество </a:t>
            </a:r>
            <a:r>
              <a:rPr lang="ru-RU" sz="2400" dirty="0"/>
              <a:t>слов-определений в </a:t>
            </a:r>
            <a:r>
              <a:rPr lang="ru-RU" sz="2400" dirty="0" err="1" smtClean="0"/>
              <a:t>сниппетах</a:t>
            </a:r>
            <a:r>
              <a:rPr lang="ru-RU" sz="2400" dirty="0" smtClean="0"/>
              <a:t>; </a:t>
            </a:r>
            <a:r>
              <a:rPr lang="ru-RU" sz="2400" dirty="0"/>
              <a:t>рядом с исходным словом встречаются слова, характерные для определения в терминологических словарях (</a:t>
            </a:r>
            <a:r>
              <a:rPr lang="ru-RU" sz="2400" i="1" dirty="0"/>
              <a:t>это, тип, вид, класс</a:t>
            </a:r>
            <a:r>
              <a:rPr lang="ru-RU" sz="2400" dirty="0"/>
              <a:t> и др.)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06775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itle 1"/>
          <p:cNvSpPr txBox="1">
            <a:spLocks/>
          </p:cNvSpPr>
          <p:nvPr/>
        </p:nvSpPr>
        <p:spPr bwMode="auto">
          <a:xfrm>
            <a:off x="457200" y="3048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300" dirty="0">
                <a:solidFill>
                  <a:schemeClr val="tx1"/>
                </a:solidFill>
              </a:rPr>
              <a:t>Тематическая значимость лексемы в тексте</a:t>
            </a:r>
            <a:endParaRPr lang="en-US" altLang="en-US" sz="33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149350"/>
          </a:xfrm>
        </p:spPr>
        <p:txBody>
          <a:bodyPr/>
          <a:lstStyle/>
          <a:p>
            <a:r>
              <a:rPr lang="ru-RU" sz="3200" dirty="0" smtClean="0"/>
              <a:t>Выделение ключевых слов</a:t>
            </a:r>
            <a:endParaRPr lang="en-US" altLang="en-US" sz="3200" dirty="0" smtClean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2057400"/>
            <a:ext cx="7011307" cy="1498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657600"/>
            <a:ext cx="3505200" cy="276776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3048000" y="2820146"/>
            <a:ext cx="4800600" cy="608853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80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3112" y="457200"/>
            <a:ext cx="8142288" cy="1600200"/>
          </a:xfrm>
        </p:spPr>
        <p:txBody>
          <a:bodyPr/>
          <a:lstStyle/>
          <a:p>
            <a:r>
              <a:rPr lang="ru-RU" sz="3600" dirty="0" smtClean="0"/>
              <a:t>2.5. Признак </a:t>
            </a:r>
            <a:r>
              <a:rPr lang="ru-RU" sz="3600" dirty="0"/>
              <a:t>встречаемости слова в терминах тезауруса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3112" y="2438400"/>
            <a:ext cx="7989888" cy="3276600"/>
          </a:xfrm>
        </p:spPr>
        <p:txBody>
          <a:bodyPr/>
          <a:lstStyle/>
          <a:p>
            <a:r>
              <a:rPr lang="ru-RU" sz="2400" dirty="0"/>
              <a:t>Предположим, что разработка тезауруса предметной области уже начата, и в тезаурус внесена некоторая совокупность терминов. Тогда как дополнительный признак для определения </a:t>
            </a:r>
            <a:r>
              <a:rPr lang="ru-RU" sz="2400" dirty="0" err="1"/>
              <a:t>терминологичности</a:t>
            </a:r>
            <a:r>
              <a:rPr lang="ru-RU" sz="2400" dirty="0"/>
              <a:t> слова можно использовать признак количества терминологических словосочетаний, в которые входит данное слово – признак </a:t>
            </a:r>
            <a:r>
              <a:rPr lang="ru-RU" sz="2400" b="1" dirty="0" err="1"/>
              <a:t>FreqByThes</a:t>
            </a:r>
            <a:r>
              <a:rPr lang="ru-RU" sz="2400" b="1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55918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772400" cy="1371600"/>
          </a:xfrm>
        </p:spPr>
        <p:txBody>
          <a:bodyPr/>
          <a:lstStyle/>
          <a:p>
            <a:r>
              <a:rPr lang="ru-RU" dirty="0" smtClean="0">
                <a:latin typeface="Arial Narrow" panose="020B0606020202030204" pitchFamily="34" charset="0"/>
              </a:rPr>
              <a:t>3. </a:t>
            </a:r>
            <a:r>
              <a:rPr lang="ru-RU" sz="3600" dirty="0" smtClean="0">
                <a:latin typeface="Arial Narrow" panose="020B0606020202030204" pitchFamily="34" charset="0"/>
              </a:rPr>
              <a:t>Ключевые слова внутри </a:t>
            </a:r>
            <a:r>
              <a:rPr lang="ru-RU" sz="3600" dirty="0" smtClean="0">
                <a:latin typeface="Arial Narrow" panose="020B0606020202030204" pitchFamily="34" charset="0"/>
              </a:rPr>
              <a:t>текста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только текст (нет коллекций)</a:t>
            </a:r>
          </a:p>
          <a:p>
            <a:r>
              <a:rPr lang="ru-RU" dirty="0" smtClean="0"/>
              <a:t>Задача: выделить термины в тексте на основе самого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307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0312" y="457200"/>
            <a:ext cx="6864350" cy="1828801"/>
          </a:xfrm>
        </p:spPr>
        <p:txBody>
          <a:bodyPr/>
          <a:lstStyle/>
          <a:p>
            <a:r>
              <a:rPr lang="ru-RU" dirty="0">
                <a:latin typeface="Arial Narrow" panose="020B0606020202030204" pitchFamily="34" charset="0"/>
              </a:rPr>
              <a:t>Выделение ключевых слов внутри текста </a:t>
            </a:r>
            <a:r>
              <a:rPr lang="en-US" dirty="0">
                <a:latin typeface="Arial Narrow" panose="020B0606020202030204" pitchFamily="34" charset="0"/>
              </a:rPr>
              <a:t>RAKE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9050" y="3048000"/>
            <a:ext cx="6746875" cy="3448050"/>
          </a:xfrm>
        </p:spPr>
        <p:txBody>
          <a:bodyPr/>
          <a:lstStyle/>
          <a:p>
            <a:r>
              <a:rPr lang="en-US" dirty="0" smtClean="0"/>
              <a:t>Rapid Algorithm for Key Words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826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793" y="609600"/>
            <a:ext cx="7397750" cy="1752600"/>
          </a:xfrm>
        </p:spPr>
        <p:txBody>
          <a:bodyPr/>
          <a:lstStyle/>
          <a:p>
            <a:r>
              <a:rPr lang="ru-RU" dirty="0">
                <a:latin typeface="Arial Narrow" panose="020B0606020202030204" pitchFamily="34" charset="0"/>
              </a:rPr>
              <a:t>Выделение ключевых слов внутри текста </a:t>
            </a:r>
            <a:r>
              <a:rPr lang="en-US" dirty="0">
                <a:latin typeface="Arial Narrow" panose="020B0606020202030204" pitchFamily="34" charset="0"/>
              </a:rPr>
              <a:t>RAKE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793" y="2667000"/>
            <a:ext cx="70167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862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1" y="685799"/>
            <a:ext cx="7558660" cy="1676401"/>
          </a:xfrm>
        </p:spPr>
        <p:txBody>
          <a:bodyPr/>
          <a:lstStyle/>
          <a:p>
            <a:r>
              <a:rPr lang="ru-RU" dirty="0" smtClean="0"/>
              <a:t>Выделение ключевых слов внутри текста </a:t>
            </a:r>
            <a:r>
              <a:rPr lang="en-US" dirty="0" smtClean="0"/>
              <a:t>RAKE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9050" y="2971800"/>
            <a:ext cx="6746875" cy="34480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558661" cy="24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99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0322" y="228600"/>
            <a:ext cx="7550150" cy="2057401"/>
          </a:xfrm>
        </p:spPr>
        <p:txBody>
          <a:bodyPr/>
          <a:lstStyle/>
          <a:p>
            <a:r>
              <a:rPr lang="ru-RU" sz="4000" dirty="0" smtClean="0"/>
              <a:t>Выделение ключевых слов внутри текста </a:t>
            </a:r>
            <a:r>
              <a:rPr lang="en-US" sz="4000" dirty="0" smtClean="0"/>
              <a:t>RAKE</a:t>
            </a:r>
            <a:endParaRPr lang="en-US" sz="4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46" y="2438400"/>
            <a:ext cx="7543326" cy="43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179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397750" cy="1828800"/>
          </a:xfrm>
        </p:spPr>
        <p:txBody>
          <a:bodyPr/>
          <a:lstStyle/>
          <a:p>
            <a:r>
              <a:rPr lang="ru-RU" dirty="0" smtClean="0"/>
              <a:t>Выделение ключевых слов внутри текста </a:t>
            </a:r>
            <a:r>
              <a:rPr lang="en-US" dirty="0" smtClean="0"/>
              <a:t>RAKE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0"/>
            <a:ext cx="7848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146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3626" y="533400"/>
            <a:ext cx="7550150" cy="2057401"/>
          </a:xfrm>
        </p:spPr>
        <p:txBody>
          <a:bodyPr/>
          <a:lstStyle/>
          <a:p>
            <a:r>
              <a:rPr lang="ru-RU" sz="4000" dirty="0" smtClean="0"/>
              <a:t>Выделение ключевых слов внутри текста </a:t>
            </a:r>
            <a:r>
              <a:rPr lang="en-US" sz="4000" dirty="0" smtClean="0"/>
              <a:t>RAKE</a:t>
            </a:r>
            <a:endParaRPr lang="en-US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3276600"/>
            <a:ext cx="8153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431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422" y="304800"/>
            <a:ext cx="7672302" cy="2057401"/>
          </a:xfrm>
        </p:spPr>
        <p:txBody>
          <a:bodyPr/>
          <a:lstStyle/>
          <a:p>
            <a:r>
              <a:rPr lang="ru-RU" sz="4000" dirty="0" smtClean="0"/>
              <a:t>Выделение ключевых слов внутри текста </a:t>
            </a:r>
            <a:r>
              <a:rPr lang="en-US" sz="4000" dirty="0" smtClean="0"/>
              <a:t>RAKE</a:t>
            </a:r>
            <a:endParaRPr lang="en-US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46" y="2514599"/>
            <a:ext cx="7466678" cy="42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61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550150" cy="1149350"/>
          </a:xfrm>
        </p:spPr>
        <p:txBody>
          <a:bodyPr/>
          <a:lstStyle/>
          <a:p>
            <a:r>
              <a:rPr lang="ru-RU" dirty="0" smtClean="0"/>
              <a:t>Выделение терминов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7937" y="1981200"/>
            <a:ext cx="7549013" cy="3886200"/>
          </a:xfrm>
        </p:spPr>
        <p:txBody>
          <a:bodyPr/>
          <a:lstStyle/>
          <a:p>
            <a:r>
              <a:rPr lang="ru-RU" sz="1800" dirty="0"/>
              <a:t>Лукашевич Н.В., </a:t>
            </a:r>
            <a:r>
              <a:rPr lang="ru-RU" sz="1800" dirty="0" err="1"/>
              <a:t>Логачев</a:t>
            </a:r>
            <a:r>
              <a:rPr lang="ru-RU" sz="1800" dirty="0"/>
              <a:t> Ю.М. Использование методов машинного обучения для извлечения слов-терминов // Труды Конференции по искусственному интеллекту, КИИ- 2010. 2010</a:t>
            </a:r>
            <a:r>
              <a:rPr lang="ru-RU" sz="1800" dirty="0" smtClean="0"/>
              <a:t>.</a:t>
            </a:r>
          </a:p>
          <a:p>
            <a:endParaRPr lang="ru-RU" sz="1800" dirty="0"/>
          </a:p>
          <a:p>
            <a:r>
              <a:rPr lang="ru-RU" sz="1800" dirty="0"/>
              <a:t>- признаки, построенные на основе текстовой коллекции предметной области;</a:t>
            </a:r>
            <a:endParaRPr lang="en-US" sz="1800" dirty="0"/>
          </a:p>
          <a:p>
            <a:r>
              <a:rPr lang="ru-RU" sz="1800" dirty="0"/>
              <a:t>- признаки, полученные на основе информации глобальной поисковой машины,</a:t>
            </a:r>
            <a:endParaRPr lang="en-US" sz="1800" dirty="0"/>
          </a:p>
          <a:p>
            <a:r>
              <a:rPr lang="ru-RU" sz="1800" dirty="0"/>
              <a:t>- признаки, полученные на основе заданного тезауруса предметной области</a:t>
            </a:r>
          </a:p>
          <a:p>
            <a:r>
              <a:rPr lang="ru-RU" sz="1800" dirty="0"/>
              <a:t/>
            </a:r>
            <a:br>
              <a:rPr lang="ru-RU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40226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1289050" y="476250"/>
            <a:ext cx="7747000" cy="936625"/>
          </a:xfrm>
        </p:spPr>
        <p:txBody>
          <a:bodyPr/>
          <a:lstStyle/>
          <a:p>
            <a:r>
              <a:rPr lang="ru-RU" altLang="en-US" sz="3600" dirty="0" smtClean="0"/>
              <a:t>Семантика в задачах </a:t>
            </a:r>
            <a:r>
              <a:rPr lang="en-US" altLang="en-US" sz="3600" dirty="0" smtClean="0"/>
              <a:t>NLP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9050" y="1628775"/>
            <a:ext cx="7099300" cy="4306888"/>
          </a:xfrm>
        </p:spPr>
        <p:txBody>
          <a:bodyPr/>
          <a:lstStyle/>
          <a:p>
            <a:pPr>
              <a:defRPr/>
            </a:pPr>
            <a:r>
              <a:rPr lang="ru-RU" sz="2400" dirty="0" smtClean="0"/>
              <a:t>На чем основаны информационный поиск и тематическое тегирование</a:t>
            </a:r>
            <a:r>
              <a:rPr lang="en-US" sz="2400" dirty="0" smtClean="0"/>
              <a:t>?</a:t>
            </a:r>
            <a:endParaRPr lang="ru-RU" sz="2400" dirty="0" smtClean="0"/>
          </a:p>
          <a:p>
            <a:pPr>
              <a:defRPr/>
            </a:pPr>
            <a:r>
              <a:rPr lang="ru-RU" sz="2400" dirty="0" smtClean="0"/>
              <a:t>Как понять: текст про </a:t>
            </a:r>
            <a:r>
              <a:rPr lang="ru-RU" sz="2400" dirty="0" err="1" smtClean="0"/>
              <a:t>стартапы</a:t>
            </a:r>
            <a:r>
              <a:rPr lang="en-US" sz="2400" dirty="0" smtClean="0"/>
              <a:t> </a:t>
            </a:r>
            <a:r>
              <a:rPr lang="ru-RU" sz="2400" dirty="0" smtClean="0"/>
              <a:t>или про выборы</a:t>
            </a:r>
            <a:r>
              <a:rPr lang="en-US" sz="2400" dirty="0" smtClean="0"/>
              <a:t>?</a:t>
            </a:r>
            <a:endParaRPr lang="ru-RU" sz="2400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ru-RU" dirty="0" smtClean="0"/>
              <a:t>выделение ключевых слов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ru-RU" dirty="0" smtClean="0"/>
              <a:t>кластеризация текстов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ru-RU" dirty="0"/>
              <a:t>и</a:t>
            </a:r>
            <a:r>
              <a:rPr lang="ru-RU" dirty="0" smtClean="0"/>
              <a:t>нформационный поиск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ru-RU" dirty="0"/>
              <a:t>а</a:t>
            </a:r>
            <a:r>
              <a:rPr lang="ru-RU" dirty="0" smtClean="0"/>
              <a:t>втоматическое реферирование </a:t>
            </a:r>
          </a:p>
          <a:p>
            <a:pPr lvl="2">
              <a:buFont typeface="Courier New" panose="02070309020205020404" pitchFamily="49" charset="0"/>
              <a:buChar char="o"/>
              <a:defRPr/>
            </a:pPr>
            <a:r>
              <a:rPr lang="ru-RU" dirty="0"/>
              <a:t>т</a:t>
            </a:r>
            <a:r>
              <a:rPr lang="ru-RU" dirty="0" smtClean="0"/>
              <a:t>ематическое тегирование</a:t>
            </a:r>
          </a:p>
          <a:p>
            <a:pPr lvl="2">
              <a:defRPr/>
            </a:pPr>
            <a:endParaRPr lang="ru-RU" dirty="0" smtClean="0"/>
          </a:p>
          <a:p>
            <a:pPr>
              <a:defRPr/>
            </a:pPr>
            <a:endParaRPr lang="ru-RU" dirty="0" smtClean="0"/>
          </a:p>
          <a:p>
            <a:pPr marL="0" indent="0">
              <a:buFont typeface="Verdana" panose="020B0604030504040204" pitchFamily="34" charset="0"/>
              <a:buNone/>
              <a:defRPr/>
            </a:pPr>
            <a:endParaRPr lang="en-US" dirty="0"/>
          </a:p>
        </p:txBody>
      </p:sp>
      <p:sp>
        <p:nvSpPr>
          <p:cNvPr id="5" name="Стрелка вниз 4"/>
          <p:cNvSpPr>
            <a:spLocks noChangeArrowheads="1"/>
          </p:cNvSpPr>
          <p:nvPr/>
        </p:nvSpPr>
        <p:spPr bwMode="auto">
          <a:xfrm>
            <a:off x="4267200" y="3717593"/>
            <a:ext cx="358775" cy="360362"/>
          </a:xfrm>
          <a:prstGeom prst="downArrow">
            <a:avLst>
              <a:gd name="adj1" fmla="val 50000"/>
              <a:gd name="adj2" fmla="val 50221"/>
            </a:avLst>
          </a:prstGeom>
          <a:solidFill>
            <a:schemeClr val="accent1"/>
          </a:solidFill>
          <a:ln w="63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grpSp>
        <p:nvGrpSpPr>
          <p:cNvPr id="30725" name="Group 6"/>
          <p:cNvGrpSpPr>
            <a:grpSpLocks/>
          </p:cNvGrpSpPr>
          <p:nvPr/>
        </p:nvGrpSpPr>
        <p:grpSpPr bwMode="auto">
          <a:xfrm>
            <a:off x="5435600" y="6453188"/>
            <a:ext cx="3522663" cy="339725"/>
            <a:chOff x="4976289" y="6389409"/>
            <a:chExt cx="3628159" cy="340149"/>
          </a:xfrm>
        </p:grpSpPr>
        <p:sp>
          <p:nvSpPr>
            <p:cNvPr id="30726" name="Footer Placeholder 5"/>
            <p:cNvSpPr txBox="1">
              <a:spLocks/>
            </p:cNvSpPr>
            <p:nvPr/>
          </p:nvSpPr>
          <p:spPr bwMode="auto">
            <a:xfrm>
              <a:off x="5364088" y="6389409"/>
              <a:ext cx="3240360" cy="34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14" tIns="45658" rIns="91314" bIns="45658" anchor="ctr"/>
            <a:lstStyle>
              <a:lvl1pPr defTabSz="912813">
                <a:buFont typeface="Verdana" panose="020B0604030504040204" pitchFamily="34" charset="0"/>
                <a:buChar char="•"/>
                <a:defRPr sz="3200">
                  <a:solidFill>
                    <a:schemeClr val="tx1"/>
                  </a:solidFill>
                  <a:latin typeface="Sans-PS" pitchFamily="65" charset="0"/>
                </a:defRPr>
              </a:lvl1pPr>
              <a:lvl2pPr marL="455613" indent="-285750" defTabSz="912813">
                <a:spcBef>
                  <a:spcPts val="638"/>
                </a:spcBef>
                <a:buFont typeface="Verdan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Sans-PS" pitchFamily="65" charset="0"/>
                </a:defRPr>
              </a:lvl2pPr>
              <a:lvl3pPr marL="912813" indent="-228600" defTabSz="912813">
                <a:spcBef>
                  <a:spcPts val="550"/>
                </a:spcBef>
                <a:buFont typeface="Verdana" panose="020B0604030504040204" pitchFamily="34" charset="0"/>
                <a:buChar char="•"/>
                <a:defRPr sz="2400">
                  <a:solidFill>
                    <a:schemeClr val="tx1"/>
                  </a:solidFill>
                  <a:latin typeface="Sans-PS" pitchFamily="65" charset="0"/>
                </a:defRPr>
              </a:lvl3pPr>
              <a:lvl4pPr marL="1368425" indent="-228600" defTabSz="912813">
                <a:spcBef>
                  <a:spcPts val="450"/>
                </a:spcBef>
                <a:buFont typeface="Verdan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Sans-PS" pitchFamily="65" charset="0"/>
                </a:defRPr>
              </a:lvl4pPr>
              <a:lvl5pPr marL="1825625" indent="-228600" defTabSz="912813">
                <a:spcBef>
                  <a:spcPts val="450"/>
                </a:spcBef>
                <a:buFont typeface="Verdana" panose="020B0604030504040204" pitchFamily="34" charset="0"/>
                <a:buChar char="»"/>
                <a:defRPr sz="2000">
                  <a:solidFill>
                    <a:schemeClr val="tx1"/>
                  </a:solidFill>
                  <a:latin typeface="Sans-PS" pitchFamily="65" charset="0"/>
                </a:defRPr>
              </a:lvl5pPr>
              <a:lvl6pPr marL="2282825" indent="-228600" defTabSz="912813" eaLnBrk="0" fontAlgn="base" hangingPunct="0">
                <a:spcBef>
                  <a:spcPts val="450"/>
                </a:spcBef>
                <a:spcAft>
                  <a:spcPct val="0"/>
                </a:spcAft>
                <a:buFont typeface="Verdana" panose="020B0604030504040204" pitchFamily="34" charset="0"/>
                <a:buChar char="»"/>
                <a:defRPr sz="2000">
                  <a:solidFill>
                    <a:schemeClr val="tx1"/>
                  </a:solidFill>
                  <a:latin typeface="Sans-PS" pitchFamily="65" charset="0"/>
                </a:defRPr>
              </a:lvl6pPr>
              <a:lvl7pPr marL="2740025" indent="-228600" defTabSz="912813" eaLnBrk="0" fontAlgn="base" hangingPunct="0">
                <a:spcBef>
                  <a:spcPts val="450"/>
                </a:spcBef>
                <a:spcAft>
                  <a:spcPct val="0"/>
                </a:spcAft>
                <a:buFont typeface="Verdana" panose="020B0604030504040204" pitchFamily="34" charset="0"/>
                <a:buChar char="»"/>
                <a:defRPr sz="2000">
                  <a:solidFill>
                    <a:schemeClr val="tx1"/>
                  </a:solidFill>
                  <a:latin typeface="Sans-PS" pitchFamily="65" charset="0"/>
                </a:defRPr>
              </a:lvl7pPr>
              <a:lvl8pPr marL="3197225" indent="-228600" defTabSz="912813" eaLnBrk="0" fontAlgn="base" hangingPunct="0">
                <a:spcBef>
                  <a:spcPts val="450"/>
                </a:spcBef>
                <a:spcAft>
                  <a:spcPct val="0"/>
                </a:spcAft>
                <a:buFont typeface="Verdana" panose="020B0604030504040204" pitchFamily="34" charset="0"/>
                <a:buChar char="»"/>
                <a:defRPr sz="2000">
                  <a:solidFill>
                    <a:schemeClr val="tx1"/>
                  </a:solidFill>
                  <a:latin typeface="Sans-PS" pitchFamily="65" charset="0"/>
                </a:defRPr>
              </a:lvl8pPr>
              <a:lvl9pPr marL="3654425" indent="-228600" defTabSz="912813" eaLnBrk="0" fontAlgn="base" hangingPunct="0">
                <a:spcBef>
                  <a:spcPts val="450"/>
                </a:spcBef>
                <a:spcAft>
                  <a:spcPct val="0"/>
                </a:spcAft>
                <a:buFont typeface="Verdana" panose="020B0604030504040204" pitchFamily="34" charset="0"/>
                <a:buChar char="»"/>
                <a:defRPr sz="2000">
                  <a:solidFill>
                    <a:schemeClr val="tx1"/>
                  </a:solidFill>
                  <a:latin typeface="Sans-PS" pitchFamily="65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ru-RU" altLang="en-US" sz="900">
                  <a:solidFill>
                    <a:srgbClr val="8DA1BD"/>
                  </a:solidFill>
                </a:rPr>
                <a:t>ВШЭ. Магистры </a:t>
              </a:r>
              <a:r>
                <a:rPr lang="en-US" altLang="en-US" sz="900">
                  <a:solidFill>
                    <a:srgbClr val="8DA1BD"/>
                  </a:solidFill>
                </a:rPr>
                <a:t>2</a:t>
              </a:r>
              <a:r>
                <a:rPr lang="ru-RU" altLang="en-US" sz="900">
                  <a:solidFill>
                    <a:srgbClr val="8DA1BD"/>
                  </a:solidFill>
                </a:rPr>
                <a:t> курс. Компьютерная лингвистика.   Толдова С.Ю..</a:t>
              </a:r>
              <a:endParaRPr lang="en-US" altLang="en-US" sz="900">
                <a:solidFill>
                  <a:srgbClr val="8DA1BD"/>
                </a:solidFill>
              </a:endParaRPr>
            </a:p>
          </p:txBody>
        </p:sp>
        <p:pic>
          <p:nvPicPr>
            <p:cNvPr id="307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289" y="6421370"/>
              <a:ext cx="409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64987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550150" cy="1149350"/>
          </a:xfrm>
        </p:spPr>
        <p:txBody>
          <a:bodyPr/>
          <a:lstStyle/>
          <a:p>
            <a:r>
              <a:rPr lang="ru-RU" dirty="0" smtClean="0"/>
              <a:t>Выделение терминов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7937" y="1981200"/>
            <a:ext cx="7549013" cy="3886200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/>
              <a:t>Эксперимент </a:t>
            </a:r>
            <a:r>
              <a:rPr lang="ru-RU" sz="1800" dirty="0" smtClean="0"/>
              <a:t>(Лукашевич </a:t>
            </a:r>
            <a:r>
              <a:rPr lang="ru-RU" sz="1800" dirty="0"/>
              <a:t>Н.В., </a:t>
            </a:r>
            <a:r>
              <a:rPr lang="ru-RU" sz="1800" dirty="0" err="1"/>
              <a:t>Логачев</a:t>
            </a:r>
            <a:r>
              <a:rPr lang="ru-RU" sz="1800" dirty="0"/>
              <a:t> Ю.М</a:t>
            </a:r>
            <a:r>
              <a:rPr lang="ru-RU" sz="1800" dirty="0" smtClean="0"/>
              <a:t>.)</a:t>
            </a:r>
            <a:endParaRPr lang="ru-RU" sz="1800" dirty="0"/>
          </a:p>
          <a:p>
            <a:r>
              <a:rPr lang="ru-RU" sz="1800" dirty="0" smtClean="0"/>
              <a:t>коллекции  </a:t>
            </a:r>
            <a:r>
              <a:rPr lang="ru-RU" sz="1800" dirty="0"/>
              <a:t>текстов по таким наукам как, математика, физика, химия, геология (от 3000 до 8000 документов, от 50 до 90 Мб по каждой из наук</a:t>
            </a:r>
            <a:r>
              <a:rPr lang="ru-RU" sz="1800" dirty="0" smtClean="0"/>
              <a:t>)</a:t>
            </a:r>
          </a:p>
          <a:p>
            <a:endParaRPr lang="ru-RU" sz="1800" dirty="0"/>
          </a:p>
          <a:p>
            <a:r>
              <a:rPr lang="ru-RU" sz="1800" dirty="0"/>
              <a:t>Задачей применения методов является переупорядочение исходного списка слов (первоначально упорядоченного по мере снижения частотности) так, чтобы в начало списка попало как можно больше слов-терминов. Таким образом, наилучшее переупорядочение списка снизит трудозатраты эксперта по вводу терминов в онтологию - эксперт будет меньше просматривать слова, не являющиеся терминами.</a:t>
            </a:r>
            <a:endParaRPr lang="en-US" sz="1800" dirty="0"/>
          </a:p>
          <a:p>
            <a:r>
              <a:rPr lang="ru-RU" sz="1800" dirty="0"/>
              <a:t/>
            </a:r>
            <a:br>
              <a:rPr lang="ru-RU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40475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550150" cy="1149350"/>
          </a:xfrm>
        </p:spPr>
        <p:txBody>
          <a:bodyPr/>
          <a:lstStyle/>
          <a:p>
            <a:r>
              <a:rPr lang="ru-RU" dirty="0" smtClean="0"/>
              <a:t>Выделение терминов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7937" y="1981200"/>
            <a:ext cx="7549013" cy="3886200"/>
          </a:xfrm>
        </p:spPr>
        <p:txBody>
          <a:bodyPr/>
          <a:lstStyle/>
          <a:p>
            <a:r>
              <a:rPr lang="ru-RU" sz="1800" dirty="0"/>
              <a:t>Характеристика средней точности </a:t>
            </a:r>
            <a:r>
              <a:rPr lang="ru-RU" sz="1800" b="1" dirty="0" err="1"/>
              <a:t>AvP</a:t>
            </a:r>
            <a:r>
              <a:rPr lang="ru-RU" sz="1800" dirty="0"/>
              <a:t> в задаче извлечения слов-терминов вычисляется следующим образом. Пусть в упорядоченном списке слов имеется </a:t>
            </a:r>
            <a:r>
              <a:rPr lang="ru-RU" sz="1800" b="1" dirty="0"/>
              <a:t>k</a:t>
            </a:r>
            <a:r>
              <a:rPr lang="ru-RU" sz="1800" dirty="0"/>
              <a:t> терминов, и</a:t>
            </a:r>
            <a:r>
              <a:rPr lang="ru-RU" sz="1800" b="1" dirty="0"/>
              <a:t> </a:t>
            </a:r>
            <a:r>
              <a:rPr lang="ru-RU" sz="1800" b="1" dirty="0" err="1"/>
              <a:t>pos</a:t>
            </a:r>
            <a:r>
              <a:rPr lang="ru-RU" sz="1800" b="1" dirty="0"/>
              <a:t>(i)</a:t>
            </a:r>
            <a:r>
              <a:rPr lang="ru-RU" sz="1800" dirty="0"/>
              <a:t> - позиция </a:t>
            </a:r>
            <a:r>
              <a:rPr lang="ru-RU" sz="1800" b="1" dirty="0"/>
              <a:t>i</a:t>
            </a:r>
            <a:r>
              <a:rPr lang="ru-RU" sz="1800" dirty="0"/>
              <a:t>-</a:t>
            </a:r>
            <a:r>
              <a:rPr lang="ru-RU" sz="1800" dirty="0" err="1"/>
              <a:t>го</a:t>
            </a:r>
            <a:r>
              <a:rPr lang="ru-RU" sz="1800" dirty="0"/>
              <a:t> термина от начала списка. Тогда точность на уровне </a:t>
            </a:r>
            <a:r>
              <a:rPr lang="ru-RU" sz="1800" b="1" dirty="0"/>
              <a:t>i</a:t>
            </a:r>
            <a:r>
              <a:rPr lang="ru-RU" sz="1800" dirty="0"/>
              <a:t>-</a:t>
            </a:r>
            <a:r>
              <a:rPr lang="ru-RU" sz="1800" dirty="0" err="1"/>
              <a:t>го</a:t>
            </a:r>
            <a:r>
              <a:rPr lang="ru-RU" sz="1800" dirty="0"/>
              <a:t> термина </a:t>
            </a:r>
            <a:r>
              <a:rPr lang="ru-RU" sz="1800" b="1" dirty="0" err="1"/>
              <a:t>PrecTerm</a:t>
            </a:r>
            <a:r>
              <a:rPr lang="ru-RU" sz="1800" b="1" baseline="-25000" dirty="0" err="1"/>
              <a:t>i</a:t>
            </a:r>
            <a:r>
              <a:rPr lang="ru-RU" sz="1800" b="1" dirty="0"/>
              <a:t> </a:t>
            </a:r>
            <a:r>
              <a:rPr lang="ru-RU" sz="1800" dirty="0"/>
              <a:t>в упорядоченном списке равна </a:t>
            </a:r>
            <a:r>
              <a:rPr lang="ru-RU" sz="1800" b="1" dirty="0" err="1"/>
              <a:t>PrecTerm</a:t>
            </a:r>
            <a:r>
              <a:rPr lang="ru-RU" sz="1800" b="1" dirty="0"/>
              <a:t>(</a:t>
            </a:r>
            <a:r>
              <a:rPr lang="ru-RU" sz="1800" b="1" dirty="0" err="1"/>
              <a:t>pos</a:t>
            </a:r>
            <a:r>
              <a:rPr lang="ru-RU" sz="1800" b="1" dirty="0"/>
              <a:t>(i)), </a:t>
            </a:r>
            <a:r>
              <a:rPr lang="ru-RU" sz="1800" dirty="0"/>
              <a:t>то есть величина точности </a:t>
            </a:r>
            <a:r>
              <a:rPr lang="ru-RU" sz="1800" b="1" dirty="0" err="1"/>
              <a:t>PrecTerm</a:t>
            </a:r>
            <a:r>
              <a:rPr lang="ru-RU" sz="1800" b="1" baseline="-25000" dirty="0" err="1"/>
              <a:t>i</a:t>
            </a:r>
            <a:r>
              <a:rPr lang="ru-RU" sz="1800" b="1" baseline="-25000" dirty="0"/>
              <a:t> </a:t>
            </a:r>
            <a:r>
              <a:rPr lang="ru-RU" sz="1800" dirty="0"/>
              <a:t>подсчитывается в момент поступления в список i-</a:t>
            </a:r>
            <a:r>
              <a:rPr lang="ru-RU" sz="1800" dirty="0" err="1"/>
              <a:t>го</a:t>
            </a:r>
            <a:r>
              <a:rPr lang="ru-RU" sz="1800" dirty="0"/>
              <a:t> термина и равна доле терминов в списке  от 1 до i позиции</a:t>
            </a:r>
            <a:r>
              <a:rPr lang="ru-RU" sz="1800" b="1" dirty="0"/>
              <a:t>.</a:t>
            </a:r>
            <a:r>
              <a:rPr lang="ru-RU" sz="1800" dirty="0"/>
              <a:t> Средняя точность для данного упорядочения списка слов равна среднему значению величины </a:t>
            </a:r>
            <a:r>
              <a:rPr lang="ru-RU" sz="1800" b="1" dirty="0" err="1"/>
              <a:t>PrecTerm</a:t>
            </a:r>
            <a:r>
              <a:rPr lang="ru-RU" sz="1800" b="1" baseline="-25000" dirty="0" err="1"/>
              <a:t>i</a:t>
            </a:r>
            <a:r>
              <a:rPr lang="ru-RU" sz="1800" dirty="0"/>
              <a:t>:</a:t>
            </a:r>
            <a:endParaRPr lang="en-US" sz="1800" dirty="0"/>
          </a:p>
          <a:p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 err="1" smtClean="0"/>
              <a:t>AvP</a:t>
            </a:r>
            <a:r>
              <a:rPr lang="ru-RU" sz="1800" b="1" dirty="0" smtClean="0"/>
              <a:t> =</a:t>
            </a:r>
            <a:endParaRPr lang="en-US" sz="1800" dirty="0"/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953000"/>
            <a:ext cx="2427288" cy="60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0149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3112" y="457200"/>
            <a:ext cx="7532688" cy="990600"/>
          </a:xfrm>
        </p:spPr>
        <p:txBody>
          <a:bodyPr/>
          <a:lstStyle/>
          <a:p>
            <a:r>
              <a:rPr lang="ru-RU" sz="3600" dirty="0" smtClean="0"/>
              <a:t>Результаты эксперимента</a:t>
            </a:r>
            <a:endParaRPr lang="en-US" sz="3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16504"/>
              </p:ext>
            </p:extLst>
          </p:nvPr>
        </p:nvGraphicFramePr>
        <p:xfrm>
          <a:off x="1066800" y="1676400"/>
          <a:ext cx="739140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Признак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 dirty="0" err="1">
                          <a:effectLst/>
                        </a:rPr>
                        <a:t>AvP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Частотность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46%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17377"/>
              </p:ext>
            </p:extLst>
          </p:nvPr>
        </p:nvGraphicFramePr>
        <p:xfrm>
          <a:off x="1066800" y="2351509"/>
          <a:ext cx="73914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 dirty="0" err="1">
                          <a:effectLst/>
                        </a:rPr>
                        <a:t>Tf</a:t>
                      </a:r>
                      <a:r>
                        <a:rPr lang="ru-RU" sz="2200" dirty="0">
                          <a:effectLst/>
                        </a:rPr>
                        <a:t>*</a:t>
                      </a:r>
                      <a:r>
                        <a:rPr lang="ru-RU" sz="2200" dirty="0" err="1">
                          <a:effectLst/>
                        </a:rPr>
                        <a:t>idf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51%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C-value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46%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Странность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52%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Наиболее частотное словосочетание </a:t>
                      </a:r>
                      <a:r>
                        <a:rPr lang="ru-RU" sz="2200" dirty="0" err="1">
                          <a:effectLst/>
                        </a:rPr>
                        <a:t>Inside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51%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Sum3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52%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Sum10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54%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Sum50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54%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Близкие слова-определения NearDefWords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54%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Ключевые слова Markers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46%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Частотность по терминам </a:t>
                      </a:r>
                      <a:r>
                        <a:rPr lang="ru-RU" sz="2200" dirty="0" err="1">
                          <a:effectLst/>
                        </a:rPr>
                        <a:t>FreqByThes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66%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9612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469" y="457200"/>
            <a:ext cx="8142288" cy="914400"/>
          </a:xfrm>
        </p:spPr>
        <p:txBody>
          <a:bodyPr/>
          <a:lstStyle/>
          <a:p>
            <a:r>
              <a:rPr lang="ru-RU" sz="3600" dirty="0" smtClean="0"/>
              <a:t>Результаты эксперимента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5547" y="1600200"/>
            <a:ext cx="8047453" cy="4495800"/>
          </a:xfrm>
        </p:spPr>
        <p:txBody>
          <a:bodyPr/>
          <a:lstStyle/>
          <a:p>
            <a:r>
              <a:rPr lang="ru-RU" sz="2200" dirty="0" smtClean="0"/>
              <a:t>Для </a:t>
            </a:r>
            <a:r>
              <a:rPr lang="ru-RU" sz="2200" dirty="0"/>
              <a:t>поиска наилучшей комбинации были использованы алгоритмы машинного обучения</a:t>
            </a:r>
            <a:r>
              <a:rPr lang="ru-RU" sz="2200"/>
              <a:t>. </a:t>
            </a:r>
            <a:endParaRPr lang="ru-RU" sz="2200" smtClean="0"/>
          </a:p>
          <a:p>
            <a:r>
              <a:rPr lang="ru-RU" sz="2200" smtClean="0"/>
              <a:t>При </a:t>
            </a:r>
            <a:r>
              <a:rPr lang="ru-RU" sz="2200" dirty="0"/>
              <a:t>этом выборка слов случайным образом разбивалась на две части (обучающая выборка и контрольная выборка) в соотношении 3 к 1. </a:t>
            </a:r>
            <a:endParaRPr lang="en-US" sz="2200" dirty="0"/>
          </a:p>
          <a:p>
            <a:r>
              <a:rPr lang="ru-RU" sz="2200" dirty="0" smtClean="0"/>
              <a:t>Наилучшим </a:t>
            </a:r>
            <a:r>
              <a:rPr lang="ru-RU" sz="2200" dirty="0"/>
              <a:t>методом по величине средней точности оказался метод логистической регрессии W-</a:t>
            </a:r>
            <a:r>
              <a:rPr lang="ru-RU" sz="2200" dirty="0" err="1"/>
              <a:t>Logistic</a:t>
            </a:r>
            <a:r>
              <a:rPr lang="ru-RU" sz="2200" dirty="0"/>
              <a:t>, на основе которого было достигнуто значение средней точности </a:t>
            </a:r>
            <a:r>
              <a:rPr lang="ru-RU" sz="2200" b="1" dirty="0" err="1"/>
              <a:t>AvP</a:t>
            </a:r>
            <a:r>
              <a:rPr lang="ru-RU" sz="2200" dirty="0"/>
              <a:t>=72%.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450739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09800"/>
            <a:ext cx="7010400" cy="4349750"/>
          </a:xfrm>
        </p:spPr>
        <p:txBody>
          <a:bodyPr/>
          <a:lstStyle/>
          <a:p>
            <a:r>
              <a:rPr lang="ru-RU" altLang="en-US" dirty="0" smtClean="0"/>
              <a:t>Текст – тематически значимые элементы текста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en-US" dirty="0"/>
              <a:t> </a:t>
            </a:r>
            <a:r>
              <a:rPr lang="ru-RU" altLang="en-US" dirty="0" smtClean="0"/>
              <a:t>информационный поиск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en-US" dirty="0" smtClean="0"/>
              <a:t>СЕО продвижение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en-US" dirty="0"/>
              <a:t> </a:t>
            </a:r>
            <a:r>
              <a:rPr lang="ru-RU" altLang="en-US" dirty="0" smtClean="0"/>
              <a:t>семантическое тегирование документов (</a:t>
            </a:r>
            <a:r>
              <a:rPr lang="en-US" altLang="en-US" dirty="0" smtClean="0"/>
              <a:t>topic modelling</a:t>
            </a:r>
            <a:r>
              <a:rPr lang="ru-RU" alt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en-US" dirty="0"/>
              <a:t> </a:t>
            </a:r>
            <a:r>
              <a:rPr lang="ru-RU" altLang="en-US" dirty="0" smtClean="0"/>
              <a:t>быстрое «чтение» документа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en-US" dirty="0"/>
              <a:t> </a:t>
            </a:r>
            <a:r>
              <a:rPr lang="ru-RU" altLang="en-US" dirty="0" smtClean="0"/>
              <a:t>МП</a:t>
            </a:r>
          </a:p>
        </p:txBody>
      </p:sp>
      <p:sp>
        <p:nvSpPr>
          <p:cNvPr id="61443" name="Title 1"/>
          <p:cNvSpPr txBox="1">
            <a:spLocks/>
          </p:cNvSpPr>
          <p:nvPr/>
        </p:nvSpPr>
        <p:spPr bwMode="auto">
          <a:xfrm>
            <a:off x="457200" y="3048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300" dirty="0">
                <a:solidFill>
                  <a:schemeClr val="tx1"/>
                </a:solidFill>
              </a:rPr>
              <a:t>Тематическая значимость лексемы в тексте</a:t>
            </a:r>
            <a:endParaRPr lang="en-US" altLang="en-US" sz="33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149350"/>
          </a:xfrm>
        </p:spPr>
        <p:txBody>
          <a:bodyPr/>
          <a:lstStyle/>
          <a:p>
            <a:r>
              <a:rPr lang="ru-RU" sz="3200" dirty="0" smtClean="0"/>
              <a:t>Выделение ключевых слов</a:t>
            </a:r>
            <a:endParaRPr lang="en-US" altLang="en-US" sz="32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itle 1"/>
          <p:cNvSpPr txBox="1">
            <a:spLocks/>
          </p:cNvSpPr>
          <p:nvPr/>
        </p:nvSpPr>
        <p:spPr bwMode="auto">
          <a:xfrm>
            <a:off x="457200" y="3048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"/>
              <a:defRPr sz="32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8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E5E5FF"/>
              </a:buClr>
              <a:buSzPct val="70000"/>
              <a:buFont typeface="Wingdings" panose="05000000000000000000" pitchFamily="2" charset="2"/>
              <a:buChar char=""/>
              <a:defRPr sz="24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A886E0"/>
              </a:buClr>
              <a:buSzPct val="70000"/>
              <a:buFont typeface="Wingdings" panose="05000000000000000000" pitchFamily="2" charset="2"/>
              <a:buChar char=""/>
              <a:defRPr sz="2000">
                <a:solidFill>
                  <a:srgbClr val="FFFFFF"/>
                </a:solidFill>
                <a:latin typeface="Garamond" panose="02020404030301010803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300" dirty="0">
                <a:solidFill>
                  <a:schemeClr val="tx1"/>
                </a:solidFill>
              </a:rPr>
              <a:t>Тематическая значимость лексемы в тексте</a:t>
            </a:r>
            <a:endParaRPr lang="en-US" altLang="en-US" sz="33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149350"/>
          </a:xfrm>
        </p:spPr>
        <p:txBody>
          <a:bodyPr/>
          <a:lstStyle/>
          <a:p>
            <a:r>
              <a:rPr lang="ru-RU" sz="3200" dirty="0" smtClean="0"/>
              <a:t>Выделение ключевых слов</a:t>
            </a:r>
            <a:endParaRPr lang="en-US" altLang="en-US" sz="3200" dirty="0" smtClean="0"/>
          </a:p>
        </p:txBody>
      </p:sp>
      <p:pic>
        <p:nvPicPr>
          <p:cNvPr id="5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905000"/>
            <a:ext cx="822989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40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Maker">
  <a:themeElements>
    <a:clrScheme name="SoftMaker 10">
      <a:dk1>
        <a:srgbClr val="26699F"/>
      </a:dk1>
      <a:lt1>
        <a:srgbClr val="D9EAF7"/>
      </a:lt1>
      <a:dk2>
        <a:srgbClr val="26699F"/>
      </a:dk2>
      <a:lt2>
        <a:srgbClr val="808080"/>
      </a:lt2>
      <a:accent1>
        <a:srgbClr val="B5D6EF"/>
      </a:accent1>
      <a:accent2>
        <a:srgbClr val="007F7F"/>
      </a:accent2>
      <a:accent3>
        <a:srgbClr val="E9F3FA"/>
      </a:accent3>
      <a:accent4>
        <a:srgbClr val="1F5987"/>
      </a:accent4>
      <a:accent5>
        <a:srgbClr val="D7E8F6"/>
      </a:accent5>
      <a:accent6>
        <a:srgbClr val="007272"/>
      </a:accent6>
      <a:hlink>
        <a:srgbClr val="FF8000"/>
      </a:hlink>
      <a:folHlink>
        <a:srgbClr val="E60000"/>
      </a:folHlink>
    </a:clrScheme>
    <a:fontScheme name="SoftMaker">
      <a:majorFont>
        <a:latin typeface="Sans-PS"/>
        <a:ea typeface=""/>
        <a:cs typeface=""/>
      </a:majorFont>
      <a:minorFont>
        <a:latin typeface="Sans-P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ftMaker 1">
        <a:dk1>
          <a:srgbClr val="777777"/>
        </a:dk1>
        <a:lt1>
          <a:srgbClr val="FFFF66"/>
        </a:lt1>
        <a:dk2>
          <a:srgbClr val="686B5D"/>
        </a:dk2>
        <a:lt2>
          <a:srgbClr val="FFFF66"/>
        </a:lt2>
        <a:accent1>
          <a:srgbClr val="909082"/>
        </a:accent1>
        <a:accent2>
          <a:srgbClr val="FFFF99"/>
        </a:accent2>
        <a:accent3>
          <a:srgbClr val="B9BAB6"/>
        </a:accent3>
        <a:accent4>
          <a:srgbClr val="DADA56"/>
        </a:accent4>
        <a:accent5>
          <a:srgbClr val="C6C6C1"/>
        </a:accent5>
        <a:accent6>
          <a:srgbClr val="E7E78A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2">
        <a:dk1>
          <a:srgbClr val="336699"/>
        </a:dk1>
        <a:lt1>
          <a:srgbClr val="E3EBF1"/>
        </a:lt1>
        <a:dk2>
          <a:srgbClr val="4D4D4D"/>
        </a:dk2>
        <a:lt2>
          <a:srgbClr val="E3EBF1"/>
        </a:lt2>
        <a:accent1>
          <a:srgbClr val="003399"/>
        </a:accent1>
        <a:accent2>
          <a:srgbClr val="3399FF"/>
        </a:accent2>
        <a:accent3>
          <a:srgbClr val="B2B2B2"/>
        </a:accent3>
        <a:accent4>
          <a:srgbClr val="C2C9CE"/>
        </a:accent4>
        <a:accent5>
          <a:srgbClr val="AAADCA"/>
        </a:accent5>
        <a:accent6>
          <a:srgbClr val="2D8AE7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3">
        <a:dk1>
          <a:srgbClr val="003366"/>
        </a:dk1>
        <a:lt1>
          <a:srgbClr val="CC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66FFFF"/>
        </a:accent2>
        <a:accent3>
          <a:srgbClr val="AAAACA"/>
        </a:accent3>
        <a:accent4>
          <a:srgbClr val="AEDADA"/>
        </a:accent4>
        <a:accent5>
          <a:srgbClr val="ADB8E2"/>
        </a:accent5>
        <a:accent6>
          <a:srgbClr val="5CE7E7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4">
        <a:dk1>
          <a:srgbClr val="5C1F00"/>
        </a:dk1>
        <a:lt1>
          <a:srgbClr val="DFD293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D2A392"/>
        </a:accent2>
        <a:accent3>
          <a:srgbClr val="C0AAAA"/>
        </a:accent3>
        <a:accent4>
          <a:srgbClr val="BEB37D"/>
        </a:accent4>
        <a:accent5>
          <a:srgbClr val="E2ADAA"/>
        </a:accent5>
        <a:accent6>
          <a:srgbClr val="BE9384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CCFFFF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B9E7E7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6">
        <a:dk1>
          <a:srgbClr val="660066"/>
        </a:dk1>
        <a:lt1>
          <a:srgbClr val="FFD3FF"/>
        </a:lt1>
        <a:dk2>
          <a:srgbClr val="800080"/>
        </a:dk2>
        <a:lt2>
          <a:srgbClr val="969696"/>
        </a:lt2>
        <a:accent1>
          <a:srgbClr val="C7568E"/>
        </a:accent1>
        <a:accent2>
          <a:srgbClr val="CC0099"/>
        </a:accent2>
        <a:accent3>
          <a:srgbClr val="FFE6FF"/>
        </a:accent3>
        <a:accent4>
          <a:srgbClr val="560056"/>
        </a:accent4>
        <a:accent5>
          <a:srgbClr val="E0B4C6"/>
        </a:accent5>
        <a:accent6>
          <a:srgbClr val="B9008A"/>
        </a:accent6>
        <a:hlink>
          <a:srgbClr val="6600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aker 7">
        <a:dk1>
          <a:srgbClr val="3E3E5C"/>
        </a:dk1>
        <a:lt1>
          <a:srgbClr val="FFFFFF"/>
        </a:lt1>
        <a:dk2>
          <a:srgbClr val="666699"/>
        </a:dk2>
        <a:lt2>
          <a:srgbClr val="FFFF99"/>
        </a:lt2>
        <a:accent1>
          <a:srgbClr val="60597B"/>
        </a:accent1>
        <a:accent2>
          <a:srgbClr val="CCEC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B9D6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8">
        <a:dk1>
          <a:srgbClr val="800000"/>
        </a:dk1>
        <a:lt1>
          <a:srgbClr val="FFFFD9"/>
        </a:lt1>
        <a:dk2>
          <a:srgbClr val="800000"/>
        </a:dk2>
        <a:lt2>
          <a:srgbClr val="777777"/>
        </a:lt2>
        <a:accent1>
          <a:srgbClr val="FFFFA1"/>
        </a:accent1>
        <a:accent2>
          <a:srgbClr val="800000"/>
        </a:accent2>
        <a:accent3>
          <a:srgbClr val="FFFFE9"/>
        </a:accent3>
        <a:accent4>
          <a:srgbClr val="6C0000"/>
        </a:accent4>
        <a:accent5>
          <a:srgbClr val="FFFFCD"/>
        </a:accent5>
        <a:accent6>
          <a:srgbClr val="73000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aker 9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CC9762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B98858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aker 10">
        <a:dk1>
          <a:srgbClr val="26699F"/>
        </a:dk1>
        <a:lt1>
          <a:srgbClr val="D9EAF7"/>
        </a:lt1>
        <a:dk2>
          <a:srgbClr val="26699F"/>
        </a:dk2>
        <a:lt2>
          <a:srgbClr val="808080"/>
        </a:lt2>
        <a:accent1>
          <a:srgbClr val="B5D6EF"/>
        </a:accent1>
        <a:accent2>
          <a:srgbClr val="007F7F"/>
        </a:accent2>
        <a:accent3>
          <a:srgbClr val="E9F3FA"/>
        </a:accent3>
        <a:accent4>
          <a:srgbClr val="1F5987"/>
        </a:accent4>
        <a:accent5>
          <a:srgbClr val="D7E8F6"/>
        </a:accent5>
        <a:accent6>
          <a:srgbClr val="007272"/>
        </a:accent6>
        <a:hlink>
          <a:srgbClr val="FF8000"/>
        </a:hlink>
        <a:folHlink>
          <a:srgbClr val="E6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10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11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12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13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14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15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16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17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18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19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2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20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21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22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23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24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25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26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27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28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29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3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4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5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6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7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8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ppt/theme/themeOverride9.xml><?xml version="1.0" encoding="utf-8"?>
<a:themeOverride xmlns:a="http://schemas.openxmlformats.org/drawingml/2006/main">
  <a:clrScheme name="SoftMaker 10">
    <a:dk1>
      <a:srgbClr val="26699F"/>
    </a:dk1>
    <a:lt1>
      <a:srgbClr val="D9EAF7"/>
    </a:lt1>
    <a:dk2>
      <a:srgbClr val="26699F"/>
    </a:dk2>
    <a:lt2>
      <a:srgbClr val="808080"/>
    </a:lt2>
    <a:accent1>
      <a:srgbClr val="B5D6EF"/>
    </a:accent1>
    <a:accent2>
      <a:srgbClr val="007F7F"/>
    </a:accent2>
    <a:accent3>
      <a:srgbClr val="E9F3FA"/>
    </a:accent3>
    <a:accent4>
      <a:srgbClr val="1F5987"/>
    </a:accent4>
    <a:accent5>
      <a:srgbClr val="D7E8F6"/>
    </a:accent5>
    <a:accent6>
      <a:srgbClr val="007272"/>
    </a:accent6>
    <a:hlink>
      <a:srgbClr val="FF8000"/>
    </a:hlink>
    <a:folHlink>
      <a:srgbClr val="E6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4274</TotalTime>
  <Words>3438</Words>
  <Application>Microsoft Office PowerPoint</Application>
  <PresentationFormat>On-screen Show (4:3)</PresentationFormat>
  <Paragraphs>427</Paragraphs>
  <Slides>73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73</vt:i4>
      </vt:variant>
    </vt:vector>
  </HeadingPairs>
  <TitlesOfParts>
    <vt:vector size="87" baseType="lpstr">
      <vt:lpstr>Arial</vt:lpstr>
      <vt:lpstr>Arial Narrow</vt:lpstr>
      <vt:lpstr>Calibri</vt:lpstr>
      <vt:lpstr>Cambria Math</vt:lpstr>
      <vt:lpstr>Courier New</vt:lpstr>
      <vt:lpstr>Garamond</vt:lpstr>
      <vt:lpstr>Lucida Sans Unicode</vt:lpstr>
      <vt:lpstr>Sans-PS</vt:lpstr>
      <vt:lpstr>SFRM1440</vt:lpstr>
      <vt:lpstr>Symbol</vt:lpstr>
      <vt:lpstr>Times New Roman</vt:lpstr>
      <vt:lpstr>Verdana</vt:lpstr>
      <vt:lpstr>Wingdings</vt:lpstr>
      <vt:lpstr>SoftMaker</vt:lpstr>
      <vt:lpstr>Семантика в автоматической обработке текста Выделение ключевых слов</vt:lpstr>
      <vt:lpstr>План</vt:lpstr>
      <vt:lpstr>Выделение ключевых слов</vt:lpstr>
      <vt:lpstr>Выделение ключевых слов. Пример</vt:lpstr>
      <vt:lpstr>Выделение ключевых слов. Пример</vt:lpstr>
      <vt:lpstr>Выделение ключевых слов</vt:lpstr>
      <vt:lpstr>Семантика в задачах NLP</vt:lpstr>
      <vt:lpstr>Выделение ключевых слов</vt:lpstr>
      <vt:lpstr>Выделение ключевых слов</vt:lpstr>
      <vt:lpstr>Выделение ключевых слов: «документные» модели</vt:lpstr>
      <vt:lpstr>1. Задача 1. Признаки текста в коллекции</vt:lpstr>
      <vt:lpstr>1.1. Мешок слов. Векторные модели</vt:lpstr>
      <vt:lpstr>Выделение ключевых слов: tf.idf</vt:lpstr>
      <vt:lpstr>Выделение ключевых слов: tf.idf</vt:lpstr>
      <vt:lpstr>PowerPoint Presentation</vt:lpstr>
      <vt:lpstr>Выделение ключевых слов: tf.idf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Помогает ли тематический вес выделять ключевые слова в тексте?</vt:lpstr>
      <vt:lpstr>Помогает ли тематический вес выделять ключевые слова в тексте?</vt:lpstr>
      <vt:lpstr>Помогает ли тематический вес выделять ключевые слова в тексте?</vt:lpstr>
      <vt:lpstr>Помогает ли тематический вес выделять ключевые слова в тексте?</vt:lpstr>
      <vt:lpstr>Выделение ключевых слов: tf.idf</vt:lpstr>
      <vt:lpstr>Выделение ключевых слов: tf.idf</vt:lpstr>
      <vt:lpstr>PowerPoint Presentation</vt:lpstr>
      <vt:lpstr>PowerPoint Presentation</vt:lpstr>
      <vt:lpstr>PowerPoint Presentation</vt:lpstr>
      <vt:lpstr>PowerPoint Presentation</vt:lpstr>
      <vt:lpstr>Модель на основе релевантности</vt:lpstr>
      <vt:lpstr>PowerPoint Presentation</vt:lpstr>
      <vt:lpstr>PowerPoint Presentation</vt:lpstr>
      <vt:lpstr>Комбинированный подход Okapi BM25 </vt:lpstr>
      <vt:lpstr>Выделение ключевых слов “Информационная” модель</vt:lpstr>
      <vt:lpstr>The Term Discrimination Value </vt:lpstr>
      <vt:lpstr>The Term Discrimination Value </vt:lpstr>
      <vt:lpstr>The Term Discrimination Value </vt:lpstr>
      <vt:lpstr>Системы выделения ключевых слов</vt:lpstr>
      <vt:lpstr>Литература</vt:lpstr>
      <vt:lpstr>Выделение терминов предметной области</vt:lpstr>
      <vt:lpstr>Выделение терминов предметной области</vt:lpstr>
      <vt:lpstr>Выделение терминов предметной области</vt:lpstr>
      <vt:lpstr>Модифицированный tf.idf</vt:lpstr>
      <vt:lpstr>2.1. Странность (Weirdness)</vt:lpstr>
      <vt:lpstr>2.2. LogLikelihood</vt:lpstr>
      <vt:lpstr>2.3. C-value</vt:lpstr>
      <vt:lpstr>2.3. C-Value</vt:lpstr>
      <vt:lpstr>C-Value</vt:lpstr>
      <vt:lpstr>2.4. Наиболее частотное объемлющее словосочетание (Inside)</vt:lpstr>
      <vt:lpstr>Признаки употребления слова в наборе словосочетаний (Sum3, Sum10, Sum50)</vt:lpstr>
      <vt:lpstr>2.5. Признаки, использующие выдачу поисковика</vt:lpstr>
      <vt:lpstr>2.5. Признак встречаемости слова в терминах тезауруса</vt:lpstr>
      <vt:lpstr>3. Ключевые слова внутри текста</vt:lpstr>
      <vt:lpstr>Выделение ключевых слов внутри текста RAKE</vt:lpstr>
      <vt:lpstr>Выделение ключевых слов внутри текста RAKE</vt:lpstr>
      <vt:lpstr>Выделение ключевых слов внутри текста RAKE</vt:lpstr>
      <vt:lpstr>Выделение ключевых слов внутри текста RAKE</vt:lpstr>
      <vt:lpstr>Выделение ключевых слов внутри текста RAKE</vt:lpstr>
      <vt:lpstr>Выделение ключевых слов внутри текста RAKE</vt:lpstr>
      <vt:lpstr>Выделение ключевых слов внутри текста RAKE</vt:lpstr>
      <vt:lpstr>Выделение терминов</vt:lpstr>
      <vt:lpstr>Выделение терминов</vt:lpstr>
      <vt:lpstr>Выделение терминов</vt:lpstr>
      <vt:lpstr>Результаты эксперимента</vt:lpstr>
      <vt:lpstr>Результаты эксперимента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Статистические оценки семантических и других лингвистических свойств слов</dc:title>
  <dc:creator>Svetlana Toldova</dc:creator>
  <cp:lastModifiedBy>Дмитрий Горшков</cp:lastModifiedBy>
  <cp:revision>125</cp:revision>
  <dcterms:created xsi:type="dcterms:W3CDTF">2011-11-10T03:14:18Z</dcterms:created>
  <dcterms:modified xsi:type="dcterms:W3CDTF">2019-02-19T10:53:44Z</dcterms:modified>
</cp:coreProperties>
</file>