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957"/>
    <p:restoredTop sz="96076"/>
  </p:normalViewPr>
  <p:slideViewPr>
    <p:cSldViewPr snapToGrid="0" snapToObjects="1">
      <p:cViewPr varScale="1">
        <p:scale>
          <a:sx n="69" d="100"/>
          <a:sy n="69" d="100"/>
        </p:scale>
        <p:origin x="232" y="1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5/21/22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536733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509A250-FF31-4206-8172-F9D3106AACB1}" type="datetimeFigureOut">
              <a:rPr lang="en-US" smtClean="0"/>
              <a:t>5/21/22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227596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it-IT"/>
              <a:t>Fare clic per modificare lo stile del titolo dello schema</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509A250-FF31-4206-8172-F9D3106AACB1}" type="datetimeFigureOut">
              <a:rPr lang="en-US" smtClean="0"/>
              <a:t>5/21/22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328431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it-IT"/>
              <a:t>Fare clic per modificare lo stile del titolo dello schema</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AAD347D-5ACD-4C99-B74B-A9C85AD731AF}" type="datetimeFigureOut">
              <a:rPr lang="en-US" smtClean="0"/>
              <a:t>5/21/22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23743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509A250-FF31-4206-8172-F9D3106AACB1}" type="datetimeFigureOut">
              <a:rPr lang="en-US" smtClean="0"/>
              <a:t>5/21/22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48470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5/21/22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766915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5/21/22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611712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nchorCtr="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224497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5/21/22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91667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5/21/22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994188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9796027F-7875-4030-9381-8BD8C4F21935}" type="datetimeFigureOut">
              <a:rPr lang="en-US" smtClean="0"/>
              <a:t>5/21/22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950321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5/21/22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30344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5/21/22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3063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5/21/22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4100304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5/21/22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898453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7" name="Date Placeholder 4"/>
          <p:cNvSpPr>
            <a:spLocks noGrp="1"/>
          </p:cNvSpPr>
          <p:nvPr>
            <p:ph type="dt" sz="half" idx="10"/>
          </p:nvPr>
        </p:nvSpPr>
        <p:spPr/>
        <p:txBody>
          <a:bodyPr/>
          <a:lstStyle/>
          <a:p>
            <a:fld id="{4509A250-FF31-4206-8172-F9D3106AACB1}" type="datetimeFigureOut">
              <a:rPr lang="en-US" smtClean="0"/>
              <a:t>5/21/22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537439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509A250-FF31-4206-8172-F9D3106AACB1}" type="datetimeFigureOut">
              <a:rPr lang="en-US" smtClean="0"/>
              <a:t>5/21/22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968851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5/21/22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‹N›</a:t>
            </a:fld>
            <a:endParaRPr lang="en-US" dirty="0"/>
          </a:p>
        </p:txBody>
      </p:sp>
    </p:spTree>
    <p:extLst>
      <p:ext uri="{BB962C8B-B14F-4D97-AF65-F5344CB8AC3E}">
        <p14:creationId xmlns:p14="http://schemas.microsoft.com/office/powerpoint/2010/main" val="4266869181"/>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A37496-21E3-1B49-AB82-8800C8BBE58B}"/>
              </a:ext>
            </a:extLst>
          </p:cNvPr>
          <p:cNvSpPr>
            <a:spLocks noGrp="1"/>
          </p:cNvSpPr>
          <p:nvPr>
            <p:ph type="ctrTitle"/>
          </p:nvPr>
        </p:nvSpPr>
        <p:spPr/>
        <p:txBody>
          <a:bodyPr/>
          <a:lstStyle/>
          <a:p>
            <a:r>
              <a:rPr lang="it-IT" dirty="0"/>
              <a:t>Progetto DH:</a:t>
            </a:r>
            <a:br>
              <a:rPr lang="it-IT" dirty="0"/>
            </a:br>
            <a:r>
              <a:rPr lang="it-IT" dirty="0" err="1"/>
              <a:t>RaccontarRoma</a:t>
            </a:r>
            <a:endParaRPr lang="it-IT" dirty="0"/>
          </a:p>
        </p:txBody>
      </p:sp>
      <p:sp>
        <p:nvSpPr>
          <p:cNvPr id="3" name="Sottotitolo 2">
            <a:extLst>
              <a:ext uri="{FF2B5EF4-FFF2-40B4-BE49-F238E27FC236}">
                <a16:creationId xmlns:a16="http://schemas.microsoft.com/office/drawing/2014/main" id="{5DFBC7B8-666E-6443-B74C-88ABD49B029C}"/>
              </a:ext>
            </a:extLst>
          </p:cNvPr>
          <p:cNvSpPr>
            <a:spLocks noGrp="1"/>
          </p:cNvSpPr>
          <p:nvPr>
            <p:ph type="subTitle" idx="1"/>
          </p:nvPr>
        </p:nvSpPr>
        <p:spPr/>
        <p:txBody>
          <a:bodyPr>
            <a:normAutofit fontScale="70000" lnSpcReduction="20000"/>
          </a:bodyPr>
          <a:lstStyle/>
          <a:p>
            <a:r>
              <a:rPr lang="it-IT" dirty="0"/>
              <a:t>DIGITAL HUMANITIES E PATRIMONIO CULTURALE (6cfu)</a:t>
            </a:r>
          </a:p>
          <a:p>
            <a:r>
              <a:rPr lang="it-IT" dirty="0"/>
              <a:t>ANNA COMINATO - MATRICOLA N° 0001058361</a:t>
            </a:r>
          </a:p>
          <a:p>
            <a:r>
              <a:rPr lang="it-IT" dirty="0"/>
              <a:t>Mercoledì, 25\05\22</a:t>
            </a:r>
          </a:p>
        </p:txBody>
      </p:sp>
    </p:spTree>
    <p:extLst>
      <p:ext uri="{BB962C8B-B14F-4D97-AF65-F5344CB8AC3E}">
        <p14:creationId xmlns:p14="http://schemas.microsoft.com/office/powerpoint/2010/main" val="1683960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FF5BDE-2CCE-B64C-9D8F-8686D4006B89}"/>
              </a:ext>
            </a:extLst>
          </p:cNvPr>
          <p:cNvSpPr>
            <a:spLocks noGrp="1"/>
          </p:cNvSpPr>
          <p:nvPr>
            <p:ph type="title"/>
          </p:nvPr>
        </p:nvSpPr>
        <p:spPr/>
        <p:txBody>
          <a:bodyPr/>
          <a:lstStyle/>
          <a:p>
            <a:r>
              <a:rPr lang="it-IT" dirty="0"/>
              <a:t>OBIETTIVO DI RICERCA</a:t>
            </a:r>
          </a:p>
        </p:txBody>
      </p:sp>
      <p:sp>
        <p:nvSpPr>
          <p:cNvPr id="3" name="Segnaposto contenuto 2">
            <a:extLst>
              <a:ext uri="{FF2B5EF4-FFF2-40B4-BE49-F238E27FC236}">
                <a16:creationId xmlns:a16="http://schemas.microsoft.com/office/drawing/2014/main" id="{48D690A6-7A11-854F-A7EA-DD0D32250997}"/>
              </a:ext>
            </a:extLst>
          </p:cNvPr>
          <p:cNvSpPr>
            <a:spLocks noGrp="1"/>
          </p:cNvSpPr>
          <p:nvPr>
            <p:ph idx="1"/>
          </p:nvPr>
        </p:nvSpPr>
        <p:spPr/>
        <p:txBody>
          <a:bodyPr/>
          <a:lstStyle/>
          <a:p>
            <a:r>
              <a:rPr lang="it-IT" dirty="0"/>
              <a:t>Raccogliere tutte le </a:t>
            </a:r>
            <a:r>
              <a:rPr lang="it-IT" b="1" dirty="0"/>
              <a:t>narrazioni</a:t>
            </a:r>
            <a:r>
              <a:rPr lang="it-IT" dirty="0"/>
              <a:t> che sono state fatte, dall’antichità sino ad oggi, della </a:t>
            </a:r>
            <a:r>
              <a:rPr lang="it-IT" b="1" dirty="0"/>
              <a:t>città di Roma</a:t>
            </a:r>
            <a:r>
              <a:rPr lang="it-IT" dirty="0"/>
              <a:t>;</a:t>
            </a:r>
          </a:p>
          <a:p>
            <a:r>
              <a:rPr lang="it-IT" b="1" dirty="0"/>
              <a:t>Approccio trasversale </a:t>
            </a:r>
            <a:r>
              <a:rPr lang="it-IT" dirty="0"/>
              <a:t>per comprendere tutti i possibili  oggetti culturali;</a:t>
            </a:r>
          </a:p>
          <a:p>
            <a:r>
              <a:rPr lang="it-IT" dirty="0"/>
              <a:t>Valorizzare il </a:t>
            </a:r>
            <a:r>
              <a:rPr lang="it-IT" b="1" dirty="0"/>
              <a:t>patrimonio culturale italiano;</a:t>
            </a:r>
          </a:p>
          <a:p>
            <a:r>
              <a:rPr lang="it-IT" b="1" dirty="0"/>
              <a:t>Accessibilità e semplicità </a:t>
            </a:r>
            <a:r>
              <a:rPr lang="it-IT" dirty="0"/>
              <a:t>di approccio.</a:t>
            </a:r>
          </a:p>
          <a:p>
            <a:endParaRPr lang="it-IT" dirty="0"/>
          </a:p>
        </p:txBody>
      </p:sp>
    </p:spTree>
    <p:extLst>
      <p:ext uri="{BB962C8B-B14F-4D97-AF65-F5344CB8AC3E}">
        <p14:creationId xmlns:p14="http://schemas.microsoft.com/office/powerpoint/2010/main" val="2527685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855022-A096-2044-B766-E879DB92616C}"/>
              </a:ext>
            </a:extLst>
          </p:cNvPr>
          <p:cNvSpPr>
            <a:spLocks noGrp="1"/>
          </p:cNvSpPr>
          <p:nvPr>
            <p:ph type="title"/>
          </p:nvPr>
        </p:nvSpPr>
        <p:spPr/>
        <p:txBody>
          <a:bodyPr/>
          <a:lstStyle/>
          <a:p>
            <a:r>
              <a:rPr lang="it-IT" dirty="0"/>
              <a:t>WIREFRAME </a:t>
            </a:r>
          </a:p>
        </p:txBody>
      </p:sp>
      <p:sp>
        <p:nvSpPr>
          <p:cNvPr id="7" name="CasellaDiTesto 6">
            <a:extLst>
              <a:ext uri="{FF2B5EF4-FFF2-40B4-BE49-F238E27FC236}">
                <a16:creationId xmlns:a16="http://schemas.microsoft.com/office/drawing/2014/main" id="{1174D569-2E6B-4144-B0E5-FF45DC119B67}"/>
              </a:ext>
            </a:extLst>
          </p:cNvPr>
          <p:cNvSpPr txBox="1"/>
          <p:nvPr/>
        </p:nvSpPr>
        <p:spPr>
          <a:xfrm>
            <a:off x="4280214" y="1584563"/>
            <a:ext cx="6618514" cy="3970318"/>
          </a:xfrm>
          <a:prstGeom prst="rect">
            <a:avLst/>
          </a:prstGeom>
          <a:noFill/>
        </p:spPr>
        <p:txBody>
          <a:bodyPr wrap="square" rtlCol="0">
            <a:spAutoFit/>
          </a:bodyPr>
          <a:lstStyle/>
          <a:p>
            <a:pPr marL="285750" indent="-285750">
              <a:buClr>
                <a:schemeClr val="accent4">
                  <a:lumMod val="75000"/>
                </a:schemeClr>
              </a:buClr>
              <a:buSzPct val="100000"/>
              <a:buFont typeface="Font di sistema regolare"/>
              <a:buChar char="►"/>
            </a:pPr>
            <a:r>
              <a:rPr lang="it-IT" dirty="0" err="1"/>
              <a:t>Wireframe</a:t>
            </a:r>
            <a:r>
              <a:rPr lang="it-IT" dirty="0"/>
              <a:t> essenziale per dare all’utente solo info necessarie;</a:t>
            </a:r>
          </a:p>
          <a:p>
            <a:pPr marL="285750" indent="-285750">
              <a:buClr>
                <a:schemeClr val="accent4">
                  <a:lumMod val="75000"/>
                </a:schemeClr>
              </a:buClr>
              <a:buSzPct val="100000"/>
              <a:buFont typeface="Font di sistema regolare"/>
              <a:buChar char="►"/>
            </a:pPr>
            <a:r>
              <a:rPr lang="it-IT" dirty="0"/>
              <a:t>Header, </a:t>
            </a:r>
            <a:r>
              <a:rPr lang="it-IT" dirty="0" err="1"/>
              <a:t>navbar</a:t>
            </a:r>
            <a:r>
              <a:rPr lang="it-IT" dirty="0"/>
              <a:t> e </a:t>
            </a:r>
            <a:r>
              <a:rPr lang="it-IT" dirty="0" err="1"/>
              <a:t>footer</a:t>
            </a:r>
            <a:r>
              <a:rPr lang="it-IT" dirty="0"/>
              <a:t> inalterati in tutte le pagine per mantenere coerenza;</a:t>
            </a:r>
          </a:p>
          <a:p>
            <a:pPr marL="285750" indent="-285750">
              <a:buClr>
                <a:schemeClr val="accent4">
                  <a:lumMod val="75000"/>
                </a:schemeClr>
              </a:buClr>
              <a:buSzPct val="100000"/>
              <a:buFont typeface="Font di sistema regolare"/>
              <a:buChar char="►"/>
            </a:pPr>
            <a:r>
              <a:rPr lang="it-IT" dirty="0"/>
              <a:t>Parte centrale dinamica per adattarsi ai contenuti presentando </a:t>
            </a:r>
            <a:r>
              <a:rPr lang="it-IT" dirty="0" err="1"/>
              <a:t>section</a:t>
            </a:r>
            <a:r>
              <a:rPr lang="it-IT" dirty="0"/>
              <a:t>, </a:t>
            </a:r>
            <a:r>
              <a:rPr lang="it-IT" dirty="0" err="1"/>
              <a:t>aside</a:t>
            </a:r>
            <a:r>
              <a:rPr lang="it-IT" dirty="0"/>
              <a:t> o </a:t>
            </a:r>
            <a:r>
              <a:rPr lang="it-IT" dirty="0" err="1"/>
              <a:t>article</a:t>
            </a:r>
            <a:r>
              <a:rPr lang="it-IT" dirty="0"/>
              <a:t> a seconda della necessità;</a:t>
            </a:r>
          </a:p>
          <a:p>
            <a:pPr marL="285750" indent="-285750">
              <a:buClr>
                <a:schemeClr val="accent4">
                  <a:lumMod val="75000"/>
                </a:schemeClr>
              </a:buClr>
              <a:buSzPct val="100000"/>
              <a:buFont typeface="Font di sistema regolare"/>
              <a:buChar char="►"/>
            </a:pPr>
            <a:r>
              <a:rPr lang="it-IT" dirty="0"/>
              <a:t>I colori scelti sono significativi e coerenti al tema trattato e restano inalterati in tutte le pagine;</a:t>
            </a:r>
          </a:p>
          <a:p>
            <a:pPr marL="285750" indent="-285750">
              <a:buClr>
                <a:schemeClr val="accent4">
                  <a:lumMod val="75000"/>
                </a:schemeClr>
              </a:buClr>
              <a:buSzPct val="100000"/>
              <a:buFont typeface="Font di sistema regolare"/>
              <a:buChar char="►"/>
            </a:pPr>
            <a:r>
              <a:rPr lang="it-IT" dirty="0"/>
              <a:t>Inserimento di </a:t>
            </a:r>
            <a:r>
              <a:rPr lang="it-IT" dirty="0" err="1"/>
              <a:t>tools</a:t>
            </a:r>
            <a:r>
              <a:rPr lang="it-IT" dirty="0"/>
              <a:t> (story </a:t>
            </a:r>
            <a:r>
              <a:rPr lang="it-IT" dirty="0" err="1"/>
              <a:t>map</a:t>
            </a:r>
            <a:r>
              <a:rPr lang="it-IT" dirty="0"/>
              <a:t>, time line, </a:t>
            </a:r>
            <a:r>
              <a:rPr lang="it-IT" dirty="0" err="1"/>
              <a:t>iframe</a:t>
            </a:r>
            <a:r>
              <a:rPr lang="it-IT" dirty="0"/>
              <a:t> con mappe) per implementare l’engagement dell’utente rendendo il sito, oltre che utile, attrattivo e interattivo con link, </a:t>
            </a:r>
            <a:r>
              <a:rPr lang="it-IT" dirty="0" err="1"/>
              <a:t>form</a:t>
            </a:r>
            <a:r>
              <a:rPr lang="it-IT" dirty="0"/>
              <a:t> e pulsanti. </a:t>
            </a:r>
          </a:p>
          <a:p>
            <a:pPr>
              <a:buClr>
                <a:schemeClr val="accent4">
                  <a:lumMod val="75000"/>
                </a:schemeClr>
              </a:buClr>
              <a:buSzPct val="100000"/>
            </a:pPr>
            <a:endParaRPr lang="it-IT" dirty="0"/>
          </a:p>
        </p:txBody>
      </p:sp>
      <p:pic>
        <p:nvPicPr>
          <p:cNvPr id="11" name="Segnaposto contenuto 10">
            <a:extLst>
              <a:ext uri="{FF2B5EF4-FFF2-40B4-BE49-F238E27FC236}">
                <a16:creationId xmlns:a16="http://schemas.microsoft.com/office/drawing/2014/main" id="{FC9BEBE3-63D2-934C-89D6-792C28EFCD62}"/>
              </a:ext>
            </a:extLst>
          </p:cNvPr>
          <p:cNvPicPr>
            <a:picLocks noGrp="1" noChangeAspect="1"/>
          </p:cNvPicPr>
          <p:nvPr>
            <p:ph idx="1"/>
          </p:nvPr>
        </p:nvPicPr>
        <p:blipFill rotWithShape="1">
          <a:blip r:embed="rId2"/>
          <a:srcRect l="8377" t="5373" r="4176" b="6264"/>
          <a:stretch/>
        </p:blipFill>
        <p:spPr>
          <a:xfrm>
            <a:off x="770997" y="1377036"/>
            <a:ext cx="3159872" cy="4743121"/>
          </a:xfrm>
        </p:spPr>
      </p:pic>
    </p:spTree>
    <p:extLst>
      <p:ext uri="{BB962C8B-B14F-4D97-AF65-F5344CB8AC3E}">
        <p14:creationId xmlns:p14="http://schemas.microsoft.com/office/powerpoint/2010/main" val="3220667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F39D89-9927-1943-8A09-24DFB8F5B88A}"/>
              </a:ext>
            </a:extLst>
          </p:cNvPr>
          <p:cNvSpPr>
            <a:spLocks noGrp="1"/>
          </p:cNvSpPr>
          <p:nvPr>
            <p:ph type="title"/>
          </p:nvPr>
        </p:nvSpPr>
        <p:spPr/>
        <p:txBody>
          <a:bodyPr/>
          <a:lstStyle/>
          <a:p>
            <a:r>
              <a:rPr lang="it-IT" dirty="0"/>
              <a:t>GLI ITEM</a:t>
            </a:r>
          </a:p>
        </p:txBody>
      </p:sp>
      <p:sp>
        <p:nvSpPr>
          <p:cNvPr id="3" name="Segnaposto contenuto 2">
            <a:extLst>
              <a:ext uri="{FF2B5EF4-FFF2-40B4-BE49-F238E27FC236}">
                <a16:creationId xmlns:a16="http://schemas.microsoft.com/office/drawing/2014/main" id="{62FED919-58AB-C744-A7CD-20B4521F3C11}"/>
              </a:ext>
            </a:extLst>
          </p:cNvPr>
          <p:cNvSpPr>
            <a:spLocks noGrp="1"/>
          </p:cNvSpPr>
          <p:nvPr>
            <p:ph idx="1"/>
          </p:nvPr>
        </p:nvSpPr>
        <p:spPr>
          <a:xfrm>
            <a:off x="754742" y="1364342"/>
            <a:ext cx="9295111" cy="4884057"/>
          </a:xfrm>
        </p:spPr>
        <p:txBody>
          <a:bodyPr/>
          <a:lstStyle/>
          <a:p>
            <a:r>
              <a:rPr lang="it-IT" dirty="0"/>
              <a:t>Ogni oggetto culturale è il benvenuto nel sito a patto che porti con sé una rappresentazione di Roma: è questo il discrimine seguito per scegliere gli item.</a:t>
            </a:r>
          </a:p>
          <a:p>
            <a:r>
              <a:rPr lang="it-IT" dirty="0"/>
              <a:t>Selezionati dai più svariati ambiti: letteratura in tutte le sue forme, cinema e teatro, musica, arte e architettura, fotografie, televisione e radio. </a:t>
            </a:r>
          </a:p>
          <a:p>
            <a:r>
              <a:rPr lang="it-IT" dirty="0"/>
              <a:t>Multimedialità.</a:t>
            </a:r>
          </a:p>
          <a:p>
            <a:pPr marL="0" indent="0">
              <a:buNone/>
            </a:pPr>
            <a:endParaRPr lang="it-IT" dirty="0"/>
          </a:p>
        </p:txBody>
      </p:sp>
    </p:spTree>
    <p:extLst>
      <p:ext uri="{BB962C8B-B14F-4D97-AF65-F5344CB8AC3E}">
        <p14:creationId xmlns:p14="http://schemas.microsoft.com/office/powerpoint/2010/main" val="2836487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A4FE9D-7515-1E4C-858C-92BAB850F840}"/>
              </a:ext>
            </a:extLst>
          </p:cNvPr>
          <p:cNvSpPr>
            <a:spLocks noGrp="1"/>
          </p:cNvSpPr>
          <p:nvPr>
            <p:ph type="title"/>
          </p:nvPr>
        </p:nvSpPr>
        <p:spPr>
          <a:xfrm>
            <a:off x="646111" y="452718"/>
            <a:ext cx="9404723" cy="1400530"/>
          </a:xfrm>
        </p:spPr>
        <p:txBody>
          <a:bodyPr/>
          <a:lstStyle/>
          <a:p>
            <a:r>
              <a:rPr lang="it-IT" dirty="0"/>
              <a:t>STANDARD </a:t>
            </a:r>
          </a:p>
        </p:txBody>
      </p:sp>
      <p:sp>
        <p:nvSpPr>
          <p:cNvPr id="3" name="Segnaposto contenuto 2">
            <a:extLst>
              <a:ext uri="{FF2B5EF4-FFF2-40B4-BE49-F238E27FC236}">
                <a16:creationId xmlns:a16="http://schemas.microsoft.com/office/drawing/2014/main" id="{9FFBB5A3-3972-9449-A496-9C86D9F6EE63}"/>
              </a:ext>
            </a:extLst>
          </p:cNvPr>
          <p:cNvSpPr>
            <a:spLocks noGrp="1"/>
          </p:cNvSpPr>
          <p:nvPr>
            <p:ph idx="1"/>
          </p:nvPr>
        </p:nvSpPr>
        <p:spPr>
          <a:xfrm>
            <a:off x="928914" y="1219200"/>
            <a:ext cx="9120939" cy="5029199"/>
          </a:xfrm>
        </p:spPr>
        <p:txBody>
          <a:bodyPr>
            <a:normAutofit lnSpcReduction="10000"/>
          </a:bodyPr>
          <a:lstStyle/>
          <a:p>
            <a:r>
              <a:rPr lang="it-IT" dirty="0"/>
              <a:t>Non è stato possibile individuare uno standard unico per la descrizione dei nostri oggetti.</a:t>
            </a:r>
          </a:p>
          <a:p>
            <a:r>
              <a:rPr lang="it-IT" dirty="0"/>
              <a:t>Ogni oggetto in base alla categoria d’appartenenza utilizza lo standard più adeguato per la propria descrizione.</a:t>
            </a:r>
          </a:p>
          <a:p>
            <a:r>
              <a:rPr lang="it-IT" dirty="0" err="1"/>
              <a:t>Dublin</a:t>
            </a:r>
            <a:r>
              <a:rPr lang="it-IT" dirty="0"/>
              <a:t> Core a livello generale.</a:t>
            </a:r>
          </a:p>
          <a:p>
            <a:r>
              <a:rPr lang="it-IT" dirty="0"/>
              <a:t>Oggetti appartenenti al patrimonio bibliotecario: IFLA</a:t>
            </a:r>
            <a:r>
              <a:rPr lang="it-IT" dirty="0">
                <a:sym typeface="Wingdings" pitchFamily="2" charset="2"/>
              </a:rPr>
              <a:t>ICCU, AIB, ISBD, TEI.</a:t>
            </a:r>
          </a:p>
          <a:p>
            <a:r>
              <a:rPr lang="it-IT" dirty="0">
                <a:sym typeface="Wingdings" pitchFamily="2" charset="2"/>
              </a:rPr>
              <a:t>Oggetti appartenenti al patrimonio archivistico: ICAICAR, ISAD.</a:t>
            </a:r>
          </a:p>
          <a:p>
            <a:r>
              <a:rPr lang="it-IT" dirty="0">
                <a:sym typeface="Wingdings" pitchFamily="2" charset="2"/>
              </a:rPr>
              <a:t>Oggetti appartenenti al patrimonio museale: ICOM  ICCD, ICOM ITALIA, CCO, OPEN ICCD.</a:t>
            </a:r>
          </a:p>
          <a:p>
            <a:r>
              <a:rPr lang="it-IT" dirty="0">
                <a:sym typeface="Wingdings" pitchFamily="2" charset="2"/>
              </a:rPr>
              <a:t>FRBR: utile per gli oggetti non appartenenti alle categorie sopracitate, in quanto FRBR/LRM propone </a:t>
            </a:r>
            <a:r>
              <a:rPr lang="it-IT" dirty="0" err="1">
                <a:sym typeface="Wingdings" pitchFamily="2" charset="2"/>
              </a:rPr>
              <a:t>macrogruppi</a:t>
            </a:r>
            <a:r>
              <a:rPr lang="it-IT" dirty="0">
                <a:sym typeface="Wingdings" pitchFamily="2" charset="2"/>
              </a:rPr>
              <a:t> per la descrizione di ogni oggetto culturale.</a:t>
            </a:r>
          </a:p>
          <a:p>
            <a:r>
              <a:rPr lang="it-IT" dirty="0"/>
              <a:t>VIAF, GETTY VOCABOULARIES, LCSH.</a:t>
            </a:r>
          </a:p>
        </p:txBody>
      </p:sp>
    </p:spTree>
    <p:extLst>
      <p:ext uri="{BB962C8B-B14F-4D97-AF65-F5344CB8AC3E}">
        <p14:creationId xmlns:p14="http://schemas.microsoft.com/office/powerpoint/2010/main" val="3975125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89113F-067F-EE45-9A5A-24EFEB85A0CE}"/>
              </a:ext>
            </a:extLst>
          </p:cNvPr>
          <p:cNvSpPr>
            <a:spLocks noGrp="1"/>
          </p:cNvSpPr>
          <p:nvPr>
            <p:ph type="title"/>
          </p:nvPr>
        </p:nvSpPr>
        <p:spPr/>
        <p:txBody>
          <a:bodyPr/>
          <a:lstStyle/>
          <a:p>
            <a:r>
              <a:rPr lang="it-IT" dirty="0"/>
              <a:t>BROWSING</a:t>
            </a:r>
          </a:p>
        </p:txBody>
      </p:sp>
      <p:sp>
        <p:nvSpPr>
          <p:cNvPr id="3" name="Segnaposto contenuto 2">
            <a:extLst>
              <a:ext uri="{FF2B5EF4-FFF2-40B4-BE49-F238E27FC236}">
                <a16:creationId xmlns:a16="http://schemas.microsoft.com/office/drawing/2014/main" id="{3AB36FC2-F4C7-0E41-884E-6FEB96D12726}"/>
              </a:ext>
            </a:extLst>
          </p:cNvPr>
          <p:cNvSpPr>
            <a:spLocks noGrp="1"/>
          </p:cNvSpPr>
          <p:nvPr>
            <p:ph idx="1"/>
          </p:nvPr>
        </p:nvSpPr>
        <p:spPr>
          <a:xfrm>
            <a:off x="645132" y="1262744"/>
            <a:ext cx="9404722" cy="4985656"/>
          </a:xfrm>
        </p:spPr>
        <p:txBody>
          <a:bodyPr/>
          <a:lstStyle/>
          <a:p>
            <a:r>
              <a:rPr lang="it-IT" dirty="0"/>
              <a:t>Navigazione possibile in diverse modalità da ogni pagina del sito a seconda della prospettiva adottata:</a:t>
            </a:r>
          </a:p>
          <a:p>
            <a:r>
              <a:rPr lang="it-IT" dirty="0"/>
              <a:t>Tipologia;</a:t>
            </a:r>
          </a:p>
          <a:p>
            <a:r>
              <a:rPr lang="it-IT" dirty="0"/>
              <a:t>Tema;</a:t>
            </a:r>
          </a:p>
          <a:p>
            <a:r>
              <a:rPr lang="it-IT" dirty="0"/>
              <a:t>Luogo.</a:t>
            </a:r>
          </a:p>
          <a:p>
            <a:r>
              <a:rPr lang="it-IT" dirty="0"/>
              <a:t>All’interno della pagina Catalogo è possibile effettuare una navigazione più sofisticata applicando diversi filtri («autore», «periodo storico», «ambito»). È possibile avere accesso anche a tutti gli </a:t>
            </a:r>
            <a:r>
              <a:rPr lang="it-IT" dirty="0" err="1"/>
              <a:t>items</a:t>
            </a:r>
            <a:r>
              <a:rPr lang="it-IT" dirty="0"/>
              <a:t> se si sceglie di non filtrare il catalogo;</a:t>
            </a:r>
          </a:p>
          <a:p>
            <a:r>
              <a:rPr lang="it-IT" dirty="0"/>
              <a:t>Possibilità di ricercare uno specifico item grazie alla presenza, in ogni pagina, della barra di ricerca;</a:t>
            </a:r>
          </a:p>
          <a:p>
            <a:r>
              <a:rPr lang="it-IT" dirty="0"/>
              <a:t>Possibilità di loggarsi per contribuire all’implementazione degli item. </a:t>
            </a:r>
          </a:p>
          <a:p>
            <a:endParaRPr lang="it-IT" dirty="0"/>
          </a:p>
        </p:txBody>
      </p:sp>
    </p:spTree>
    <p:extLst>
      <p:ext uri="{BB962C8B-B14F-4D97-AF65-F5344CB8AC3E}">
        <p14:creationId xmlns:p14="http://schemas.microsoft.com/office/powerpoint/2010/main" val="323902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1BEEEE-34B7-EA48-8CBF-4396F99DACF3}"/>
              </a:ext>
            </a:extLst>
          </p:cNvPr>
          <p:cNvSpPr>
            <a:spLocks noGrp="1"/>
          </p:cNvSpPr>
          <p:nvPr>
            <p:ph type="title"/>
          </p:nvPr>
        </p:nvSpPr>
        <p:spPr/>
        <p:txBody>
          <a:bodyPr/>
          <a:lstStyle/>
          <a:p>
            <a:r>
              <a:rPr lang="it-IT" dirty="0"/>
              <a:t>INFO UTILI</a:t>
            </a:r>
          </a:p>
        </p:txBody>
      </p:sp>
      <p:sp>
        <p:nvSpPr>
          <p:cNvPr id="3" name="Segnaposto contenuto 2">
            <a:extLst>
              <a:ext uri="{FF2B5EF4-FFF2-40B4-BE49-F238E27FC236}">
                <a16:creationId xmlns:a16="http://schemas.microsoft.com/office/drawing/2014/main" id="{628F1B0F-27F9-E841-B2CD-B5F8DB4ECCF0}"/>
              </a:ext>
            </a:extLst>
          </p:cNvPr>
          <p:cNvSpPr>
            <a:spLocks noGrp="1"/>
          </p:cNvSpPr>
          <p:nvPr>
            <p:ph idx="1"/>
          </p:nvPr>
        </p:nvSpPr>
        <p:spPr>
          <a:xfrm>
            <a:off x="645132" y="1277258"/>
            <a:ext cx="9404722" cy="4971142"/>
          </a:xfrm>
        </p:spPr>
        <p:txBody>
          <a:bodyPr/>
          <a:lstStyle/>
          <a:p>
            <a:r>
              <a:rPr lang="it-IT" dirty="0"/>
              <a:t>È prevista la possibilità di rendere il sito una piattaforma collaborativa per permettere ad ognuno di partecipare al progetto. Questo permette di soddisfare il più possibile lo scopo con cui nasce questo lavoro e garantire l’interazione dell’utente. </a:t>
            </a:r>
          </a:p>
          <a:p>
            <a:r>
              <a:rPr lang="it-IT" dirty="0"/>
              <a:t>La presenza stessa delle icone social nel </a:t>
            </a:r>
            <a:r>
              <a:rPr lang="it-IT" dirty="0" err="1"/>
              <a:t>footer</a:t>
            </a:r>
            <a:r>
              <a:rPr lang="it-IT" dirty="0"/>
              <a:t> delinea la doppia natura del sito: assicurare la massima affidabilità nel fornire documentazione di qualità e interagire con il mondo attuale potendo portare la cultura a portata di tutti. </a:t>
            </a:r>
          </a:p>
        </p:txBody>
      </p:sp>
    </p:spTree>
    <p:extLst>
      <p:ext uri="{BB962C8B-B14F-4D97-AF65-F5344CB8AC3E}">
        <p14:creationId xmlns:p14="http://schemas.microsoft.com/office/powerpoint/2010/main" val="4107162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E3A027-24A9-7A41-8BBA-24DE78E9C452}"/>
              </a:ext>
            </a:extLst>
          </p:cNvPr>
          <p:cNvSpPr>
            <a:spLocks noGrp="1"/>
          </p:cNvSpPr>
          <p:nvPr>
            <p:ph type="title"/>
          </p:nvPr>
        </p:nvSpPr>
        <p:spPr/>
        <p:txBody>
          <a:bodyPr/>
          <a:lstStyle/>
          <a:p>
            <a:r>
              <a:rPr lang="it-IT" dirty="0"/>
              <a:t>IL PROGETTO IN CONCRETO</a:t>
            </a:r>
          </a:p>
        </p:txBody>
      </p:sp>
      <p:sp>
        <p:nvSpPr>
          <p:cNvPr id="3" name="Segnaposto contenuto 2">
            <a:extLst>
              <a:ext uri="{FF2B5EF4-FFF2-40B4-BE49-F238E27FC236}">
                <a16:creationId xmlns:a16="http://schemas.microsoft.com/office/drawing/2014/main" id="{4C0CC70F-8210-B643-A1F1-CDB25BF776E0}"/>
              </a:ext>
            </a:extLst>
          </p:cNvPr>
          <p:cNvSpPr>
            <a:spLocks noGrp="1"/>
          </p:cNvSpPr>
          <p:nvPr>
            <p:ph idx="1"/>
          </p:nvPr>
        </p:nvSpPr>
        <p:spPr/>
        <p:txBody>
          <a:bodyPr/>
          <a:lstStyle/>
          <a:p>
            <a:pPr marL="0" indent="0">
              <a:buNone/>
            </a:pPr>
            <a:endParaRPr lang="it-IT" dirty="0"/>
          </a:p>
        </p:txBody>
      </p:sp>
    </p:spTree>
    <p:extLst>
      <p:ext uri="{BB962C8B-B14F-4D97-AF65-F5344CB8AC3E}">
        <p14:creationId xmlns:p14="http://schemas.microsoft.com/office/powerpoint/2010/main" val="919644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e">
  <a:themeElements>
    <a:clrScheme name="Rosso arancion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Ione">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e">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{11F8F7FE-1D58-AA45-869F-C9AC9F96B7E2}tf10001062</Template>
  <TotalTime>3874</TotalTime>
  <Words>521</Words>
  <Application>Microsoft Macintosh PowerPoint</Application>
  <PresentationFormat>Widescreen</PresentationFormat>
  <Paragraphs>40</Paragraphs>
  <Slides>8</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8</vt:i4>
      </vt:variant>
    </vt:vector>
  </HeadingPairs>
  <TitlesOfParts>
    <vt:vector size="13" baseType="lpstr">
      <vt:lpstr>Arial</vt:lpstr>
      <vt:lpstr>Century Gothic</vt:lpstr>
      <vt:lpstr>Font di sistema regolare</vt:lpstr>
      <vt:lpstr>Wingdings 3</vt:lpstr>
      <vt:lpstr>Ione</vt:lpstr>
      <vt:lpstr>Progetto DH: RaccontarRoma</vt:lpstr>
      <vt:lpstr>OBIETTIVO DI RICERCA</vt:lpstr>
      <vt:lpstr>WIREFRAME </vt:lpstr>
      <vt:lpstr>GLI ITEM</vt:lpstr>
      <vt:lpstr>STANDARD </vt:lpstr>
      <vt:lpstr>BROWSING</vt:lpstr>
      <vt:lpstr>INFO UTILI</vt:lpstr>
      <vt:lpstr>IL PROGETTO IN CONCRETO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DH: RaccontarRoma</dc:title>
  <dc:creator>Anna Cominato - anna.cominato@studio.unibo.it</dc:creator>
  <cp:lastModifiedBy>Anna Cominato - anna.cominato@studio.unibo.it</cp:lastModifiedBy>
  <cp:revision>3</cp:revision>
  <dcterms:created xsi:type="dcterms:W3CDTF">2022-05-18T19:32:22Z</dcterms:created>
  <dcterms:modified xsi:type="dcterms:W3CDTF">2022-05-23T11:28:23Z</dcterms:modified>
</cp:coreProperties>
</file>