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62" r:id="rId5"/>
    <p:sldId id="258" r:id="rId6"/>
    <p:sldId id="259" r:id="rId7"/>
    <p:sldId id="260" r:id="rId8"/>
    <p:sldId id="263" r:id="rId9"/>
    <p:sldId id="264" r:id="rId10"/>
    <p:sldId id="265" r:id="rId11"/>
    <p:sldId id="266" r:id="rId12"/>
    <p:sldId id="272" r:id="rId14"/>
    <p:sldId id="267" r:id="rId15"/>
    <p:sldId id="273" r:id="rId16"/>
    <p:sldId id="268" r:id="rId17"/>
    <p:sldId id="274" r:id="rId18"/>
    <p:sldId id="269" r:id="rId19"/>
    <p:sldId id="275" r:id="rId20"/>
    <p:sldId id="276" r:id="rId21"/>
    <p:sldId id="271" r:id="rId22"/>
    <p:sldId id="277" r:id="rId23"/>
    <p:sldId id="279" r:id="rId24"/>
    <p:sldId id="278" r:id="rId25"/>
    <p:sldId id="280"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65" autoAdjust="0"/>
    <p:restoredTop sz="71980" autoAdjust="0"/>
  </p:normalViewPr>
  <p:slideViewPr>
    <p:cSldViewPr snapToGrid="0">
      <p:cViewPr varScale="1">
        <p:scale>
          <a:sx n="52" d="100"/>
          <a:sy n="52" d="100"/>
        </p:scale>
        <p:origin x="132" y="592"/>
      </p:cViewPr>
      <p:guideLst>
        <p:guide orient="horz" pos="2163"/>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7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1A76A6-1E47-42FA-BEF4-676FD2A286E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EC49-FE8C-4A42-9230-F78F7248291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DD3EC49-FE8C-4A42-9230-F78F7248291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i="0" kern="100" dirty="0">
                <a:effectLst/>
                <a:latin typeface="Times New Roman" panose="02020603050405020304" pitchFamily="18" charset="0"/>
                <a:ea typeface="等线" panose="02010600030101010101" pitchFamily="2" charset="-122"/>
                <a:cs typeface="Times New Roman" panose="02020603050405020304" pitchFamily="18" charset="0"/>
              </a:rPr>
              <a:t>Comparing the Maximum Test Accuracy and Average Test accuracy of those four </a:t>
            </a:r>
            <a:r>
              <a:rPr lang="en-US" altLang="zh-CN" sz="1800" i="0" kern="100" dirty="0" err="1">
                <a:effectLst/>
                <a:latin typeface="Times New Roman" panose="02020603050405020304" pitchFamily="18" charset="0"/>
                <a:ea typeface="等线" panose="02010600030101010101" pitchFamily="2" charset="-122"/>
                <a:cs typeface="Times New Roman" panose="02020603050405020304" pitchFamily="18" charset="0"/>
              </a:rPr>
              <a:t>DenseNet</a:t>
            </a:r>
            <a:r>
              <a:rPr lang="en-US" altLang="zh-CN" sz="1800" i="0" kern="100" dirty="0">
                <a:effectLst/>
                <a:latin typeface="Times New Roman" panose="02020603050405020304" pitchFamily="18" charset="0"/>
                <a:ea typeface="等线" panose="02010600030101010101" pitchFamily="2" charset="-122"/>
                <a:cs typeface="Times New Roman" panose="02020603050405020304" pitchFamily="18" charset="0"/>
              </a:rPr>
              <a:t> structures, we find that densenet201 has the best performance on our birds classification prediction.</a:t>
            </a:r>
            <a:endParaRPr lang="en-US" altLang="zh-CN" sz="1800" i="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i="0" dirty="0"/>
          </a:p>
        </p:txBody>
      </p:sp>
      <p:sp>
        <p:nvSpPr>
          <p:cNvPr id="4" name="灯片编号占位符 3"/>
          <p:cNvSpPr>
            <a:spLocks noGrp="1"/>
          </p:cNvSpPr>
          <p:nvPr>
            <p:ph type="sldNum" sz="quarter" idx="5"/>
          </p:nvPr>
        </p:nvSpPr>
        <p:spPr/>
        <p:txBody>
          <a:bodyPr/>
          <a:lstStyle/>
          <a:p>
            <a:fld id="{ADD3EC49-FE8C-4A42-9230-F78F7248291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A2B2E"/>
                </a:solidFill>
                <a:effectLst/>
                <a:latin typeface="PingFang SC"/>
              </a:rPr>
              <a:t>We suspect that adding the channel attention to the </a:t>
            </a:r>
            <a:r>
              <a:rPr lang="en-US" altLang="zh-CN" b="0" i="0" dirty="0" err="1">
                <a:solidFill>
                  <a:srgbClr val="2A2B2E"/>
                </a:solidFill>
                <a:effectLst/>
                <a:latin typeface="PingFang SC"/>
              </a:rPr>
              <a:t>DenseNet</a:t>
            </a:r>
            <a:r>
              <a:rPr lang="en-US" altLang="zh-CN" b="0" i="0" dirty="0">
                <a:solidFill>
                  <a:srgbClr val="2A2B2E"/>
                </a:solidFill>
                <a:effectLst/>
                <a:latin typeface="PingFang SC"/>
              </a:rPr>
              <a:t> structure will improve the prediction accuracy.</a:t>
            </a:r>
            <a:endParaRPr lang="en-US" altLang="zh-CN" b="0" i="0" dirty="0">
              <a:solidFill>
                <a:srgbClr val="2A2B2E"/>
              </a:solidFill>
              <a:effectLst/>
              <a:latin typeface="PingFang SC"/>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2A2B2E"/>
                </a:solidFill>
                <a:effectLst/>
                <a:latin typeface="PingFang SC"/>
              </a:rPr>
              <a:t>We try to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add SE Networks after each dense block</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ADD3EC49-FE8C-4A42-9230-F78F7248291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A2B2E"/>
                </a:solidFill>
                <a:effectLst/>
                <a:latin typeface="PingFang SC"/>
              </a:rPr>
              <a:t>We suspect that adding the channel attention to the </a:t>
            </a:r>
            <a:r>
              <a:rPr lang="en-US" altLang="zh-CN" b="0" i="0" dirty="0" err="1">
                <a:solidFill>
                  <a:srgbClr val="2A2B2E"/>
                </a:solidFill>
                <a:effectLst/>
                <a:latin typeface="PingFang SC"/>
              </a:rPr>
              <a:t>DenseNet</a:t>
            </a:r>
            <a:r>
              <a:rPr lang="en-US" altLang="zh-CN" b="0" i="0" dirty="0">
                <a:solidFill>
                  <a:srgbClr val="2A2B2E"/>
                </a:solidFill>
                <a:effectLst/>
                <a:latin typeface="PingFang SC"/>
              </a:rPr>
              <a:t> structure will improve the prediction accuracy.</a:t>
            </a:r>
            <a:endParaRPr lang="en-US" altLang="zh-CN" b="0" i="0" dirty="0">
              <a:solidFill>
                <a:srgbClr val="2A2B2E"/>
              </a:solidFill>
              <a:effectLst/>
              <a:latin typeface="PingFang SC"/>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2A2B2E"/>
                </a:solidFill>
                <a:effectLst/>
                <a:latin typeface="PingFang SC"/>
              </a:rPr>
              <a:t>We try to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add SE Networks after each dense block</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ADD3EC49-FE8C-4A42-9230-F78F7248291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en-US" altLang="zh-CN" sz="1800" i="0" kern="100" dirty="0">
                <a:effectLst/>
                <a:latin typeface="Times New Roman" panose="02020603050405020304" pitchFamily="18" charset="0"/>
                <a:ea typeface="等线" panose="02010600030101010101" pitchFamily="2" charset="-122"/>
                <a:cs typeface="Times New Roman" panose="02020603050405020304" pitchFamily="18" charset="0"/>
              </a:rPr>
              <a:t>As figures show, after adding SE blocks, the Maximum Test Accuracy and the Average Test Accuracy </a:t>
            </a:r>
            <a:r>
              <a:rPr lang="en-US" altLang="zh-CN" sz="2800" b="0" i="0" dirty="0">
                <a:solidFill>
                  <a:srgbClr val="2A2B2E"/>
                </a:solidFill>
                <a:effectLst/>
                <a:latin typeface="PingFang SC"/>
              </a:rPr>
              <a:t>improve a little bit.</a:t>
            </a:r>
            <a:endParaRPr lang="en-US" altLang="zh-CN" sz="1800" i="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DD3EC49-FE8C-4A42-9230-F78F7248291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DD3EC49-FE8C-4A42-9230-F78F7248291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DD3EC49-FE8C-4A42-9230-F78F7248291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zh-CN">
                <a:latin typeface="+mn-lt"/>
                <a:cs typeface="+mn-lt"/>
              </a:rPr>
              <a:t>Birds classification implement by DenseNet</a:t>
            </a:r>
            <a:endParaRPr lang="zh-CN" altLang="zh-CN">
              <a:latin typeface="+mn-lt"/>
              <a:cs typeface="+mn-lt"/>
            </a:endParaRPr>
          </a:p>
        </p:txBody>
      </p:sp>
      <p:sp>
        <p:nvSpPr>
          <p:cNvPr id="3" name="副标题 2"/>
          <p:cNvSpPr>
            <a:spLocks noGrp="1"/>
          </p:cNvSpPr>
          <p:nvPr>
            <p:ph type="subTitle" idx="1"/>
            <p:custDataLst>
              <p:tags r:id="rId2"/>
            </p:custDataLst>
          </p:nvPr>
        </p:nvSpPr>
        <p:spPr>
          <a:xfrm>
            <a:off x="1849755" y="3560445"/>
            <a:ext cx="9148445" cy="952500"/>
          </a:xfrm>
        </p:spPr>
        <p:txBody>
          <a:bodyPr>
            <a:normAutofit/>
          </a:bodyPr>
          <a:lstStyle/>
          <a:p>
            <a:r>
              <a:rPr lang="zh-CN" altLang="en-US">
                <a:cs typeface="+mn-lt"/>
              </a:rPr>
              <a:t>SUN Zhen，LIN Di，GUO Peiyuan</a:t>
            </a:r>
            <a:endParaRPr lang="zh-CN" altLang="en-US">
              <a:cs typeface="+mn-lt"/>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rot="14178297">
            <a:off x="-2343873" y="955964"/>
            <a:ext cx="4687744" cy="4627418"/>
            <a:chOff x="1477529" y="200892"/>
            <a:chExt cx="4687744" cy="4627418"/>
          </a:xfrm>
        </p:grpSpPr>
        <p:sp>
          <p:nvSpPr>
            <p:cNvPr id="2" name="圆: 空心 1"/>
            <p:cNvSpPr/>
            <p:nvPr/>
          </p:nvSpPr>
          <p:spPr>
            <a:xfrm>
              <a:off x="1477529" y="200892"/>
              <a:ext cx="4687744" cy="4627418"/>
            </a:xfrm>
            <a:prstGeom prst="donu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 name="椭圆 2"/>
            <p:cNvSpPr/>
            <p:nvPr/>
          </p:nvSpPr>
          <p:spPr>
            <a:xfrm rot="7421703">
              <a:off x="2300432" y="3421319"/>
              <a:ext cx="1022355" cy="1021387"/>
            </a:xfrm>
            <a:prstGeom prst="ellipse">
              <a:avLst/>
            </a:prstGeom>
            <a:gradFill flip="none" rotWithShape="0">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b="1" dirty="0">
                  <a:solidFill>
                    <a:schemeClr val="tx1"/>
                  </a:solidFill>
                </a:rPr>
                <a:t>Ⅰ</a:t>
              </a:r>
              <a:endParaRPr lang="en-US" altLang="zh-CN" sz="1600" b="1" dirty="0">
                <a:solidFill>
                  <a:schemeClr val="tx1"/>
                </a:solidFill>
              </a:endParaRPr>
            </a:p>
            <a:p>
              <a:pPr algn="ctr"/>
              <a:r>
                <a:rPr lang="en-US" altLang="zh-CN" sz="1600" b="1" dirty="0" err="1">
                  <a:solidFill>
                    <a:schemeClr val="tx1"/>
                  </a:solidFill>
                </a:rPr>
                <a:t>DenseNet</a:t>
              </a:r>
              <a:r>
                <a:rPr lang="en-US" altLang="zh-CN" sz="1600" b="1" dirty="0">
                  <a:solidFill>
                    <a:schemeClr val="tx1"/>
                  </a:solidFill>
                </a:rPr>
                <a:t> </a:t>
              </a:r>
              <a:endParaRPr lang="en-US" altLang="zh-CN" sz="1600" b="1" dirty="0">
                <a:solidFill>
                  <a:schemeClr val="tx1"/>
                </a:solidFill>
              </a:endParaRPr>
            </a:p>
            <a:p>
              <a:pPr algn="ctr"/>
              <a:r>
                <a:rPr lang="en-US" altLang="zh-CN" sz="1600" b="1" dirty="0">
                  <a:solidFill>
                    <a:schemeClr val="tx1"/>
                  </a:solidFill>
                </a:rPr>
                <a:t>121</a:t>
              </a:r>
              <a:endParaRPr lang="en-US" altLang="zh-CN" sz="1600" b="1" dirty="0">
                <a:solidFill>
                  <a:schemeClr val="tx1"/>
                </a:solidFill>
              </a:endParaRPr>
            </a:p>
          </p:txBody>
        </p:sp>
        <p:sp>
          <p:nvSpPr>
            <p:cNvPr id="4" name="椭圆 3"/>
            <p:cNvSpPr/>
            <p:nvPr/>
          </p:nvSpPr>
          <p:spPr>
            <a:xfrm rot="7421703">
              <a:off x="4764496" y="2973606"/>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chemeClr val="tx1"/>
                  </a:solidFill>
                </a:rPr>
                <a:t>Ⅱ</a:t>
              </a:r>
              <a:endParaRPr lang="en-US" altLang="zh-CN" sz="1400" b="1" dirty="0">
                <a:solidFill>
                  <a:schemeClr val="tx1"/>
                </a:solidFill>
              </a:endParaRPr>
            </a:p>
            <a:p>
              <a:pPr algn="ctr"/>
              <a:r>
                <a:rPr lang="en-US" altLang="zh-CN" sz="1400" b="1" dirty="0">
                  <a:solidFill>
                    <a:schemeClr val="tx1"/>
                  </a:solidFill>
                </a:rPr>
                <a:t>Pretrained </a:t>
              </a:r>
              <a:endParaRPr lang="en-US" altLang="zh-CN" sz="1400" b="1" dirty="0">
                <a:solidFill>
                  <a:schemeClr val="tx1"/>
                </a:solidFill>
              </a:endParaRPr>
            </a:p>
            <a:p>
              <a:pPr algn="ctr"/>
              <a:r>
                <a:rPr lang="en-US" altLang="zh-CN" sz="1400" b="1" dirty="0">
                  <a:solidFill>
                    <a:schemeClr val="tx1"/>
                  </a:solidFill>
                </a:rPr>
                <a:t>Model</a:t>
              </a:r>
              <a:endParaRPr lang="en-US" altLang="zh-CN" sz="1400" b="1" dirty="0">
                <a:solidFill>
                  <a:schemeClr val="tx1"/>
                </a:solidFill>
              </a:endParaRPr>
            </a:p>
          </p:txBody>
        </p:sp>
        <p:sp>
          <p:nvSpPr>
            <p:cNvPr id="5" name="椭圆 4"/>
            <p:cNvSpPr/>
            <p:nvPr/>
          </p:nvSpPr>
          <p:spPr>
            <a:xfrm>
              <a:off x="3310223" y="295852"/>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Ⅳ</a:t>
              </a:r>
              <a:endParaRPr lang="en-US" altLang="zh-CN" sz="1400" b="1" dirty="0">
                <a:solidFill>
                  <a:schemeClr val="tx1"/>
                </a:solidFill>
              </a:endParaRPr>
            </a:p>
            <a:p>
              <a:pPr algn="ctr"/>
              <a:r>
                <a:rPr lang="en-US" altLang="zh-CN" sz="1400" b="1" dirty="0">
                  <a:solidFill>
                    <a:schemeClr val="tx1"/>
                  </a:solidFill>
                </a:rPr>
                <a:t>Add</a:t>
              </a:r>
              <a:endParaRPr lang="en-US" altLang="zh-CN" sz="1400" b="1" dirty="0">
                <a:solidFill>
                  <a:schemeClr val="tx1"/>
                </a:solidFill>
              </a:endParaRPr>
            </a:p>
            <a:p>
              <a:pPr algn="ctr"/>
              <a:r>
                <a:rPr lang="en-US" altLang="zh-CN" sz="1400" b="1" dirty="0" err="1">
                  <a:solidFill>
                    <a:schemeClr val="tx1"/>
                  </a:solidFill>
                </a:rPr>
                <a:t>SENet</a:t>
              </a:r>
              <a:endParaRPr lang="en-US" altLang="zh-CN" sz="1400" b="1" dirty="0">
                <a:solidFill>
                  <a:schemeClr val="tx1"/>
                </a:solidFill>
              </a:endParaRPr>
            </a:p>
            <a:p>
              <a:pPr algn="ctr"/>
              <a:endParaRPr lang="en-US" altLang="zh-CN" sz="1400" b="1" dirty="0">
                <a:solidFill>
                  <a:schemeClr val="tx1"/>
                </a:solidFill>
              </a:endParaRPr>
            </a:p>
          </p:txBody>
        </p:sp>
        <p:sp>
          <p:nvSpPr>
            <p:cNvPr id="6" name="椭圆 5"/>
            <p:cNvSpPr/>
            <p:nvPr/>
          </p:nvSpPr>
          <p:spPr>
            <a:xfrm>
              <a:off x="4954847" y="1339078"/>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Ⅲ</a:t>
              </a:r>
              <a:endParaRPr lang="en-US" altLang="zh-CN" sz="1400" b="1" dirty="0">
                <a:solidFill>
                  <a:schemeClr val="tx1"/>
                </a:solidFill>
              </a:endParaRPr>
            </a:p>
            <a:p>
              <a:pPr algn="ctr"/>
              <a:r>
                <a:rPr lang="en-US" altLang="zh-CN" sz="1400" b="1" dirty="0">
                  <a:solidFill>
                    <a:schemeClr val="tx1"/>
                  </a:solidFill>
                </a:rPr>
                <a:t>Better</a:t>
              </a:r>
              <a:endParaRPr lang="en-US" altLang="zh-CN" sz="1400" b="1" dirty="0">
                <a:solidFill>
                  <a:schemeClr val="tx1"/>
                </a:solidFill>
              </a:endParaRPr>
            </a:p>
            <a:p>
              <a:pPr algn="ctr"/>
              <a:r>
                <a:rPr lang="en-US" altLang="zh-CN" sz="1400" b="1" dirty="0">
                  <a:solidFill>
                    <a:schemeClr val="tx1"/>
                  </a:solidFill>
                </a:rPr>
                <a:t>Structure</a:t>
              </a:r>
              <a:endParaRPr lang="en-US" altLang="zh-CN" sz="1400" b="1" dirty="0">
                <a:solidFill>
                  <a:schemeClr val="tx1"/>
                </a:solidFill>
              </a:endParaRPr>
            </a:p>
          </p:txBody>
        </p:sp>
        <p:sp>
          <p:nvSpPr>
            <p:cNvPr id="7" name="椭圆 6"/>
            <p:cNvSpPr/>
            <p:nvPr/>
          </p:nvSpPr>
          <p:spPr>
            <a:xfrm rot="7421703">
              <a:off x="1855948" y="1034208"/>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Ⅴ</a:t>
              </a:r>
              <a:endParaRPr lang="en-US" altLang="zh-CN" sz="1400" b="1" dirty="0">
                <a:solidFill>
                  <a:schemeClr val="tx1"/>
                </a:solidFill>
              </a:endParaRPr>
            </a:p>
            <a:p>
              <a:pPr algn="ctr"/>
              <a:r>
                <a:rPr lang="en-US" altLang="zh-CN" sz="1400" b="1" dirty="0">
                  <a:solidFill>
                    <a:schemeClr val="tx1"/>
                  </a:solidFill>
                </a:rPr>
                <a:t>Add Picture</a:t>
              </a:r>
              <a:endParaRPr lang="en-US" altLang="zh-CN" sz="1400" b="1" dirty="0">
                <a:solidFill>
                  <a:schemeClr val="tx1"/>
                </a:solidFill>
              </a:endParaRPr>
            </a:p>
            <a:p>
              <a:pPr algn="ctr"/>
              <a:r>
                <a:rPr lang="en-US" altLang="zh-CN" sz="1400" b="1" dirty="0">
                  <a:solidFill>
                    <a:schemeClr val="tx1"/>
                  </a:solidFill>
                </a:rPr>
                <a:t>Rotation</a:t>
              </a:r>
              <a:endParaRPr lang="en-US" altLang="zh-CN" sz="1400" b="1" dirty="0">
                <a:solidFill>
                  <a:schemeClr val="tx1"/>
                </a:solidFill>
              </a:endParaRPr>
            </a:p>
          </p:txBody>
        </p:sp>
      </p:grpSp>
      <p:cxnSp>
        <p:nvCxnSpPr>
          <p:cNvPr id="10" name="直接箭头连接符 9"/>
          <p:cNvCxnSpPr/>
          <p:nvPr/>
        </p:nvCxnSpPr>
        <p:spPr>
          <a:xfrm>
            <a:off x="0" y="3269674"/>
            <a:ext cx="1129683" cy="0"/>
          </a:xfrm>
          <a:prstGeom prst="straightConnector1">
            <a:avLst/>
          </a:prstGeom>
          <a:ln w="15875" cmpd="sng">
            <a:prstDash val="dash"/>
            <a:tailEnd type="oval"/>
          </a:ln>
        </p:spPr>
        <p:style>
          <a:lnRef idx="1">
            <a:schemeClr val="dk1"/>
          </a:lnRef>
          <a:fillRef idx="0">
            <a:schemeClr val="dk1"/>
          </a:fillRef>
          <a:effectRef idx="0">
            <a:schemeClr val="dk1"/>
          </a:effectRef>
          <a:fontRef idx="minor">
            <a:schemeClr val="tx1"/>
          </a:fontRef>
        </p:style>
      </p:cxnSp>
      <p:sp>
        <p:nvSpPr>
          <p:cNvPr id="19" name="标题 18"/>
          <p:cNvSpPr>
            <a:spLocks noGrp="1"/>
          </p:cNvSpPr>
          <p:nvPr>
            <p:ph type="title"/>
          </p:nvPr>
        </p:nvSpPr>
        <p:spPr>
          <a:xfrm>
            <a:off x="3225326" y="608400"/>
            <a:ext cx="8352274" cy="705600"/>
          </a:xfrm>
        </p:spPr>
        <p:txBody>
          <a:bodyPr>
            <a:normAutofit/>
          </a:bodyPr>
          <a:lstStyle/>
          <a:p>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Ⅰ Build DenseNet121 model with PyTorch</a:t>
            </a:r>
            <a:endParaRPr lang="zh-CN" altLang="en-US" sz="2400" kern="1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20" name="内容占位符 19"/>
          <p:cNvSpPr>
            <a:spLocks noGrp="1"/>
          </p:cNvSpPr>
          <p:nvPr>
            <p:ph idx="1"/>
          </p:nvPr>
        </p:nvSpPr>
        <p:spPr>
          <a:xfrm>
            <a:off x="3250252" y="1490400"/>
            <a:ext cx="8352274" cy="5139000"/>
          </a:xfrm>
        </p:spPr>
        <p:txBody>
          <a:bodyPr>
            <a:normAutofit lnSpcReduction="10000"/>
          </a:bodyPr>
          <a:lstStyle/>
          <a:p>
            <a:pPr>
              <a:buFont typeface="Wingdings" panose="05000000000000000000" pitchFamily="2" charset="2"/>
              <a:buChar char="n"/>
            </a:pPr>
            <a:r>
              <a:rPr lang="en-US" altLang="zh-CN" sz="1800" b="1" i="1" kern="100" dirty="0">
                <a:effectLst/>
                <a:latin typeface="Times New Roman" panose="02020603050405020304" pitchFamily="18" charset="0"/>
                <a:ea typeface="等线" panose="02010600030101010101" pitchFamily="2" charset="-122"/>
                <a:cs typeface="Times New Roman" panose="02020603050405020304" pitchFamily="18" charset="0"/>
              </a:rPr>
              <a:t>Framework</a:t>
            </a:r>
            <a:r>
              <a:rPr lang="zh-CN" altLang="en-US" b="1"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等线" panose="02010600030101010101" pitchFamily="2" charset="-122"/>
                <a:cs typeface="Times New Roman" panose="02020603050405020304" pitchFamily="18" charset="0"/>
              </a:rPr>
              <a:t>PyTorch is an open-source machine learning framework for production deployment, the framework supports </a:t>
            </a:r>
            <a:r>
              <a:rPr lang="en-US" altLang="zh-CN" sz="2000" i="1" kern="100" dirty="0" err="1">
                <a:effectLst/>
                <a:latin typeface="Times New Roman" panose="02020603050405020304" pitchFamily="18" charset="0"/>
                <a:ea typeface="等线" panose="02010600030101010101" pitchFamily="2" charset="-122"/>
                <a:cs typeface="Times New Roman" panose="02020603050405020304" pitchFamily="18" charset="0"/>
              </a:rPr>
              <a:t>DenseNet</a:t>
            </a:r>
            <a:endParaRPr lang="en-US" altLang="zh-CN" sz="2000" i="1" kern="100" dirty="0">
              <a:latin typeface="Times New Roman" panose="02020603050405020304" pitchFamily="18" charset="0"/>
              <a:ea typeface="等线" panose="02010600030101010101" pitchFamily="2" charset="-122"/>
              <a:cs typeface="Times New Roman" panose="02020603050405020304" pitchFamily="18" charset="0"/>
            </a:endParaRPr>
          </a:p>
          <a:p>
            <a:pPr>
              <a:buFont typeface="Wingdings" panose="05000000000000000000" pitchFamily="2" charset="2"/>
              <a:buChar char="n"/>
            </a:pPr>
            <a:r>
              <a:rPr lang="en-US" altLang="zh-CN" b="1" i="1" kern="100" dirty="0">
                <a:latin typeface="Times New Roman" panose="02020603050405020304" pitchFamily="18" charset="0"/>
                <a:ea typeface="等线" panose="02010600030101010101" pitchFamily="2" charset="-122"/>
                <a:cs typeface="Times New Roman" panose="02020603050405020304" pitchFamily="18" charset="0"/>
              </a:rPr>
              <a:t>Data preparation</a:t>
            </a:r>
            <a:r>
              <a:rPr lang="zh-CN" altLang="en-US" b="1" i="1" kern="100" dirty="0">
                <a:latin typeface="Times New Roman" panose="02020603050405020304" pitchFamily="18" charset="0"/>
                <a:ea typeface="等线" panose="02010600030101010101" pitchFamily="2" charset="-122"/>
                <a:cs typeface="Times New Roman" panose="02020603050405020304" pitchFamily="18" charset="0"/>
              </a:rPr>
              <a:t>：</a:t>
            </a:r>
            <a:endParaRPr lang="en-US" altLang="zh-CN" b="1" i="1" kern="100" dirty="0">
              <a:latin typeface="Times New Roman" panose="02020603050405020304" pitchFamily="18" charset="0"/>
              <a:ea typeface="等线" panose="02010600030101010101" pitchFamily="2" charset="-122"/>
              <a:cs typeface="Times New Roman" panose="02020603050405020304" pitchFamily="18" charset="0"/>
            </a:endParaRPr>
          </a:p>
          <a:p>
            <a:pPr marL="800100" lvl="1" indent="-342900">
              <a:buFont typeface="+mj-lt"/>
              <a:buAutoNum type="alphaLcPeriod"/>
            </a:pPr>
            <a:r>
              <a:rPr lang="en-US" altLang="zh-CN" sz="1800" b="1" i="1" kern="100" dirty="0">
                <a:effectLst/>
                <a:latin typeface="Times New Roman" panose="02020603050405020304" pitchFamily="18" charset="0"/>
                <a:ea typeface="等线" panose="02010600030101010101" pitchFamily="2" charset="-122"/>
                <a:cs typeface="Times New Roman" panose="02020603050405020304" pitchFamily="18" charset="0"/>
              </a:rPr>
              <a:t>calculate the number of birds species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and how many </a:t>
            </a:r>
            <a:r>
              <a:rPr lang="en-US" altLang="zh-CN" sz="1800" b="1" i="1" kern="100" dirty="0">
                <a:effectLst/>
                <a:latin typeface="Times New Roman" panose="02020603050405020304" pitchFamily="18" charset="0"/>
                <a:ea typeface="等线" panose="02010600030101010101" pitchFamily="2" charset="-122"/>
                <a:cs typeface="Times New Roman" panose="02020603050405020304" pitchFamily="18" charset="0"/>
              </a:rPr>
              <a:t>pictures</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 in each birds species, change the birds species name to numeric values, disorder pictures</a:t>
            </a:r>
            <a:endPar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800100" lvl="1" indent="-342900">
              <a:buFont typeface="+mj-lt"/>
              <a:buAutoNum type="alphaLcPeriod"/>
            </a:pPr>
            <a:r>
              <a:rPr lang="en-US" altLang="zh-CN" sz="1800" b="1" i="1" kern="100" dirty="0">
                <a:effectLst/>
                <a:latin typeface="Times New Roman" panose="02020603050405020304" pitchFamily="18" charset="0"/>
                <a:ea typeface="等线" panose="02010600030101010101" pitchFamily="2" charset="-122"/>
                <a:cs typeface="Times New Roman" panose="02020603050405020304" pitchFamily="18" charset="0"/>
              </a:rPr>
              <a:t>divide</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 dataset to training and testing dataset at the ratio of </a:t>
            </a:r>
            <a:r>
              <a:rPr lang="en-US" altLang="zh-CN" sz="1800" b="1" i="1" kern="100" dirty="0">
                <a:effectLst/>
                <a:latin typeface="Times New Roman" panose="02020603050405020304" pitchFamily="18" charset="0"/>
                <a:ea typeface="等线" panose="02010600030101010101" pitchFamily="2" charset="-122"/>
                <a:cs typeface="Times New Roman" panose="02020603050405020304" pitchFamily="18" charset="0"/>
              </a:rPr>
              <a:t>9:1</a:t>
            </a:r>
            <a:endPar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800100" lvl="1" indent="-342900">
              <a:buFont typeface="+mj-lt"/>
              <a:buAutoNum type="alphaLcPeriod"/>
            </a:pP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Some action to transform pictures</a:t>
            </a:r>
            <a:r>
              <a:rPr lang="zh-CN" altLang="en-US" sz="1800" i="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including</a:t>
            </a:r>
            <a:endPar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1257300" lvl="2" indent="-342900">
              <a:buFont typeface="+mj-lt"/>
              <a:buAutoNum type="arabicPeriod"/>
            </a:pPr>
            <a:r>
              <a:rPr lang="en-US" altLang="zh-CN" sz="1800" b="1" i="1" kern="100" dirty="0">
                <a:effectLst/>
                <a:latin typeface="Times New Roman" panose="02020603050405020304" pitchFamily="18" charset="0"/>
                <a:ea typeface="等线" panose="02010600030101010101" pitchFamily="2" charset="-122"/>
                <a:cs typeface="Times New Roman" panose="02020603050405020304" pitchFamily="18" charset="0"/>
              </a:rPr>
              <a:t> Padding training images</a:t>
            </a:r>
            <a:endParaRPr lang="en-US" altLang="zh-CN" sz="1800" b="1" i="1"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1257300" lvl="2" indent="-342900">
              <a:buFont typeface="+mj-lt"/>
              <a:buAutoNum type="arabicPeriod"/>
            </a:pPr>
            <a:r>
              <a:rPr lang="en-US" altLang="zh-CN" sz="1800" b="1" i="1" kern="100" dirty="0">
                <a:latin typeface="Times New Roman" panose="02020603050405020304" pitchFamily="18" charset="0"/>
                <a:ea typeface="等线" panose="02010600030101010101" pitchFamily="2" charset="-122"/>
                <a:cs typeface="Times New Roman" panose="02020603050405020304" pitchFamily="18" charset="0"/>
              </a:rPr>
              <a:t>Random Crop</a:t>
            </a:r>
            <a:endParaRPr lang="en-US" altLang="zh-CN" sz="1800" b="1" i="1" kern="100" dirty="0">
              <a:latin typeface="Times New Roman" panose="02020603050405020304" pitchFamily="18" charset="0"/>
              <a:ea typeface="等线" panose="02010600030101010101" pitchFamily="2" charset="-122"/>
              <a:cs typeface="Times New Roman" panose="02020603050405020304" pitchFamily="18" charset="0"/>
            </a:endParaRPr>
          </a:p>
          <a:p>
            <a:pPr marL="1257300" lvl="2" indent="-342900">
              <a:buFont typeface="+mj-lt"/>
              <a:buAutoNum type="arabicPeriod"/>
            </a:pPr>
            <a:r>
              <a:rPr lang="en-US" altLang="zh-CN" sz="1800" b="1" i="1" kern="100" dirty="0">
                <a:latin typeface="Times New Roman" panose="02020603050405020304" pitchFamily="18" charset="0"/>
                <a:ea typeface="等线" panose="02010600030101010101" pitchFamily="2" charset="-122"/>
                <a:cs typeface="Times New Roman" panose="02020603050405020304" pitchFamily="18" charset="0"/>
              </a:rPr>
              <a:t>H</a:t>
            </a:r>
            <a:r>
              <a:rPr lang="en-US" altLang="zh-CN" sz="1800" b="1" i="1" kern="100" dirty="0">
                <a:effectLst/>
                <a:latin typeface="Times New Roman" panose="02020603050405020304" pitchFamily="18" charset="0"/>
                <a:ea typeface="等线" panose="02010600030101010101" pitchFamily="2" charset="-122"/>
                <a:cs typeface="Times New Roman" panose="02020603050405020304" pitchFamily="18" charset="0"/>
              </a:rPr>
              <a:t>orizontal Flip</a:t>
            </a:r>
            <a:endParaRPr lang="en-US" altLang="zh-CN" sz="1800" b="1" i="1"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1257300" lvl="2" indent="-342900">
              <a:buFont typeface="+mj-lt"/>
              <a:buAutoNum type="arabicPeriod"/>
            </a:pPr>
            <a:r>
              <a:rPr lang="en-US" altLang="zh-CN" sz="1800" b="1" i="1" kern="100" dirty="0">
                <a:latin typeface="Times New Roman" panose="02020603050405020304" pitchFamily="18" charset="0"/>
                <a:ea typeface="等线" panose="02010600030101010101" pitchFamily="2" charset="-122"/>
                <a:cs typeface="Times New Roman" panose="02020603050405020304" pitchFamily="18" charset="0"/>
              </a:rPr>
              <a:t>V</a:t>
            </a:r>
            <a:r>
              <a:rPr lang="en-US" altLang="zh-CN" sz="1800" b="1" i="1" kern="100" dirty="0">
                <a:effectLst/>
                <a:latin typeface="Times New Roman" panose="02020603050405020304" pitchFamily="18" charset="0"/>
                <a:ea typeface="等线" panose="02010600030101010101" pitchFamily="2" charset="-122"/>
                <a:cs typeface="Times New Roman" panose="02020603050405020304" pitchFamily="18" charset="0"/>
              </a:rPr>
              <a:t>ertical Flip</a:t>
            </a:r>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1257300" lvl="2" indent="-342900">
              <a:buFont typeface="+mj-lt"/>
              <a:buAutoNum type="arabicPeriod"/>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1257300" lvl="2" indent="-342900">
              <a:buFont typeface="+mj-lt"/>
              <a:buAutoNum type="arabicPeriod"/>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xit" presetSubtype="0" accel="100000" fill="hold" nodeType="clickEffect">
                                  <p:stCondLst>
                                    <p:cond delay="0"/>
                                  </p:stCondLst>
                                  <p:childTnLst>
                                    <p:anim calcmode="lin" valueType="num">
                                      <p:cBhvr>
                                        <p:cTn id="14" dur="500"/>
                                        <p:tgtEl>
                                          <p:spTgt spid="8"/>
                                        </p:tgtEl>
                                        <p:attrNameLst>
                                          <p:attrName>ppt_w</p:attrName>
                                        </p:attrNameLst>
                                      </p:cBhvr>
                                      <p:tavLst>
                                        <p:tav tm="0">
                                          <p:val>
                                            <p:strVal val="ppt_w"/>
                                          </p:val>
                                        </p:tav>
                                        <p:tav tm="100000">
                                          <p:val>
                                            <p:fltVal val="0"/>
                                          </p:val>
                                        </p:tav>
                                      </p:tavLst>
                                    </p:anim>
                                    <p:anim calcmode="lin" valueType="num">
                                      <p:cBhvr>
                                        <p:cTn id="15" dur="500"/>
                                        <p:tgtEl>
                                          <p:spTgt spid="8"/>
                                        </p:tgtEl>
                                        <p:attrNameLst>
                                          <p:attrName>ppt_h</p:attrName>
                                        </p:attrNameLst>
                                      </p:cBhvr>
                                      <p:tavLst>
                                        <p:tav tm="0">
                                          <p:val>
                                            <p:strVal val="ppt_h"/>
                                          </p:val>
                                        </p:tav>
                                        <p:tav tm="100000">
                                          <p:val>
                                            <p:fltVal val="0"/>
                                          </p:val>
                                        </p:tav>
                                      </p:tavLst>
                                    </p:anim>
                                    <p:anim calcmode="lin" valueType="num">
                                      <p:cBhvr>
                                        <p:cTn id="16" dur="500"/>
                                        <p:tgtEl>
                                          <p:spTgt spid="8"/>
                                        </p:tgtEl>
                                        <p:attrNameLst>
                                          <p:attrName>style.rotation</p:attrName>
                                        </p:attrNameLst>
                                      </p:cBhvr>
                                      <p:tavLst>
                                        <p:tav tm="0">
                                          <p:val>
                                            <p:fltVal val="0"/>
                                          </p:val>
                                        </p:tav>
                                        <p:tav tm="100000">
                                          <p:val>
                                            <p:fltVal val="360"/>
                                          </p:val>
                                        </p:tav>
                                      </p:tavLst>
                                    </p:anim>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rot="14178297">
            <a:off x="-2343873" y="955964"/>
            <a:ext cx="4687744" cy="4627418"/>
            <a:chOff x="1477529" y="200892"/>
            <a:chExt cx="4687744" cy="4627418"/>
          </a:xfrm>
        </p:grpSpPr>
        <p:sp>
          <p:nvSpPr>
            <p:cNvPr id="2" name="圆: 空心 1"/>
            <p:cNvSpPr/>
            <p:nvPr/>
          </p:nvSpPr>
          <p:spPr>
            <a:xfrm>
              <a:off x="1477529" y="200892"/>
              <a:ext cx="4687744" cy="4627418"/>
            </a:xfrm>
            <a:prstGeom prst="donu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 name="椭圆 2"/>
            <p:cNvSpPr/>
            <p:nvPr/>
          </p:nvSpPr>
          <p:spPr>
            <a:xfrm rot="7421703">
              <a:off x="2300432" y="3421319"/>
              <a:ext cx="1022355" cy="1021387"/>
            </a:xfrm>
            <a:prstGeom prst="ellipse">
              <a:avLst/>
            </a:prstGeom>
            <a:gradFill flip="none" rotWithShape="0">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b="1" dirty="0">
                  <a:solidFill>
                    <a:schemeClr val="tx1"/>
                  </a:solidFill>
                </a:rPr>
                <a:t>Ⅰ</a:t>
              </a:r>
              <a:endParaRPr lang="en-US" altLang="zh-CN" sz="1600" b="1" dirty="0">
                <a:solidFill>
                  <a:schemeClr val="tx1"/>
                </a:solidFill>
              </a:endParaRPr>
            </a:p>
            <a:p>
              <a:pPr algn="ctr"/>
              <a:r>
                <a:rPr lang="en-US" altLang="zh-CN" sz="1600" b="1" dirty="0" err="1">
                  <a:solidFill>
                    <a:schemeClr val="tx1"/>
                  </a:solidFill>
                </a:rPr>
                <a:t>DenseNet</a:t>
              </a:r>
              <a:r>
                <a:rPr lang="en-US" altLang="zh-CN" sz="1600" b="1" dirty="0">
                  <a:solidFill>
                    <a:schemeClr val="tx1"/>
                  </a:solidFill>
                </a:rPr>
                <a:t> </a:t>
              </a:r>
              <a:endParaRPr lang="en-US" altLang="zh-CN" sz="1600" b="1" dirty="0">
                <a:solidFill>
                  <a:schemeClr val="tx1"/>
                </a:solidFill>
              </a:endParaRPr>
            </a:p>
            <a:p>
              <a:pPr algn="ctr"/>
              <a:r>
                <a:rPr lang="en-US" altLang="zh-CN" sz="1600" b="1" dirty="0">
                  <a:solidFill>
                    <a:schemeClr val="tx1"/>
                  </a:solidFill>
                </a:rPr>
                <a:t>121</a:t>
              </a:r>
              <a:endParaRPr lang="en-US" altLang="zh-CN" sz="1600" b="1" dirty="0">
                <a:solidFill>
                  <a:schemeClr val="tx1"/>
                </a:solidFill>
              </a:endParaRPr>
            </a:p>
          </p:txBody>
        </p:sp>
        <p:sp>
          <p:nvSpPr>
            <p:cNvPr id="4" name="椭圆 3"/>
            <p:cNvSpPr/>
            <p:nvPr/>
          </p:nvSpPr>
          <p:spPr>
            <a:xfrm rot="7421703">
              <a:off x="4764496" y="2973606"/>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chemeClr val="tx1"/>
                  </a:solidFill>
                </a:rPr>
                <a:t>Ⅱ</a:t>
              </a:r>
              <a:endParaRPr lang="en-US" altLang="zh-CN" sz="1400" b="1" dirty="0">
                <a:solidFill>
                  <a:schemeClr val="tx1"/>
                </a:solidFill>
              </a:endParaRPr>
            </a:p>
            <a:p>
              <a:pPr algn="ctr"/>
              <a:r>
                <a:rPr lang="en-US" altLang="zh-CN" sz="1400" b="1" dirty="0">
                  <a:solidFill>
                    <a:schemeClr val="tx1"/>
                  </a:solidFill>
                </a:rPr>
                <a:t>Pretrained </a:t>
              </a:r>
              <a:endParaRPr lang="en-US" altLang="zh-CN" sz="1400" b="1" dirty="0">
                <a:solidFill>
                  <a:schemeClr val="tx1"/>
                </a:solidFill>
              </a:endParaRPr>
            </a:p>
            <a:p>
              <a:pPr algn="ctr"/>
              <a:r>
                <a:rPr lang="en-US" altLang="zh-CN" sz="1400" b="1" dirty="0">
                  <a:solidFill>
                    <a:schemeClr val="tx1"/>
                  </a:solidFill>
                </a:rPr>
                <a:t>Model</a:t>
              </a:r>
              <a:endParaRPr lang="en-US" altLang="zh-CN" sz="1400" b="1" dirty="0">
                <a:solidFill>
                  <a:schemeClr val="tx1"/>
                </a:solidFill>
              </a:endParaRPr>
            </a:p>
          </p:txBody>
        </p:sp>
        <p:sp>
          <p:nvSpPr>
            <p:cNvPr id="5" name="椭圆 4"/>
            <p:cNvSpPr/>
            <p:nvPr/>
          </p:nvSpPr>
          <p:spPr>
            <a:xfrm>
              <a:off x="3310223" y="295852"/>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Ⅳ</a:t>
              </a:r>
              <a:endParaRPr lang="en-US" altLang="zh-CN" sz="1400" b="1" dirty="0">
                <a:solidFill>
                  <a:schemeClr val="tx1"/>
                </a:solidFill>
              </a:endParaRPr>
            </a:p>
            <a:p>
              <a:pPr algn="ctr"/>
              <a:r>
                <a:rPr lang="en-US" altLang="zh-CN" sz="1400" b="1" dirty="0">
                  <a:solidFill>
                    <a:schemeClr val="tx1"/>
                  </a:solidFill>
                </a:rPr>
                <a:t>Add</a:t>
              </a:r>
              <a:endParaRPr lang="en-US" altLang="zh-CN" sz="1400" b="1" dirty="0">
                <a:solidFill>
                  <a:schemeClr val="tx1"/>
                </a:solidFill>
              </a:endParaRPr>
            </a:p>
            <a:p>
              <a:pPr algn="ctr"/>
              <a:r>
                <a:rPr lang="en-US" altLang="zh-CN" sz="1400" b="1" dirty="0" err="1">
                  <a:solidFill>
                    <a:schemeClr val="tx1"/>
                  </a:solidFill>
                </a:rPr>
                <a:t>SENet</a:t>
              </a:r>
              <a:endParaRPr lang="en-US" altLang="zh-CN" sz="1400" b="1" dirty="0">
                <a:solidFill>
                  <a:schemeClr val="tx1"/>
                </a:solidFill>
              </a:endParaRPr>
            </a:p>
            <a:p>
              <a:pPr algn="ctr"/>
              <a:endParaRPr lang="en-US" altLang="zh-CN" sz="1400" b="1" dirty="0">
                <a:solidFill>
                  <a:schemeClr val="tx1"/>
                </a:solidFill>
              </a:endParaRPr>
            </a:p>
          </p:txBody>
        </p:sp>
        <p:sp>
          <p:nvSpPr>
            <p:cNvPr id="6" name="椭圆 5"/>
            <p:cNvSpPr/>
            <p:nvPr/>
          </p:nvSpPr>
          <p:spPr>
            <a:xfrm>
              <a:off x="4954847" y="1339078"/>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Ⅲ</a:t>
              </a:r>
              <a:endParaRPr lang="en-US" altLang="zh-CN" sz="1400" b="1" dirty="0">
                <a:solidFill>
                  <a:schemeClr val="tx1"/>
                </a:solidFill>
              </a:endParaRPr>
            </a:p>
            <a:p>
              <a:pPr algn="ctr"/>
              <a:r>
                <a:rPr lang="en-US" altLang="zh-CN" sz="1400" b="1" dirty="0">
                  <a:solidFill>
                    <a:schemeClr val="tx1"/>
                  </a:solidFill>
                </a:rPr>
                <a:t>Better</a:t>
              </a:r>
              <a:endParaRPr lang="en-US" altLang="zh-CN" sz="1400" b="1" dirty="0">
                <a:solidFill>
                  <a:schemeClr val="tx1"/>
                </a:solidFill>
              </a:endParaRPr>
            </a:p>
            <a:p>
              <a:pPr algn="ctr"/>
              <a:r>
                <a:rPr lang="en-US" altLang="zh-CN" sz="1400" b="1" dirty="0">
                  <a:solidFill>
                    <a:schemeClr val="tx1"/>
                  </a:solidFill>
                </a:rPr>
                <a:t>Structure</a:t>
              </a:r>
              <a:endParaRPr lang="en-US" altLang="zh-CN" sz="1400" b="1" dirty="0">
                <a:solidFill>
                  <a:schemeClr val="tx1"/>
                </a:solidFill>
              </a:endParaRPr>
            </a:p>
          </p:txBody>
        </p:sp>
        <p:sp>
          <p:nvSpPr>
            <p:cNvPr id="7" name="椭圆 6"/>
            <p:cNvSpPr/>
            <p:nvPr/>
          </p:nvSpPr>
          <p:spPr>
            <a:xfrm rot="7421703">
              <a:off x="1855948" y="1034208"/>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Ⅴ</a:t>
              </a:r>
              <a:endParaRPr lang="en-US" altLang="zh-CN" sz="1400" b="1" dirty="0">
                <a:solidFill>
                  <a:schemeClr val="tx1"/>
                </a:solidFill>
              </a:endParaRPr>
            </a:p>
            <a:p>
              <a:pPr algn="ctr"/>
              <a:r>
                <a:rPr lang="en-US" altLang="zh-CN" sz="1400" b="1" dirty="0">
                  <a:solidFill>
                    <a:schemeClr val="tx1"/>
                  </a:solidFill>
                </a:rPr>
                <a:t>Add Picture</a:t>
              </a:r>
              <a:endParaRPr lang="en-US" altLang="zh-CN" sz="1400" b="1" dirty="0">
                <a:solidFill>
                  <a:schemeClr val="tx1"/>
                </a:solidFill>
              </a:endParaRPr>
            </a:p>
            <a:p>
              <a:pPr algn="ctr"/>
              <a:r>
                <a:rPr lang="en-US" altLang="zh-CN" sz="1400" b="1" dirty="0">
                  <a:solidFill>
                    <a:schemeClr val="tx1"/>
                  </a:solidFill>
                </a:rPr>
                <a:t>Rotation</a:t>
              </a:r>
              <a:endParaRPr lang="en-US" altLang="zh-CN" sz="1400" b="1" dirty="0">
                <a:solidFill>
                  <a:schemeClr val="tx1"/>
                </a:solidFill>
              </a:endParaRPr>
            </a:p>
          </p:txBody>
        </p:sp>
      </p:grpSp>
      <p:cxnSp>
        <p:nvCxnSpPr>
          <p:cNvPr id="10" name="直接箭头连接符 9"/>
          <p:cNvCxnSpPr/>
          <p:nvPr/>
        </p:nvCxnSpPr>
        <p:spPr>
          <a:xfrm>
            <a:off x="0" y="3269674"/>
            <a:ext cx="1129683" cy="0"/>
          </a:xfrm>
          <a:prstGeom prst="straightConnector1">
            <a:avLst/>
          </a:prstGeom>
          <a:ln w="15875" cmpd="sng">
            <a:prstDash val="dash"/>
            <a:tailEnd type="oval"/>
          </a:ln>
        </p:spPr>
        <p:style>
          <a:lnRef idx="1">
            <a:schemeClr val="dk1"/>
          </a:lnRef>
          <a:fillRef idx="0">
            <a:schemeClr val="dk1"/>
          </a:fillRef>
          <a:effectRef idx="0">
            <a:schemeClr val="dk1"/>
          </a:effectRef>
          <a:fontRef idx="minor">
            <a:schemeClr val="tx1"/>
          </a:fontRef>
        </p:style>
      </p:cxnSp>
      <p:sp>
        <p:nvSpPr>
          <p:cNvPr id="19" name="标题 18"/>
          <p:cNvSpPr>
            <a:spLocks noGrp="1"/>
          </p:cNvSpPr>
          <p:nvPr>
            <p:ph type="title"/>
          </p:nvPr>
        </p:nvSpPr>
        <p:spPr>
          <a:xfrm>
            <a:off x="3225326" y="608400"/>
            <a:ext cx="8352274" cy="705600"/>
          </a:xfrm>
        </p:spPr>
        <p:txBody>
          <a:bodyPr>
            <a:normAutofit/>
          </a:bodyPr>
          <a:lstStyle/>
          <a:p>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Ⅰ Build DenseNet121 model with PyTorch</a:t>
            </a:r>
            <a:endParaRPr lang="zh-CN" altLang="en-US" sz="4400" dirty="0">
              <a:latin typeface="Times New Roman" panose="02020603050405020304" pitchFamily="18" charset="0"/>
              <a:cs typeface="Times New Roman" panose="02020603050405020304" pitchFamily="18" charset="0"/>
            </a:endParaRPr>
          </a:p>
        </p:txBody>
      </p:sp>
      <p:sp>
        <p:nvSpPr>
          <p:cNvPr id="20" name="内容占位符 19"/>
          <p:cNvSpPr>
            <a:spLocks noGrp="1"/>
          </p:cNvSpPr>
          <p:nvPr>
            <p:ph idx="1"/>
          </p:nvPr>
        </p:nvSpPr>
        <p:spPr>
          <a:xfrm>
            <a:off x="3250252" y="1490400"/>
            <a:ext cx="8352274" cy="5139000"/>
          </a:xfrm>
        </p:spPr>
        <p:txBody>
          <a:bodyPr>
            <a:normAutofit/>
          </a:bodyPr>
          <a:lstStyle/>
          <a:p>
            <a:pPr>
              <a:buFont typeface="Wingdings" panose="05000000000000000000" pitchFamily="2" charset="2"/>
              <a:buChar char="n"/>
            </a:pPr>
            <a:r>
              <a:rPr lang="en-US" altLang="zh-CN" sz="1800" b="1" i="1" kern="100" dirty="0">
                <a:effectLst/>
                <a:latin typeface="Times New Roman" panose="02020603050405020304" pitchFamily="18" charset="0"/>
                <a:ea typeface="等线" panose="02010600030101010101" pitchFamily="2" charset="-122"/>
                <a:cs typeface="Times New Roman" panose="02020603050405020304" pitchFamily="18" charset="0"/>
              </a:rPr>
              <a:t>Environment</a:t>
            </a:r>
            <a:r>
              <a:rPr lang="zh-CN" altLang="en-US" b="1"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等线" panose="02010600030101010101" pitchFamily="2" charset="-122"/>
                <a:cs typeface="Times New Roman" panose="02020603050405020304" pitchFamily="18" charset="0"/>
              </a:rPr>
              <a:t>We rented a machine learning server.</a:t>
            </a:r>
            <a:r>
              <a:rPr lang="zh-CN" altLang="en-US" sz="2000" i="1" kern="100" dirty="0">
                <a:latin typeface="Times New Roman" panose="02020603050405020304" pitchFamily="18" charset="0"/>
                <a:ea typeface="等线" panose="02010600030101010101" pitchFamily="2" charset="-122"/>
                <a:cs typeface="Times New Roman" panose="02020603050405020304" pitchFamily="18" charset="0"/>
              </a:rPr>
              <a:t> </a:t>
            </a:r>
            <a:endParaRPr lang="en-US" altLang="zh-CN" sz="2000" i="1" kern="100" dirty="0">
              <a:latin typeface="Times New Roman" panose="02020603050405020304" pitchFamily="18" charset="0"/>
              <a:ea typeface="等线" panose="02010600030101010101" pitchFamily="2" charset="-122"/>
              <a:cs typeface="Times New Roman" panose="02020603050405020304" pitchFamily="18" charset="0"/>
            </a:endParaRPr>
          </a:p>
          <a:p>
            <a:pPr marL="0" indent="0">
              <a:buNone/>
            </a:pPr>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a:buFont typeface="Wingdings" panose="05000000000000000000" pitchFamily="2" charset="2"/>
              <a:buChar char="n"/>
            </a:pPr>
            <a:r>
              <a:rPr lang="en-US" altLang="zh-CN" b="1" i="1" kern="100" dirty="0">
                <a:latin typeface="Times New Roman" panose="02020603050405020304" pitchFamily="18" charset="0"/>
                <a:ea typeface="等线" panose="02010600030101010101" pitchFamily="2" charset="-122"/>
                <a:cs typeface="Times New Roman" panose="02020603050405020304" pitchFamily="18" charset="0"/>
              </a:rPr>
              <a:t>Result</a:t>
            </a:r>
            <a:r>
              <a:rPr lang="zh-CN" altLang="en-US" b="1" i="1" kern="100" dirty="0">
                <a:latin typeface="Times New Roman" panose="02020603050405020304" pitchFamily="18" charset="0"/>
                <a:ea typeface="等线" panose="02010600030101010101" pitchFamily="2" charset="-122"/>
                <a:cs typeface="Times New Roman" panose="02020603050405020304" pitchFamily="18" charset="0"/>
              </a:rPr>
              <a:t>：</a:t>
            </a:r>
            <a:r>
              <a:rPr lang="en-US" altLang="zh-CN" i="1" dirty="0"/>
              <a:t>As the figure shows, we find the best testing accuracy in 35 rounds is only 0.254, which is a bad performance.</a:t>
            </a:r>
            <a:endParaRPr lang="en-US" altLang="zh-CN" b="1" i="1" kern="100" dirty="0">
              <a:latin typeface="Times New Roman" panose="02020603050405020304" pitchFamily="18" charset="0"/>
              <a:ea typeface="等线" panose="02010600030101010101" pitchFamily="2" charset="-122"/>
              <a:cs typeface="Times New Roman" panose="02020603050405020304" pitchFamily="18" charset="0"/>
            </a:endParaRPr>
          </a:p>
          <a:p>
            <a:pPr marL="0" indent="0">
              <a:buNone/>
            </a:pPr>
            <a:endParaRPr lang="en-US" altLang="zh-CN" b="1" i="1" kern="100"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12" name="图片 11" descr="文本&#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17978" y="2032447"/>
            <a:ext cx="5726681" cy="3157702"/>
          </a:xfrm>
          <a:prstGeom prst="rect">
            <a:avLst/>
          </a:prstGeom>
        </p:spPr>
      </p:pic>
      <p:pic>
        <p:nvPicPr>
          <p:cNvPr id="13" name="图片 12" descr="图片包含 文本&#10;&#10;描述已自动生成"/>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4643848" y="3320078"/>
            <a:ext cx="5352968" cy="314858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12"/>
                                        </p:tgtEl>
                                        <p:attrNameLst>
                                          <p:attrName>ppt_x</p:attrName>
                                        </p:attrNameLst>
                                      </p:cBhvr>
                                      <p:tavLst>
                                        <p:tav tm="0">
                                          <p:val>
                                            <p:strVal val="ppt_x"/>
                                          </p:val>
                                        </p:tav>
                                        <p:tav tm="100000">
                                          <p:val>
                                            <p:strVal val="ppt_x"/>
                                          </p:val>
                                        </p:tav>
                                      </p:tavLst>
                                    </p:anim>
                                    <p:anim calcmode="lin" valueType="num">
                                      <p:cBhvr additive="base">
                                        <p:cTn id="21" dur="500"/>
                                        <p:tgtEl>
                                          <p:spTgt spid="12"/>
                                        </p:tgtEl>
                                        <p:attrNameLst>
                                          <p:attrName>ppt_y</p:attrName>
                                        </p:attrNameLst>
                                      </p:cBhvr>
                                      <p:tavLst>
                                        <p:tav tm="0">
                                          <p:val>
                                            <p:strVal val="ppt_y"/>
                                          </p:val>
                                        </p:tav>
                                        <p:tav tm="100000">
                                          <p:val>
                                            <p:strVal val="1+ppt_h/2"/>
                                          </p:val>
                                        </p:tav>
                                      </p:tavLst>
                                    </p:anim>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9" presetClass="exit" presetSubtype="0" accel="100000" fill="hold" nodeType="clickEffect">
                                  <p:stCondLst>
                                    <p:cond delay="0"/>
                                  </p:stCondLst>
                                  <p:childTnLst>
                                    <p:anim calcmode="lin" valueType="num">
                                      <p:cBhvr>
                                        <p:cTn id="26" dur="500"/>
                                        <p:tgtEl>
                                          <p:spTgt spid="8"/>
                                        </p:tgtEl>
                                        <p:attrNameLst>
                                          <p:attrName>ppt_w</p:attrName>
                                        </p:attrNameLst>
                                      </p:cBhvr>
                                      <p:tavLst>
                                        <p:tav tm="0">
                                          <p:val>
                                            <p:strVal val="ppt_w"/>
                                          </p:val>
                                        </p:tav>
                                        <p:tav tm="100000">
                                          <p:val>
                                            <p:fltVal val="0"/>
                                          </p:val>
                                        </p:tav>
                                      </p:tavLst>
                                    </p:anim>
                                    <p:anim calcmode="lin" valueType="num">
                                      <p:cBhvr>
                                        <p:cTn id="27" dur="500"/>
                                        <p:tgtEl>
                                          <p:spTgt spid="8"/>
                                        </p:tgtEl>
                                        <p:attrNameLst>
                                          <p:attrName>ppt_h</p:attrName>
                                        </p:attrNameLst>
                                      </p:cBhvr>
                                      <p:tavLst>
                                        <p:tav tm="0">
                                          <p:val>
                                            <p:strVal val="ppt_h"/>
                                          </p:val>
                                        </p:tav>
                                        <p:tav tm="100000">
                                          <p:val>
                                            <p:fltVal val="0"/>
                                          </p:val>
                                        </p:tav>
                                      </p:tavLst>
                                    </p:anim>
                                    <p:anim calcmode="lin" valueType="num">
                                      <p:cBhvr>
                                        <p:cTn id="28" dur="500"/>
                                        <p:tgtEl>
                                          <p:spTgt spid="8"/>
                                        </p:tgtEl>
                                        <p:attrNameLst>
                                          <p:attrName>style.rotation</p:attrName>
                                        </p:attrNameLst>
                                      </p:cBhvr>
                                      <p:tavLst>
                                        <p:tav tm="0">
                                          <p:val>
                                            <p:fltVal val="0"/>
                                          </p:val>
                                        </p:tav>
                                        <p:tav tm="100000">
                                          <p:val>
                                            <p:fltVal val="360"/>
                                          </p:val>
                                        </p:tav>
                                      </p:tavLst>
                                    </p:anim>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rot="18066642">
            <a:off x="-2343874" y="955964"/>
            <a:ext cx="4687744" cy="4627418"/>
            <a:chOff x="1477529" y="200891"/>
            <a:chExt cx="4687744" cy="4627418"/>
          </a:xfrm>
        </p:grpSpPr>
        <p:sp>
          <p:nvSpPr>
            <p:cNvPr id="2" name="圆: 空心 1"/>
            <p:cNvSpPr/>
            <p:nvPr/>
          </p:nvSpPr>
          <p:spPr>
            <a:xfrm>
              <a:off x="1477529" y="200891"/>
              <a:ext cx="4687744" cy="4627418"/>
            </a:xfrm>
            <a:prstGeom prst="donu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 name="椭圆 2"/>
            <p:cNvSpPr/>
            <p:nvPr/>
          </p:nvSpPr>
          <p:spPr>
            <a:xfrm rot="3533358">
              <a:off x="1742286" y="2950149"/>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chemeClr val="tx1"/>
                  </a:solidFill>
                </a:rPr>
                <a:t>Ⅰ</a:t>
              </a:r>
              <a:endParaRPr lang="en-US" altLang="zh-CN" sz="1400" b="1" dirty="0">
                <a:solidFill>
                  <a:schemeClr val="tx1"/>
                </a:solidFill>
              </a:endParaRPr>
            </a:p>
            <a:p>
              <a:pPr algn="ctr"/>
              <a:r>
                <a:rPr lang="en-US" altLang="zh-CN" sz="1400" b="1" dirty="0" err="1">
                  <a:solidFill>
                    <a:schemeClr val="tx1"/>
                  </a:solidFill>
                </a:rPr>
                <a:t>DenseNet</a:t>
              </a:r>
              <a:r>
                <a:rPr lang="en-US" altLang="zh-CN" sz="1400" b="1" dirty="0">
                  <a:solidFill>
                    <a:schemeClr val="tx1"/>
                  </a:solidFill>
                </a:rPr>
                <a:t> </a:t>
              </a:r>
              <a:endParaRPr lang="en-US" altLang="zh-CN" sz="1400" b="1" dirty="0">
                <a:solidFill>
                  <a:schemeClr val="tx1"/>
                </a:solidFill>
              </a:endParaRPr>
            </a:p>
            <a:p>
              <a:pPr algn="ctr"/>
              <a:r>
                <a:rPr lang="en-US" altLang="zh-CN" sz="1400" b="1" dirty="0">
                  <a:solidFill>
                    <a:schemeClr val="tx1"/>
                  </a:solidFill>
                </a:rPr>
                <a:t>121</a:t>
              </a:r>
              <a:endParaRPr lang="en-US" altLang="zh-CN" sz="1400" b="1" dirty="0">
                <a:solidFill>
                  <a:schemeClr val="tx1"/>
                </a:solidFill>
              </a:endParaRPr>
            </a:p>
          </p:txBody>
        </p:sp>
        <p:sp>
          <p:nvSpPr>
            <p:cNvPr id="4" name="椭圆 3"/>
            <p:cNvSpPr/>
            <p:nvPr/>
          </p:nvSpPr>
          <p:spPr>
            <a:xfrm rot="3533358">
              <a:off x="4202013" y="3494253"/>
              <a:ext cx="1081611" cy="1094306"/>
            </a:xfrm>
            <a:prstGeom prst="ellipse">
              <a:avLst/>
            </a:prstGeom>
            <a:gradFill flip="none" rotWithShape="0">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chemeClr val="tx1"/>
                  </a:solidFill>
                </a:rPr>
                <a:t>Ⅱ</a:t>
              </a:r>
              <a:endParaRPr lang="en-US" altLang="zh-CN" sz="1400" b="1" dirty="0">
                <a:solidFill>
                  <a:schemeClr val="tx1"/>
                </a:solidFill>
              </a:endParaRPr>
            </a:p>
            <a:p>
              <a:pPr algn="ctr"/>
              <a:r>
                <a:rPr lang="en-US" altLang="zh-CN" sz="1600" b="1" dirty="0">
                  <a:solidFill>
                    <a:schemeClr val="tx1"/>
                  </a:solidFill>
                </a:rPr>
                <a:t>Pretrained </a:t>
              </a:r>
              <a:endParaRPr lang="en-US" altLang="zh-CN" sz="1600" b="1" dirty="0">
                <a:solidFill>
                  <a:schemeClr val="tx1"/>
                </a:solidFill>
              </a:endParaRPr>
            </a:p>
            <a:p>
              <a:pPr algn="ctr"/>
              <a:r>
                <a:rPr lang="en-US" altLang="zh-CN" sz="1600" b="1" dirty="0">
                  <a:solidFill>
                    <a:schemeClr val="tx1"/>
                  </a:solidFill>
                </a:rPr>
                <a:t>Model</a:t>
              </a:r>
              <a:endParaRPr lang="en-US" altLang="zh-CN" sz="1600" b="1" dirty="0">
                <a:solidFill>
                  <a:schemeClr val="tx1"/>
                </a:solidFill>
              </a:endParaRPr>
            </a:p>
          </p:txBody>
        </p:sp>
        <p:sp>
          <p:nvSpPr>
            <p:cNvPr id="5" name="椭圆 4"/>
            <p:cNvSpPr/>
            <p:nvPr/>
          </p:nvSpPr>
          <p:spPr>
            <a:xfrm rot="3533358">
              <a:off x="4767973" y="1124165"/>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Ⅲ</a:t>
              </a:r>
              <a:endParaRPr lang="en-US" altLang="zh-CN" sz="1400" b="1" dirty="0">
                <a:solidFill>
                  <a:schemeClr val="tx1"/>
                </a:solidFill>
              </a:endParaRPr>
            </a:p>
            <a:p>
              <a:pPr algn="ctr"/>
              <a:r>
                <a:rPr lang="en-US" altLang="zh-CN" sz="1400" b="1" dirty="0">
                  <a:solidFill>
                    <a:schemeClr val="tx1"/>
                  </a:solidFill>
                </a:rPr>
                <a:t>Better</a:t>
              </a:r>
              <a:endParaRPr lang="en-US" altLang="zh-CN" sz="1400" b="1" dirty="0">
                <a:solidFill>
                  <a:schemeClr val="tx1"/>
                </a:solidFill>
              </a:endParaRPr>
            </a:p>
            <a:p>
              <a:pPr algn="ctr"/>
              <a:r>
                <a:rPr lang="en-US" altLang="zh-CN" sz="1400" b="1" dirty="0">
                  <a:solidFill>
                    <a:schemeClr val="tx1"/>
                  </a:solidFill>
                </a:rPr>
                <a:t>Structure</a:t>
              </a:r>
              <a:endParaRPr lang="en-US" altLang="zh-CN" sz="1400" b="1" dirty="0">
                <a:solidFill>
                  <a:schemeClr val="tx1"/>
                </a:solidFill>
              </a:endParaRPr>
            </a:p>
          </p:txBody>
        </p:sp>
        <p:sp>
          <p:nvSpPr>
            <p:cNvPr id="6" name="椭圆 5"/>
            <p:cNvSpPr/>
            <p:nvPr/>
          </p:nvSpPr>
          <p:spPr>
            <a:xfrm rot="3533358">
              <a:off x="3643545" y="270651"/>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Ⅳ</a:t>
              </a:r>
              <a:endParaRPr lang="en-US" altLang="zh-CN" sz="1400" b="1" dirty="0">
                <a:solidFill>
                  <a:schemeClr val="tx1"/>
                </a:solidFill>
              </a:endParaRPr>
            </a:p>
            <a:p>
              <a:pPr algn="ctr"/>
              <a:r>
                <a:rPr lang="en-US" altLang="zh-CN" sz="1400" b="1" dirty="0">
                  <a:solidFill>
                    <a:schemeClr val="tx1"/>
                  </a:solidFill>
                </a:rPr>
                <a:t>Add</a:t>
              </a:r>
              <a:endParaRPr lang="en-US" altLang="zh-CN" sz="1400" b="1" dirty="0">
                <a:solidFill>
                  <a:schemeClr val="tx1"/>
                </a:solidFill>
              </a:endParaRPr>
            </a:p>
            <a:p>
              <a:pPr algn="ctr"/>
              <a:r>
                <a:rPr lang="en-US" altLang="zh-CN" sz="1400" b="1" dirty="0" err="1">
                  <a:solidFill>
                    <a:schemeClr val="tx1"/>
                  </a:solidFill>
                </a:rPr>
                <a:t>SENet</a:t>
              </a:r>
              <a:endParaRPr lang="en-US" altLang="zh-CN" sz="1400" b="1" dirty="0">
                <a:solidFill>
                  <a:schemeClr val="tx1"/>
                </a:solidFill>
              </a:endParaRPr>
            </a:p>
            <a:p>
              <a:pPr algn="ctr"/>
              <a:endParaRPr lang="en-US" altLang="zh-CN" sz="1400" b="1" dirty="0">
                <a:solidFill>
                  <a:schemeClr val="tx1"/>
                </a:solidFill>
              </a:endParaRPr>
            </a:p>
          </p:txBody>
        </p:sp>
        <p:sp>
          <p:nvSpPr>
            <p:cNvPr id="7" name="椭圆 6"/>
            <p:cNvSpPr/>
            <p:nvPr/>
          </p:nvSpPr>
          <p:spPr>
            <a:xfrm rot="7421703">
              <a:off x="1580540" y="1712510"/>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Ⅴ</a:t>
              </a:r>
              <a:endParaRPr lang="en-US" altLang="zh-CN" sz="1400" b="1" dirty="0">
                <a:solidFill>
                  <a:schemeClr val="tx1"/>
                </a:solidFill>
              </a:endParaRPr>
            </a:p>
            <a:p>
              <a:pPr algn="ctr"/>
              <a:r>
                <a:rPr lang="en-US" altLang="zh-CN" sz="1400" b="1" dirty="0">
                  <a:solidFill>
                    <a:schemeClr val="tx1"/>
                  </a:solidFill>
                </a:rPr>
                <a:t>Add Picture</a:t>
              </a:r>
              <a:endParaRPr lang="en-US" altLang="zh-CN" sz="1400" b="1" dirty="0">
                <a:solidFill>
                  <a:schemeClr val="tx1"/>
                </a:solidFill>
              </a:endParaRPr>
            </a:p>
            <a:p>
              <a:pPr algn="ctr"/>
              <a:r>
                <a:rPr lang="en-US" altLang="zh-CN" sz="1400" b="1" dirty="0">
                  <a:solidFill>
                    <a:schemeClr val="tx1"/>
                  </a:solidFill>
                </a:rPr>
                <a:t>Rotation</a:t>
              </a:r>
              <a:endParaRPr lang="en-US" altLang="zh-CN" sz="1400" b="1" dirty="0">
                <a:solidFill>
                  <a:schemeClr val="tx1"/>
                </a:solidFill>
              </a:endParaRPr>
            </a:p>
          </p:txBody>
        </p:sp>
      </p:grpSp>
      <p:cxnSp>
        <p:nvCxnSpPr>
          <p:cNvPr id="10" name="直接箭头连接符 9"/>
          <p:cNvCxnSpPr/>
          <p:nvPr/>
        </p:nvCxnSpPr>
        <p:spPr>
          <a:xfrm>
            <a:off x="0" y="3269674"/>
            <a:ext cx="1129683" cy="0"/>
          </a:xfrm>
          <a:prstGeom prst="straightConnector1">
            <a:avLst/>
          </a:prstGeom>
          <a:ln w="15875" cmpd="sng">
            <a:prstDash val="dash"/>
            <a:tailEnd type="oval"/>
          </a:ln>
        </p:spPr>
        <p:style>
          <a:lnRef idx="1">
            <a:schemeClr val="dk1"/>
          </a:lnRef>
          <a:fillRef idx="0">
            <a:schemeClr val="dk1"/>
          </a:fillRef>
          <a:effectRef idx="0">
            <a:schemeClr val="dk1"/>
          </a:effectRef>
          <a:fontRef idx="minor">
            <a:schemeClr val="tx1"/>
          </a:fontRef>
        </p:style>
      </p:cxnSp>
      <p:sp>
        <p:nvSpPr>
          <p:cNvPr id="9" name="标题 18"/>
          <p:cNvSpPr txBox="1"/>
          <p:nvPr/>
        </p:nvSpPr>
        <p:spPr>
          <a:xfrm>
            <a:off x="3225326" y="608400"/>
            <a:ext cx="8352274" cy="705600"/>
          </a:xfrm>
          <a:prstGeom prst="rect">
            <a:avLst/>
          </a:prstGeom>
        </p:spPr>
        <p:txBody>
          <a:bodyPr>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Ⅱ Pre-training </a:t>
            </a:r>
            <a:r>
              <a:rPr lang="en-US" altLang="zh-CN" sz="2400" kern="100" dirty="0" err="1">
                <a:latin typeface="Times New Roman" panose="02020603050405020304" pitchFamily="18" charset="0"/>
                <a:ea typeface="等线" panose="02010600030101010101" pitchFamily="2" charset="-122"/>
                <a:cs typeface="Times New Roman" panose="02020603050405020304" pitchFamily="18" charset="0"/>
              </a:rPr>
              <a:t>DenseNet</a:t>
            </a: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 model on ImageNet</a:t>
            </a:r>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a:p>
            <a:endParaRPr lang="zh-CN" altLang="en-US" sz="2400" kern="1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 name="内容占位符 19"/>
          <p:cNvSpPr txBox="1"/>
          <p:nvPr/>
        </p:nvSpPr>
        <p:spPr>
          <a:xfrm>
            <a:off x="3250251" y="1490400"/>
            <a:ext cx="8521445" cy="5139000"/>
          </a:xfrm>
          <a:prstGeom prst="rect">
            <a:avLst/>
          </a:prstGeom>
        </p:spPr>
        <p:txBody>
          <a:bodyPr>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n"/>
            </a:pPr>
            <a:r>
              <a:rPr lang="en-US" altLang="zh-CN" b="1" i="1" kern="100" dirty="0">
                <a:latin typeface="Times New Roman" panose="02020603050405020304" pitchFamily="18" charset="0"/>
                <a:ea typeface="等线" panose="02010600030101010101" pitchFamily="2" charset="-122"/>
                <a:cs typeface="Times New Roman" panose="02020603050405020304" pitchFamily="18" charset="0"/>
              </a:rPr>
              <a:t>Brief Introduction </a:t>
            </a:r>
            <a:r>
              <a:rPr lang="zh-CN" altLang="en-US" b="1" kern="100" dirty="0">
                <a:latin typeface="等线" panose="02010600030101010101" pitchFamily="2" charset="-122"/>
                <a:ea typeface="等线" panose="02010600030101010101" pitchFamily="2" charset="-122"/>
                <a:cs typeface="Times New Roman" panose="02020603050405020304" pitchFamily="18" charset="0"/>
              </a:rPr>
              <a:t>：</a:t>
            </a:r>
            <a:r>
              <a:rPr lang="en-US" altLang="zh-CN" i="1" kern="100" dirty="0">
                <a:latin typeface="Times New Roman" panose="02020603050405020304" pitchFamily="18" charset="0"/>
                <a:ea typeface="等线" panose="02010600030101010101" pitchFamily="2" charset="-122"/>
                <a:cs typeface="Times New Roman" panose="02020603050405020304" pitchFamily="18" charset="0"/>
              </a:rPr>
              <a:t>We use the ImageNet pre-training model for transfer learning. There are two reasons:</a:t>
            </a:r>
            <a:endParaRPr lang="en-US" altLang="zh-CN" i="1" kern="100" dirty="0">
              <a:latin typeface="Times New Roman" panose="02020603050405020304" pitchFamily="18" charset="0"/>
              <a:ea typeface="等线" panose="02010600030101010101" pitchFamily="2" charset="-122"/>
              <a:cs typeface="Times New Roman" panose="02020603050405020304" pitchFamily="18" charset="0"/>
            </a:endParaRPr>
          </a:p>
          <a:p>
            <a:pPr marL="800100" lvl="1" indent="-342900">
              <a:buFont typeface="+mj-lt"/>
              <a:buAutoNum type="alphaLcPeriod"/>
            </a:pPr>
            <a:r>
              <a:rPr lang="en-US" altLang="zh-CN" sz="2000" i="1" kern="100" dirty="0">
                <a:latin typeface="Times New Roman" panose="02020603050405020304" pitchFamily="18" charset="0"/>
                <a:ea typeface="等线" panose="02010600030101010101" pitchFamily="2" charset="-122"/>
                <a:cs typeface="Times New Roman" panose="02020603050405020304" pitchFamily="18" charset="0"/>
              </a:rPr>
              <a:t>ImageNet is a data set with </a:t>
            </a:r>
            <a:r>
              <a:rPr lang="en-US" altLang="zh-CN" sz="2000" b="1" i="1" kern="100" dirty="0">
                <a:latin typeface="Times New Roman" panose="02020603050405020304" pitchFamily="18" charset="0"/>
                <a:ea typeface="等线" panose="02010600030101010101" pitchFamily="2" charset="-122"/>
                <a:cs typeface="Times New Roman" panose="02020603050405020304" pitchFamily="18" charset="0"/>
              </a:rPr>
              <a:t>a lot of pre-marked </a:t>
            </a:r>
            <a:r>
              <a:rPr lang="en-US" altLang="zh-CN" sz="2000" i="1" kern="100" dirty="0">
                <a:latin typeface="Times New Roman" panose="02020603050405020304" pitchFamily="18" charset="0"/>
                <a:ea typeface="等线" panose="02010600030101010101" pitchFamily="2" charset="-122"/>
                <a:cs typeface="Times New Roman" panose="02020603050405020304" pitchFamily="18" charset="0"/>
              </a:rPr>
              <a:t>training data in the image field. The </a:t>
            </a:r>
            <a:r>
              <a:rPr lang="en-US" altLang="zh-CN" sz="2000" b="1" i="1" kern="100" dirty="0">
                <a:latin typeface="Times New Roman" panose="02020603050405020304" pitchFamily="18" charset="0"/>
                <a:ea typeface="等线" panose="02010600030101010101" pitchFamily="2" charset="-122"/>
                <a:cs typeface="Times New Roman" panose="02020603050405020304" pitchFamily="18" charset="0"/>
              </a:rPr>
              <a:t>larger the quantity</a:t>
            </a:r>
            <a:r>
              <a:rPr lang="en-US" altLang="zh-CN" sz="2000" i="1" kern="100" dirty="0">
                <a:latin typeface="Times New Roman" panose="02020603050405020304" pitchFamily="18" charset="0"/>
                <a:ea typeface="等线" panose="02010600030101010101" pitchFamily="2" charset="-122"/>
                <a:cs typeface="Times New Roman" panose="02020603050405020304" pitchFamily="18" charset="0"/>
              </a:rPr>
              <a:t>, the </a:t>
            </a:r>
            <a:r>
              <a:rPr lang="en-US" altLang="zh-CN" sz="2000" b="1" i="1" kern="100" dirty="0">
                <a:latin typeface="Times New Roman" panose="02020603050405020304" pitchFamily="18" charset="0"/>
                <a:ea typeface="等线" panose="02010600030101010101" pitchFamily="2" charset="-122"/>
                <a:cs typeface="Times New Roman" panose="02020603050405020304" pitchFamily="18" charset="0"/>
              </a:rPr>
              <a:t>more reliable the training parameters</a:t>
            </a:r>
            <a:r>
              <a:rPr lang="en-US" altLang="zh-CN" sz="2000" i="1" kern="100" dirty="0">
                <a:latin typeface="Times New Roman" panose="02020603050405020304" pitchFamily="18" charset="0"/>
                <a:ea typeface="等线" panose="02010600030101010101" pitchFamily="2" charset="-122"/>
                <a:cs typeface="Times New Roman" panose="02020603050405020304" pitchFamily="18" charset="0"/>
              </a:rPr>
              <a:t>.</a:t>
            </a:r>
            <a:endParaRPr lang="en-US" altLang="zh-CN" sz="2000" i="1" kern="100" dirty="0">
              <a:latin typeface="Times New Roman" panose="02020603050405020304" pitchFamily="18" charset="0"/>
              <a:ea typeface="等线" panose="02010600030101010101" pitchFamily="2" charset="-122"/>
              <a:cs typeface="Times New Roman" panose="02020603050405020304" pitchFamily="18" charset="0"/>
            </a:endParaRPr>
          </a:p>
          <a:p>
            <a:pPr marL="800100" lvl="1" indent="-342900">
              <a:buFont typeface="+mj-lt"/>
              <a:buAutoNum type="alphaLcPeriod"/>
            </a:pPr>
            <a:r>
              <a:rPr lang="en-US" altLang="zh-CN" sz="2000" i="1" kern="100" dirty="0">
                <a:latin typeface="Times New Roman" panose="02020603050405020304" pitchFamily="18" charset="0"/>
                <a:ea typeface="等线" panose="02010600030101010101" pitchFamily="2" charset="-122"/>
                <a:cs typeface="Times New Roman" panose="02020603050405020304" pitchFamily="18" charset="0"/>
              </a:rPr>
              <a:t>ImageNet has </a:t>
            </a:r>
            <a:r>
              <a:rPr lang="en-US" altLang="zh-CN" sz="2000" b="1" i="1" kern="100" dirty="0">
                <a:latin typeface="Times New Roman" panose="02020603050405020304" pitchFamily="18" charset="0"/>
                <a:ea typeface="等线" panose="02010600030101010101" pitchFamily="2" charset="-122"/>
                <a:cs typeface="Times New Roman" panose="02020603050405020304" pitchFamily="18" charset="0"/>
              </a:rPr>
              <a:t>1000 classes </a:t>
            </a:r>
            <a:r>
              <a:rPr lang="en-US" altLang="zh-CN" sz="2000" i="1" kern="100" dirty="0">
                <a:latin typeface="Times New Roman" panose="02020603050405020304" pitchFamily="18" charset="0"/>
                <a:ea typeface="等线" panose="02010600030101010101" pitchFamily="2" charset="-122"/>
                <a:cs typeface="Times New Roman" panose="02020603050405020304" pitchFamily="18" charset="0"/>
              </a:rPr>
              <a:t>and </a:t>
            </a:r>
            <a:r>
              <a:rPr lang="en-US" altLang="zh-CN" sz="2000" b="1" i="1" kern="100" dirty="0">
                <a:latin typeface="Times New Roman" panose="02020603050405020304" pitchFamily="18" charset="0"/>
                <a:ea typeface="等线" panose="02010600030101010101" pitchFamily="2" charset="-122"/>
                <a:cs typeface="Times New Roman" panose="02020603050405020304" pitchFamily="18" charset="0"/>
              </a:rPr>
              <a:t>many categories</a:t>
            </a:r>
            <a:r>
              <a:rPr lang="en-US" altLang="zh-CN" sz="2000" i="1" kern="100" dirty="0">
                <a:latin typeface="Times New Roman" panose="02020603050405020304" pitchFamily="18" charset="0"/>
                <a:ea typeface="等线" panose="02010600030101010101" pitchFamily="2" charset="-122"/>
                <a:cs typeface="Times New Roman" panose="02020603050405020304" pitchFamily="18" charset="0"/>
              </a:rPr>
              <a:t>, it is a </a:t>
            </a:r>
            <a:r>
              <a:rPr lang="en-US" altLang="zh-CN" sz="2000" b="1" i="1" kern="100" dirty="0">
                <a:latin typeface="Times New Roman" panose="02020603050405020304" pitchFamily="18" charset="0"/>
                <a:ea typeface="等线" panose="02010600030101010101" pitchFamily="2" charset="-122"/>
                <a:cs typeface="Times New Roman" panose="02020603050405020304" pitchFamily="18" charset="0"/>
              </a:rPr>
              <a:t>general image data</a:t>
            </a:r>
            <a:r>
              <a:rPr lang="en-US" altLang="zh-CN" sz="2000" i="1" kern="100" dirty="0">
                <a:latin typeface="Times New Roman" panose="02020603050405020304" pitchFamily="18" charset="0"/>
                <a:ea typeface="等线" panose="02010600030101010101" pitchFamily="2" charset="-122"/>
                <a:cs typeface="Times New Roman" panose="02020603050405020304" pitchFamily="18" charset="0"/>
              </a:rPr>
              <a:t>, which has little to do with the field, so it has good universality.</a:t>
            </a:r>
            <a:endParaRPr lang="en-US" altLang="zh-CN" sz="1400" b="1" kern="100" dirty="0">
              <a:latin typeface="等线" panose="02010600030101010101" pitchFamily="2" charset="-122"/>
              <a:ea typeface="等线" panose="02010600030101010101" pitchFamily="2" charset="-122"/>
              <a:cs typeface="Times New Roman" panose="02020603050405020304" pitchFamily="18" charset="0"/>
            </a:endParaRPr>
          </a:p>
          <a:p>
            <a:pPr>
              <a:buFont typeface="Wingdings" panose="05000000000000000000" pitchFamily="2" charset="2"/>
              <a:buChar char="n"/>
            </a:pPr>
            <a:r>
              <a:rPr lang="en-US" altLang="zh-CN" b="1" i="1" kern="100" dirty="0">
                <a:latin typeface="Times New Roman" panose="02020603050405020304" pitchFamily="18" charset="0"/>
                <a:ea typeface="等线" panose="02010600030101010101" pitchFamily="2" charset="-122"/>
                <a:cs typeface="Times New Roman" panose="02020603050405020304" pitchFamily="18" charset="0"/>
              </a:rPr>
              <a:t>Implement: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After looking up PyTorch </a:t>
            </a:r>
            <a:r>
              <a:rPr lang="en-US" altLang="zh-CN" sz="1800" i="1" kern="100" dirty="0" err="1">
                <a:effectLst/>
                <a:latin typeface="Times New Roman" panose="02020603050405020304" pitchFamily="18" charset="0"/>
                <a:ea typeface="等线" panose="02010600030101010101" pitchFamily="2" charset="-122"/>
                <a:cs typeface="Times New Roman" panose="02020603050405020304" pitchFamily="18" charset="0"/>
              </a:rPr>
              <a:t>DenseNet</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 source code, we find that all four </a:t>
            </a:r>
            <a:r>
              <a:rPr lang="en-US" altLang="zh-CN" sz="1800" i="1" kern="100" dirty="0" err="1">
                <a:effectLst/>
                <a:latin typeface="Times New Roman" panose="02020603050405020304" pitchFamily="18" charset="0"/>
                <a:ea typeface="等线" panose="02010600030101010101" pitchFamily="2" charset="-122"/>
                <a:cs typeface="Times New Roman" panose="02020603050405020304" pitchFamily="18" charset="0"/>
              </a:rPr>
              <a:t>DenseNet</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 structures in PyTorch have already </a:t>
            </a:r>
            <a:r>
              <a:rPr lang="en-US" altLang="zh-CN" sz="1800" b="1" i="1" kern="100" dirty="0">
                <a:effectLst/>
                <a:latin typeface="Times New Roman" panose="02020603050405020304" pitchFamily="18" charset="0"/>
                <a:ea typeface="等线" panose="02010600030101010101" pitchFamily="2" charset="-122"/>
                <a:cs typeface="Times New Roman" panose="02020603050405020304" pitchFamily="18" charset="0"/>
              </a:rPr>
              <a:t>support pre-training</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 we can directly change our program code to rebuild our densenet121 model by </a:t>
            </a:r>
            <a:r>
              <a:rPr lang="en-US" altLang="zh-CN" sz="1800" b="1" i="1" kern="100" dirty="0">
                <a:effectLst/>
                <a:latin typeface="Times New Roman" panose="02020603050405020304" pitchFamily="18" charset="0"/>
                <a:ea typeface="等线" panose="02010600030101010101" pitchFamily="2" charset="-122"/>
                <a:cs typeface="Times New Roman" panose="02020603050405020304" pitchFamily="18" charset="0"/>
              </a:rPr>
              <a:t>setting the pre-training argument</a:t>
            </a:r>
            <a:r>
              <a:rPr lang="en-US" altLang="zh-CN" i="1"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en-US" altLang="zh-CN" b="1" i="1" kern="100"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69325" y="2403925"/>
            <a:ext cx="8344165" cy="40679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14"/>
                                        </p:tgtEl>
                                        <p:attrNameLst>
                                          <p:attrName>ppt_x</p:attrName>
                                        </p:attrNameLst>
                                      </p:cBhvr>
                                      <p:tavLst>
                                        <p:tav tm="0">
                                          <p:val>
                                            <p:strVal val="ppt_x"/>
                                          </p:val>
                                        </p:tav>
                                        <p:tav tm="100000">
                                          <p:val>
                                            <p:strVal val="ppt_x"/>
                                          </p:val>
                                        </p:tav>
                                      </p:tavLst>
                                    </p:anim>
                                    <p:anim calcmode="lin" valueType="num">
                                      <p:cBhvr additive="base">
                                        <p:cTn id="21" dur="500"/>
                                        <p:tgtEl>
                                          <p:spTgt spid="14"/>
                                        </p:tgtEl>
                                        <p:attrNameLst>
                                          <p:attrName>ppt_y</p:attrName>
                                        </p:attrNameLst>
                                      </p:cBhvr>
                                      <p:tavLst>
                                        <p:tav tm="0">
                                          <p:val>
                                            <p:strVal val="ppt_y"/>
                                          </p:val>
                                        </p:tav>
                                        <p:tav tm="100000">
                                          <p:val>
                                            <p:strVal val="1+ppt_h/2"/>
                                          </p:val>
                                        </p:tav>
                                      </p:tavLst>
                                    </p:anim>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9" presetClass="exit" presetSubtype="0" accel="100000" fill="hold" nodeType="clickEffect">
                                  <p:stCondLst>
                                    <p:cond delay="0"/>
                                  </p:stCondLst>
                                  <p:childTnLst>
                                    <p:anim calcmode="lin" valueType="num">
                                      <p:cBhvr>
                                        <p:cTn id="26" dur="500"/>
                                        <p:tgtEl>
                                          <p:spTgt spid="8"/>
                                        </p:tgtEl>
                                        <p:attrNameLst>
                                          <p:attrName>ppt_w</p:attrName>
                                        </p:attrNameLst>
                                      </p:cBhvr>
                                      <p:tavLst>
                                        <p:tav tm="0">
                                          <p:val>
                                            <p:strVal val="ppt_w"/>
                                          </p:val>
                                        </p:tav>
                                        <p:tav tm="100000">
                                          <p:val>
                                            <p:fltVal val="0"/>
                                          </p:val>
                                        </p:tav>
                                      </p:tavLst>
                                    </p:anim>
                                    <p:anim calcmode="lin" valueType="num">
                                      <p:cBhvr>
                                        <p:cTn id="27" dur="500"/>
                                        <p:tgtEl>
                                          <p:spTgt spid="8"/>
                                        </p:tgtEl>
                                        <p:attrNameLst>
                                          <p:attrName>ppt_h</p:attrName>
                                        </p:attrNameLst>
                                      </p:cBhvr>
                                      <p:tavLst>
                                        <p:tav tm="0">
                                          <p:val>
                                            <p:strVal val="ppt_h"/>
                                          </p:val>
                                        </p:tav>
                                        <p:tav tm="100000">
                                          <p:val>
                                            <p:fltVal val="0"/>
                                          </p:val>
                                        </p:tav>
                                      </p:tavLst>
                                    </p:anim>
                                    <p:anim calcmode="lin" valueType="num">
                                      <p:cBhvr>
                                        <p:cTn id="28" dur="500"/>
                                        <p:tgtEl>
                                          <p:spTgt spid="8"/>
                                        </p:tgtEl>
                                        <p:attrNameLst>
                                          <p:attrName>style.rotation</p:attrName>
                                        </p:attrNameLst>
                                      </p:cBhvr>
                                      <p:tavLst>
                                        <p:tav tm="0">
                                          <p:val>
                                            <p:fltVal val="0"/>
                                          </p:val>
                                        </p:tav>
                                        <p:tav tm="100000">
                                          <p:val>
                                            <p:fltVal val="360"/>
                                          </p:val>
                                        </p:tav>
                                      </p:tavLst>
                                    </p:anim>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rot="18066642">
            <a:off x="-2343874" y="955964"/>
            <a:ext cx="4687744" cy="4627418"/>
            <a:chOff x="1477529" y="200891"/>
            <a:chExt cx="4687744" cy="4627418"/>
          </a:xfrm>
        </p:grpSpPr>
        <p:sp>
          <p:nvSpPr>
            <p:cNvPr id="2" name="圆: 空心 1"/>
            <p:cNvSpPr/>
            <p:nvPr/>
          </p:nvSpPr>
          <p:spPr>
            <a:xfrm>
              <a:off x="1477529" y="200891"/>
              <a:ext cx="4687744" cy="4627418"/>
            </a:xfrm>
            <a:prstGeom prst="donu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 name="椭圆 2"/>
            <p:cNvSpPr/>
            <p:nvPr/>
          </p:nvSpPr>
          <p:spPr>
            <a:xfrm rot="3533358">
              <a:off x="1742286" y="2950149"/>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chemeClr val="tx1"/>
                  </a:solidFill>
                </a:rPr>
                <a:t>Ⅰ</a:t>
              </a:r>
              <a:endParaRPr lang="en-US" altLang="zh-CN" sz="1400" b="1" dirty="0">
                <a:solidFill>
                  <a:schemeClr val="tx1"/>
                </a:solidFill>
              </a:endParaRPr>
            </a:p>
            <a:p>
              <a:pPr algn="ctr"/>
              <a:r>
                <a:rPr lang="en-US" altLang="zh-CN" sz="1400" b="1" dirty="0" err="1">
                  <a:solidFill>
                    <a:schemeClr val="tx1"/>
                  </a:solidFill>
                </a:rPr>
                <a:t>DenseNet</a:t>
              </a:r>
              <a:r>
                <a:rPr lang="en-US" altLang="zh-CN" sz="1400" b="1" dirty="0">
                  <a:solidFill>
                    <a:schemeClr val="tx1"/>
                  </a:solidFill>
                </a:rPr>
                <a:t> </a:t>
              </a:r>
              <a:endParaRPr lang="en-US" altLang="zh-CN" sz="1400" b="1" dirty="0">
                <a:solidFill>
                  <a:schemeClr val="tx1"/>
                </a:solidFill>
              </a:endParaRPr>
            </a:p>
            <a:p>
              <a:pPr algn="ctr"/>
              <a:r>
                <a:rPr lang="en-US" altLang="zh-CN" sz="1400" b="1" dirty="0">
                  <a:solidFill>
                    <a:schemeClr val="tx1"/>
                  </a:solidFill>
                </a:rPr>
                <a:t>121</a:t>
              </a:r>
              <a:endParaRPr lang="en-US" altLang="zh-CN" sz="1400" b="1" dirty="0">
                <a:solidFill>
                  <a:schemeClr val="tx1"/>
                </a:solidFill>
              </a:endParaRPr>
            </a:p>
          </p:txBody>
        </p:sp>
        <p:sp>
          <p:nvSpPr>
            <p:cNvPr id="4" name="椭圆 3"/>
            <p:cNvSpPr/>
            <p:nvPr/>
          </p:nvSpPr>
          <p:spPr>
            <a:xfrm rot="3533358">
              <a:off x="4202013" y="3494253"/>
              <a:ext cx="1081611" cy="1094306"/>
            </a:xfrm>
            <a:prstGeom prst="ellipse">
              <a:avLst/>
            </a:prstGeom>
            <a:gradFill flip="none" rotWithShape="0">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chemeClr val="tx1"/>
                  </a:solidFill>
                </a:rPr>
                <a:t>Ⅱ</a:t>
              </a:r>
              <a:endParaRPr lang="en-US" altLang="zh-CN" sz="1400" b="1" dirty="0">
                <a:solidFill>
                  <a:schemeClr val="tx1"/>
                </a:solidFill>
              </a:endParaRPr>
            </a:p>
            <a:p>
              <a:pPr algn="ctr"/>
              <a:r>
                <a:rPr lang="en-US" altLang="zh-CN" sz="1600" b="1" dirty="0">
                  <a:solidFill>
                    <a:schemeClr val="tx1"/>
                  </a:solidFill>
                </a:rPr>
                <a:t>Pretrained </a:t>
              </a:r>
              <a:endParaRPr lang="en-US" altLang="zh-CN" sz="1600" b="1" dirty="0">
                <a:solidFill>
                  <a:schemeClr val="tx1"/>
                </a:solidFill>
              </a:endParaRPr>
            </a:p>
            <a:p>
              <a:pPr algn="ctr"/>
              <a:r>
                <a:rPr lang="en-US" altLang="zh-CN" sz="1600" b="1" dirty="0">
                  <a:solidFill>
                    <a:schemeClr val="tx1"/>
                  </a:solidFill>
                </a:rPr>
                <a:t>Model</a:t>
              </a:r>
              <a:endParaRPr lang="en-US" altLang="zh-CN" sz="1600" b="1" dirty="0">
                <a:solidFill>
                  <a:schemeClr val="tx1"/>
                </a:solidFill>
              </a:endParaRPr>
            </a:p>
          </p:txBody>
        </p:sp>
        <p:sp>
          <p:nvSpPr>
            <p:cNvPr id="5" name="椭圆 4"/>
            <p:cNvSpPr/>
            <p:nvPr/>
          </p:nvSpPr>
          <p:spPr>
            <a:xfrm rot="3533358">
              <a:off x="4767973" y="1124165"/>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Ⅲ</a:t>
              </a:r>
              <a:endParaRPr lang="en-US" altLang="zh-CN" sz="1400" b="1" dirty="0">
                <a:solidFill>
                  <a:schemeClr val="tx1"/>
                </a:solidFill>
              </a:endParaRPr>
            </a:p>
            <a:p>
              <a:pPr algn="ctr"/>
              <a:r>
                <a:rPr lang="en-US" altLang="zh-CN" sz="1400" b="1" dirty="0">
                  <a:solidFill>
                    <a:schemeClr val="tx1"/>
                  </a:solidFill>
                </a:rPr>
                <a:t>Better</a:t>
              </a:r>
              <a:endParaRPr lang="en-US" altLang="zh-CN" sz="1400" b="1" dirty="0">
                <a:solidFill>
                  <a:schemeClr val="tx1"/>
                </a:solidFill>
              </a:endParaRPr>
            </a:p>
            <a:p>
              <a:pPr algn="ctr"/>
              <a:r>
                <a:rPr lang="en-US" altLang="zh-CN" sz="1400" b="1" dirty="0">
                  <a:solidFill>
                    <a:schemeClr val="tx1"/>
                  </a:solidFill>
                </a:rPr>
                <a:t>Structure</a:t>
              </a:r>
              <a:endParaRPr lang="en-US" altLang="zh-CN" sz="1400" b="1" dirty="0">
                <a:solidFill>
                  <a:schemeClr val="tx1"/>
                </a:solidFill>
              </a:endParaRPr>
            </a:p>
          </p:txBody>
        </p:sp>
        <p:sp>
          <p:nvSpPr>
            <p:cNvPr id="6" name="椭圆 5"/>
            <p:cNvSpPr/>
            <p:nvPr/>
          </p:nvSpPr>
          <p:spPr>
            <a:xfrm rot="3533358">
              <a:off x="3643545" y="270651"/>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Ⅳ</a:t>
              </a:r>
              <a:endParaRPr lang="en-US" altLang="zh-CN" sz="1400" b="1" dirty="0">
                <a:solidFill>
                  <a:schemeClr val="tx1"/>
                </a:solidFill>
              </a:endParaRPr>
            </a:p>
            <a:p>
              <a:pPr algn="ctr"/>
              <a:r>
                <a:rPr lang="en-US" altLang="zh-CN" sz="1400" b="1" dirty="0">
                  <a:solidFill>
                    <a:schemeClr val="tx1"/>
                  </a:solidFill>
                </a:rPr>
                <a:t>Add</a:t>
              </a:r>
              <a:endParaRPr lang="en-US" altLang="zh-CN" sz="1400" b="1" dirty="0">
                <a:solidFill>
                  <a:schemeClr val="tx1"/>
                </a:solidFill>
              </a:endParaRPr>
            </a:p>
            <a:p>
              <a:pPr algn="ctr"/>
              <a:r>
                <a:rPr lang="en-US" altLang="zh-CN" sz="1400" b="1" dirty="0" err="1">
                  <a:solidFill>
                    <a:schemeClr val="tx1"/>
                  </a:solidFill>
                </a:rPr>
                <a:t>SENet</a:t>
              </a:r>
              <a:endParaRPr lang="en-US" altLang="zh-CN" sz="1400" b="1" dirty="0">
                <a:solidFill>
                  <a:schemeClr val="tx1"/>
                </a:solidFill>
              </a:endParaRPr>
            </a:p>
            <a:p>
              <a:pPr algn="ctr"/>
              <a:endParaRPr lang="en-US" altLang="zh-CN" sz="1400" b="1" dirty="0">
                <a:solidFill>
                  <a:schemeClr val="tx1"/>
                </a:solidFill>
              </a:endParaRPr>
            </a:p>
          </p:txBody>
        </p:sp>
        <p:sp>
          <p:nvSpPr>
            <p:cNvPr id="7" name="椭圆 6"/>
            <p:cNvSpPr/>
            <p:nvPr/>
          </p:nvSpPr>
          <p:spPr>
            <a:xfrm rot="7421703">
              <a:off x="1580540" y="1712510"/>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Ⅴ</a:t>
              </a:r>
              <a:endParaRPr lang="en-US" altLang="zh-CN" sz="1400" b="1" dirty="0">
                <a:solidFill>
                  <a:schemeClr val="tx1"/>
                </a:solidFill>
              </a:endParaRPr>
            </a:p>
            <a:p>
              <a:pPr algn="ctr"/>
              <a:r>
                <a:rPr lang="en-US" altLang="zh-CN" sz="1400" b="1" dirty="0">
                  <a:solidFill>
                    <a:schemeClr val="tx1"/>
                  </a:solidFill>
                </a:rPr>
                <a:t>Add Picture</a:t>
              </a:r>
              <a:endParaRPr lang="en-US" altLang="zh-CN" sz="1400" b="1" dirty="0">
                <a:solidFill>
                  <a:schemeClr val="tx1"/>
                </a:solidFill>
              </a:endParaRPr>
            </a:p>
            <a:p>
              <a:pPr algn="ctr"/>
              <a:r>
                <a:rPr lang="en-US" altLang="zh-CN" sz="1400" b="1" dirty="0">
                  <a:solidFill>
                    <a:schemeClr val="tx1"/>
                  </a:solidFill>
                </a:rPr>
                <a:t>Rotation</a:t>
              </a:r>
              <a:endParaRPr lang="en-US" altLang="zh-CN" sz="1400" b="1" dirty="0">
                <a:solidFill>
                  <a:schemeClr val="tx1"/>
                </a:solidFill>
              </a:endParaRPr>
            </a:p>
          </p:txBody>
        </p:sp>
      </p:grpSp>
      <p:cxnSp>
        <p:nvCxnSpPr>
          <p:cNvPr id="10" name="直接箭头连接符 9"/>
          <p:cNvCxnSpPr/>
          <p:nvPr/>
        </p:nvCxnSpPr>
        <p:spPr>
          <a:xfrm>
            <a:off x="0" y="3269674"/>
            <a:ext cx="1129683" cy="0"/>
          </a:xfrm>
          <a:prstGeom prst="straightConnector1">
            <a:avLst/>
          </a:prstGeom>
          <a:ln w="15875" cmpd="sng">
            <a:prstDash val="dash"/>
            <a:tailEnd type="oval"/>
          </a:ln>
        </p:spPr>
        <p:style>
          <a:lnRef idx="1">
            <a:schemeClr val="dk1"/>
          </a:lnRef>
          <a:fillRef idx="0">
            <a:schemeClr val="dk1"/>
          </a:fillRef>
          <a:effectRef idx="0">
            <a:schemeClr val="dk1"/>
          </a:effectRef>
          <a:fontRef idx="minor">
            <a:schemeClr val="tx1"/>
          </a:fontRef>
        </p:style>
      </p:cxnSp>
      <p:sp>
        <p:nvSpPr>
          <p:cNvPr id="9" name="标题 18"/>
          <p:cNvSpPr txBox="1"/>
          <p:nvPr/>
        </p:nvSpPr>
        <p:spPr>
          <a:xfrm>
            <a:off x="3225326" y="608400"/>
            <a:ext cx="8352274" cy="705600"/>
          </a:xfrm>
          <a:prstGeom prst="rect">
            <a:avLst/>
          </a:prstGeom>
        </p:spPr>
        <p:txBody>
          <a:bodyPr>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Ⅱ Pre-training </a:t>
            </a:r>
            <a:r>
              <a:rPr lang="en-US" altLang="zh-CN" sz="2400" kern="100" dirty="0" err="1">
                <a:latin typeface="Times New Roman" panose="02020603050405020304" pitchFamily="18" charset="0"/>
                <a:ea typeface="等线" panose="02010600030101010101" pitchFamily="2" charset="-122"/>
                <a:cs typeface="Times New Roman" panose="02020603050405020304" pitchFamily="18" charset="0"/>
              </a:rPr>
              <a:t>DenseNet</a:t>
            </a: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 model on ImageNet</a:t>
            </a:r>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a:p>
            <a:endParaRPr lang="zh-CN" altLang="en-US" sz="2400" kern="1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 name="内容占位符 19"/>
          <p:cNvSpPr txBox="1"/>
          <p:nvPr/>
        </p:nvSpPr>
        <p:spPr>
          <a:xfrm>
            <a:off x="3250251" y="1490400"/>
            <a:ext cx="8521445" cy="5139000"/>
          </a:xfrm>
          <a:prstGeom prst="rect">
            <a:avLst/>
          </a:prstGeom>
        </p:spPr>
        <p:txBody>
          <a:bodyPr>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n"/>
            </a:pPr>
            <a:r>
              <a:rPr lang="en-US" altLang="zh-CN" b="1" i="1" kern="100" dirty="0">
                <a:latin typeface="Times New Roman" panose="02020603050405020304" pitchFamily="18" charset="0"/>
                <a:ea typeface="等线" panose="02010600030101010101" pitchFamily="2" charset="-122"/>
                <a:cs typeface="Times New Roman" panose="02020603050405020304" pitchFamily="18" charset="0"/>
              </a:rPr>
              <a:t>Result and Comparison</a:t>
            </a:r>
            <a:r>
              <a:rPr lang="zh-CN" altLang="en-US" b="1"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a:buFont typeface="Wingdings" panose="05000000000000000000" pitchFamily="2" charset="2"/>
              <a:buChar char="n"/>
            </a:pPr>
            <a:endParaRPr lang="en-US" altLang="zh-CN" b="1" i="1" kern="100"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15" name="图片 14"/>
          <p:cNvPicPr>
            <a:picLocks noChangeAspect="1"/>
          </p:cNvPicPr>
          <p:nvPr/>
        </p:nvPicPr>
        <p:blipFill>
          <a:blip r:embed="rId1"/>
          <a:stretch>
            <a:fillRect/>
          </a:stretch>
        </p:blipFill>
        <p:spPr>
          <a:xfrm>
            <a:off x="3304797" y="2058689"/>
            <a:ext cx="4222159" cy="2504671"/>
          </a:xfrm>
          <a:prstGeom prst="rect">
            <a:avLst/>
          </a:prstGeom>
        </p:spPr>
      </p:pic>
      <p:pic>
        <p:nvPicPr>
          <p:cNvPr id="17" name="图片 16"/>
          <p:cNvPicPr>
            <a:picLocks noChangeAspect="1"/>
          </p:cNvPicPr>
          <p:nvPr/>
        </p:nvPicPr>
        <p:blipFill>
          <a:blip r:embed="rId2"/>
          <a:stretch>
            <a:fillRect/>
          </a:stretch>
        </p:blipFill>
        <p:spPr>
          <a:xfrm>
            <a:off x="7626475" y="2058689"/>
            <a:ext cx="4476980" cy="2489328"/>
          </a:xfrm>
          <a:prstGeom prst="rect">
            <a:avLst/>
          </a:prstGeom>
        </p:spPr>
      </p:pic>
      <p:pic>
        <p:nvPicPr>
          <p:cNvPr id="19" name="图片 18"/>
          <p:cNvPicPr>
            <a:picLocks noChangeAspect="1"/>
          </p:cNvPicPr>
          <p:nvPr/>
        </p:nvPicPr>
        <p:blipFill>
          <a:blip r:embed="rId3"/>
          <a:stretch>
            <a:fillRect/>
          </a:stretch>
        </p:blipFill>
        <p:spPr>
          <a:xfrm>
            <a:off x="5619541" y="4590319"/>
            <a:ext cx="4229557" cy="22154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xit" presetSubtype="0" accel="100000" fill="hold" nodeType="clickEffect">
                                  <p:stCondLst>
                                    <p:cond delay="0"/>
                                  </p:stCondLst>
                                  <p:childTnLst>
                                    <p:anim calcmode="lin" valueType="num">
                                      <p:cBhvr>
                                        <p:cTn id="14" dur="500"/>
                                        <p:tgtEl>
                                          <p:spTgt spid="8"/>
                                        </p:tgtEl>
                                        <p:attrNameLst>
                                          <p:attrName>ppt_w</p:attrName>
                                        </p:attrNameLst>
                                      </p:cBhvr>
                                      <p:tavLst>
                                        <p:tav tm="0">
                                          <p:val>
                                            <p:strVal val="ppt_w"/>
                                          </p:val>
                                        </p:tav>
                                        <p:tav tm="100000">
                                          <p:val>
                                            <p:fltVal val="0"/>
                                          </p:val>
                                        </p:tav>
                                      </p:tavLst>
                                    </p:anim>
                                    <p:anim calcmode="lin" valueType="num">
                                      <p:cBhvr>
                                        <p:cTn id="15" dur="500"/>
                                        <p:tgtEl>
                                          <p:spTgt spid="8"/>
                                        </p:tgtEl>
                                        <p:attrNameLst>
                                          <p:attrName>ppt_h</p:attrName>
                                        </p:attrNameLst>
                                      </p:cBhvr>
                                      <p:tavLst>
                                        <p:tav tm="0">
                                          <p:val>
                                            <p:strVal val="ppt_h"/>
                                          </p:val>
                                        </p:tav>
                                        <p:tav tm="100000">
                                          <p:val>
                                            <p:fltVal val="0"/>
                                          </p:val>
                                        </p:tav>
                                      </p:tavLst>
                                    </p:anim>
                                    <p:anim calcmode="lin" valueType="num">
                                      <p:cBhvr>
                                        <p:cTn id="16" dur="500"/>
                                        <p:tgtEl>
                                          <p:spTgt spid="8"/>
                                        </p:tgtEl>
                                        <p:attrNameLst>
                                          <p:attrName>style.rotation</p:attrName>
                                        </p:attrNameLst>
                                      </p:cBhvr>
                                      <p:tavLst>
                                        <p:tav tm="0">
                                          <p:val>
                                            <p:fltVal val="0"/>
                                          </p:val>
                                        </p:tav>
                                        <p:tav tm="100000">
                                          <p:val>
                                            <p:fltVal val="360"/>
                                          </p:val>
                                        </p:tav>
                                      </p:tavLst>
                                    </p:anim>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rot="463935">
            <a:off x="-2343873" y="955964"/>
            <a:ext cx="4687744" cy="4627418"/>
            <a:chOff x="1477530" y="200892"/>
            <a:chExt cx="4687744" cy="4627418"/>
          </a:xfrm>
        </p:grpSpPr>
        <p:sp>
          <p:nvSpPr>
            <p:cNvPr id="2" name="圆: 空心 1"/>
            <p:cNvSpPr/>
            <p:nvPr/>
          </p:nvSpPr>
          <p:spPr>
            <a:xfrm>
              <a:off x="1477530" y="200892"/>
              <a:ext cx="4687744" cy="4627418"/>
            </a:xfrm>
            <a:prstGeom prst="donu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 name="椭圆 2"/>
            <p:cNvSpPr/>
            <p:nvPr/>
          </p:nvSpPr>
          <p:spPr>
            <a:xfrm rot="3533358">
              <a:off x="2300432" y="3421319"/>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chemeClr val="tx1"/>
                  </a:solidFill>
                </a:rPr>
                <a:t>Ⅰ</a:t>
              </a:r>
              <a:endParaRPr lang="en-US" altLang="zh-CN" sz="1400" b="1" dirty="0">
                <a:solidFill>
                  <a:schemeClr val="tx1"/>
                </a:solidFill>
              </a:endParaRPr>
            </a:p>
            <a:p>
              <a:pPr algn="ctr"/>
              <a:r>
                <a:rPr lang="en-US" altLang="zh-CN" sz="1400" b="1" dirty="0" err="1">
                  <a:solidFill>
                    <a:schemeClr val="tx1"/>
                  </a:solidFill>
                </a:rPr>
                <a:t>DenseNet</a:t>
              </a:r>
              <a:r>
                <a:rPr lang="en-US" altLang="zh-CN" sz="1400" b="1" dirty="0">
                  <a:solidFill>
                    <a:schemeClr val="tx1"/>
                  </a:solidFill>
                </a:rPr>
                <a:t> </a:t>
              </a:r>
              <a:endParaRPr lang="en-US" altLang="zh-CN" sz="1400" b="1" dirty="0">
                <a:solidFill>
                  <a:schemeClr val="tx1"/>
                </a:solidFill>
              </a:endParaRPr>
            </a:p>
            <a:p>
              <a:pPr algn="ctr"/>
              <a:r>
                <a:rPr lang="en-US" altLang="zh-CN" sz="1400" b="1" dirty="0">
                  <a:solidFill>
                    <a:schemeClr val="tx1"/>
                  </a:solidFill>
                </a:rPr>
                <a:t>121</a:t>
              </a:r>
              <a:endParaRPr lang="en-US" altLang="zh-CN" sz="1400" b="1" dirty="0">
                <a:solidFill>
                  <a:schemeClr val="tx1"/>
                </a:solidFill>
              </a:endParaRPr>
            </a:p>
          </p:txBody>
        </p:sp>
        <p:sp>
          <p:nvSpPr>
            <p:cNvPr id="4" name="椭圆 3"/>
            <p:cNvSpPr/>
            <p:nvPr/>
          </p:nvSpPr>
          <p:spPr>
            <a:xfrm rot="21136065">
              <a:off x="3561959" y="3765410"/>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chemeClr val="tx1"/>
                  </a:solidFill>
                </a:rPr>
                <a:t>Ⅱ</a:t>
              </a:r>
              <a:endParaRPr lang="en-US" altLang="zh-CN" sz="1400" b="1" dirty="0">
                <a:solidFill>
                  <a:schemeClr val="tx1"/>
                </a:solidFill>
              </a:endParaRPr>
            </a:p>
            <a:p>
              <a:pPr algn="ctr"/>
              <a:r>
                <a:rPr lang="en-US" altLang="zh-CN" sz="1400" b="1" dirty="0">
                  <a:solidFill>
                    <a:schemeClr val="tx1"/>
                  </a:solidFill>
                </a:rPr>
                <a:t>Pretrained </a:t>
              </a:r>
              <a:endParaRPr lang="en-US" altLang="zh-CN" sz="1400" b="1" dirty="0">
                <a:solidFill>
                  <a:schemeClr val="tx1"/>
                </a:solidFill>
              </a:endParaRPr>
            </a:p>
            <a:p>
              <a:pPr algn="ctr"/>
              <a:r>
                <a:rPr lang="en-US" altLang="zh-CN" sz="1400" b="1" dirty="0">
                  <a:solidFill>
                    <a:schemeClr val="tx1"/>
                  </a:solidFill>
                </a:rPr>
                <a:t>Model</a:t>
              </a:r>
              <a:endParaRPr lang="en-US" altLang="zh-CN" sz="1400" b="1" dirty="0">
                <a:solidFill>
                  <a:schemeClr val="tx1"/>
                </a:solidFill>
              </a:endParaRPr>
            </a:p>
          </p:txBody>
        </p:sp>
        <p:sp>
          <p:nvSpPr>
            <p:cNvPr id="5" name="椭圆 4"/>
            <p:cNvSpPr/>
            <p:nvPr/>
          </p:nvSpPr>
          <p:spPr>
            <a:xfrm rot="21136065">
              <a:off x="5054280" y="1767102"/>
              <a:ext cx="1022355" cy="1021387"/>
            </a:xfrm>
            <a:prstGeom prst="ellipse">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600" b="1" dirty="0">
                  <a:solidFill>
                    <a:schemeClr val="tx1"/>
                  </a:solidFill>
                </a:rPr>
                <a:t>Ⅲ</a:t>
              </a:r>
              <a:endParaRPr lang="en-US" altLang="zh-CN" sz="1600" b="1" dirty="0">
                <a:solidFill>
                  <a:schemeClr val="tx1"/>
                </a:solidFill>
              </a:endParaRPr>
            </a:p>
            <a:p>
              <a:pPr algn="ctr"/>
              <a:r>
                <a:rPr lang="en-US" altLang="zh-CN" sz="1600" b="1" dirty="0">
                  <a:solidFill>
                    <a:schemeClr val="tx1"/>
                  </a:solidFill>
                </a:rPr>
                <a:t>Better</a:t>
              </a:r>
              <a:endParaRPr lang="en-US" altLang="zh-CN" sz="1600" b="1" dirty="0">
                <a:solidFill>
                  <a:schemeClr val="tx1"/>
                </a:solidFill>
              </a:endParaRPr>
            </a:p>
            <a:p>
              <a:pPr algn="ctr"/>
              <a:r>
                <a:rPr lang="en-US" altLang="zh-CN" sz="1600" b="1" dirty="0">
                  <a:solidFill>
                    <a:schemeClr val="tx1"/>
                  </a:solidFill>
                </a:rPr>
                <a:t>Structure</a:t>
              </a:r>
              <a:endParaRPr lang="en-US" altLang="zh-CN" sz="1600" b="1" dirty="0">
                <a:solidFill>
                  <a:schemeClr val="tx1"/>
                </a:solidFill>
              </a:endParaRPr>
            </a:p>
          </p:txBody>
        </p:sp>
        <p:sp>
          <p:nvSpPr>
            <p:cNvPr id="6" name="椭圆 5"/>
            <p:cNvSpPr/>
            <p:nvPr/>
          </p:nvSpPr>
          <p:spPr>
            <a:xfrm rot="21136065">
              <a:off x="3075178" y="336227"/>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Ⅳ</a:t>
              </a:r>
              <a:endParaRPr lang="en-US" altLang="zh-CN" sz="1400" b="1" dirty="0">
                <a:solidFill>
                  <a:schemeClr val="tx1"/>
                </a:solidFill>
              </a:endParaRPr>
            </a:p>
            <a:p>
              <a:pPr algn="ctr"/>
              <a:r>
                <a:rPr lang="en-US" altLang="zh-CN" sz="1400" b="1" dirty="0">
                  <a:solidFill>
                    <a:schemeClr val="tx1"/>
                  </a:solidFill>
                </a:rPr>
                <a:t>Add</a:t>
              </a:r>
              <a:endParaRPr lang="en-US" altLang="zh-CN" sz="1400" b="1" dirty="0">
                <a:solidFill>
                  <a:schemeClr val="tx1"/>
                </a:solidFill>
              </a:endParaRPr>
            </a:p>
            <a:p>
              <a:pPr algn="ctr"/>
              <a:r>
                <a:rPr lang="en-US" altLang="zh-CN" sz="1400" b="1" dirty="0" err="1">
                  <a:solidFill>
                    <a:schemeClr val="tx1"/>
                  </a:solidFill>
                </a:rPr>
                <a:t>SENet</a:t>
              </a:r>
              <a:endParaRPr lang="en-US" altLang="zh-CN" sz="1400" b="1" dirty="0">
                <a:solidFill>
                  <a:schemeClr val="tx1"/>
                </a:solidFill>
              </a:endParaRPr>
            </a:p>
            <a:p>
              <a:pPr algn="ctr"/>
              <a:endParaRPr lang="en-US" altLang="zh-CN" sz="1400" b="1" dirty="0">
                <a:solidFill>
                  <a:schemeClr val="tx1"/>
                </a:solidFill>
              </a:endParaRPr>
            </a:p>
          </p:txBody>
        </p:sp>
        <p:sp>
          <p:nvSpPr>
            <p:cNvPr id="7" name="椭圆 6"/>
            <p:cNvSpPr/>
            <p:nvPr/>
          </p:nvSpPr>
          <p:spPr>
            <a:xfrm rot="7421703">
              <a:off x="1580540" y="1712510"/>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Ⅴ</a:t>
              </a:r>
              <a:endParaRPr lang="en-US" altLang="zh-CN" sz="1400" b="1" dirty="0">
                <a:solidFill>
                  <a:schemeClr val="tx1"/>
                </a:solidFill>
              </a:endParaRPr>
            </a:p>
            <a:p>
              <a:pPr algn="ctr"/>
              <a:r>
                <a:rPr lang="en-US" altLang="zh-CN" sz="1400" b="1" dirty="0">
                  <a:solidFill>
                    <a:schemeClr val="tx1"/>
                  </a:solidFill>
                </a:rPr>
                <a:t>Add Picture</a:t>
              </a:r>
              <a:endParaRPr lang="en-US" altLang="zh-CN" sz="1400" b="1" dirty="0">
                <a:solidFill>
                  <a:schemeClr val="tx1"/>
                </a:solidFill>
              </a:endParaRPr>
            </a:p>
            <a:p>
              <a:pPr algn="ctr"/>
              <a:r>
                <a:rPr lang="en-US" altLang="zh-CN" sz="1400" b="1" dirty="0">
                  <a:solidFill>
                    <a:schemeClr val="tx1"/>
                  </a:solidFill>
                </a:rPr>
                <a:t>Rotation</a:t>
              </a:r>
              <a:endParaRPr lang="en-US" altLang="zh-CN" sz="1400" b="1" dirty="0">
                <a:solidFill>
                  <a:schemeClr val="tx1"/>
                </a:solidFill>
              </a:endParaRPr>
            </a:p>
          </p:txBody>
        </p:sp>
      </p:grpSp>
      <p:cxnSp>
        <p:nvCxnSpPr>
          <p:cNvPr id="10" name="直接箭头连接符 9"/>
          <p:cNvCxnSpPr/>
          <p:nvPr/>
        </p:nvCxnSpPr>
        <p:spPr>
          <a:xfrm>
            <a:off x="0" y="3269674"/>
            <a:ext cx="1129683" cy="0"/>
          </a:xfrm>
          <a:prstGeom prst="straightConnector1">
            <a:avLst/>
          </a:prstGeom>
          <a:ln w="15875" cmpd="sng">
            <a:prstDash val="dash"/>
            <a:tailEnd type="oval"/>
          </a:ln>
        </p:spPr>
        <p:style>
          <a:lnRef idx="1">
            <a:schemeClr val="dk1"/>
          </a:lnRef>
          <a:fillRef idx="0">
            <a:schemeClr val="dk1"/>
          </a:fillRef>
          <a:effectRef idx="0">
            <a:schemeClr val="dk1"/>
          </a:effectRef>
          <a:fontRef idx="minor">
            <a:schemeClr val="tx1"/>
          </a:fontRef>
        </p:style>
      </p:cxnSp>
      <p:sp>
        <p:nvSpPr>
          <p:cNvPr id="9" name="标题 18"/>
          <p:cNvSpPr txBox="1"/>
          <p:nvPr/>
        </p:nvSpPr>
        <p:spPr>
          <a:xfrm>
            <a:off x="3225326" y="608400"/>
            <a:ext cx="8352274" cy="705600"/>
          </a:xfrm>
          <a:prstGeom prst="rect">
            <a:avLst/>
          </a:prstGeom>
        </p:spPr>
        <p:txBody>
          <a:bodyPr>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Ⅲ Choose Better Structure</a:t>
            </a:r>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 name="内容占位符 19"/>
          <p:cNvSpPr txBox="1"/>
          <p:nvPr/>
        </p:nvSpPr>
        <p:spPr>
          <a:xfrm>
            <a:off x="3250251" y="1490400"/>
            <a:ext cx="8521445" cy="5139000"/>
          </a:xfrm>
          <a:prstGeom prst="rect">
            <a:avLst/>
          </a:prstGeom>
        </p:spPr>
        <p:txBody>
          <a:bodyPr>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n"/>
            </a:pPr>
            <a:r>
              <a:rPr lang="en-US" altLang="zh-CN" b="1" i="1" kern="100" dirty="0">
                <a:latin typeface="Times New Roman" panose="02020603050405020304" pitchFamily="18" charset="0"/>
                <a:ea typeface="等线" panose="02010600030101010101" pitchFamily="2" charset="-122"/>
                <a:cs typeface="Times New Roman" panose="02020603050405020304" pitchFamily="18" charset="0"/>
              </a:rPr>
              <a:t>Brief introduction of four </a:t>
            </a:r>
            <a:r>
              <a:rPr lang="en-US" altLang="zh-CN" b="1" i="1" kern="100" dirty="0" err="1">
                <a:latin typeface="Times New Roman" panose="02020603050405020304" pitchFamily="18" charset="0"/>
                <a:ea typeface="等线" panose="02010600030101010101" pitchFamily="2" charset="-122"/>
                <a:cs typeface="Times New Roman" panose="02020603050405020304" pitchFamily="18" charset="0"/>
              </a:rPr>
              <a:t>DenseNet</a:t>
            </a:r>
            <a:r>
              <a:rPr lang="en-US" altLang="zh-CN" b="1" i="1" kern="100" dirty="0">
                <a:latin typeface="Times New Roman" panose="02020603050405020304" pitchFamily="18" charset="0"/>
                <a:ea typeface="等线" panose="02010600030101010101" pitchFamily="2" charset="-122"/>
                <a:cs typeface="Times New Roman" panose="02020603050405020304" pitchFamily="18" charset="0"/>
              </a:rPr>
              <a:t> Struct</a:t>
            </a:r>
            <a:r>
              <a:rPr lang="zh-CN" altLang="en-US" b="1" i="1" kern="100" dirty="0">
                <a:latin typeface="Times New Roman" panose="02020603050405020304" pitchFamily="18" charset="0"/>
                <a:ea typeface="等线" panose="02010600030101010101" pitchFamily="2" charset="-122"/>
                <a:cs typeface="Times New Roman" panose="02020603050405020304" pitchFamily="18" charset="0"/>
              </a:rPr>
              <a:t>：</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PyTorch support four </a:t>
            </a:r>
            <a:r>
              <a:rPr lang="en-US" altLang="zh-CN" sz="1800" i="1" kern="100" dirty="0" err="1">
                <a:effectLst/>
                <a:latin typeface="Times New Roman" panose="02020603050405020304" pitchFamily="18" charset="0"/>
                <a:ea typeface="等线" panose="02010600030101010101" pitchFamily="2" charset="-122"/>
                <a:cs typeface="Times New Roman" panose="02020603050405020304" pitchFamily="18" charset="0"/>
              </a:rPr>
              <a:t>DenseNet</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 structures for users to choose. The main differences between four structures are the number of </a:t>
            </a:r>
            <a:r>
              <a:rPr lang="en-US" altLang="zh-CN" sz="1800" b="1" i="1" kern="100" dirty="0">
                <a:effectLst/>
                <a:latin typeface="Times New Roman" panose="02020603050405020304" pitchFamily="18" charset="0"/>
                <a:ea typeface="等线" panose="02010600030101010101" pitchFamily="2" charset="-122"/>
                <a:cs typeface="Times New Roman" panose="02020603050405020304" pitchFamily="18" charset="0"/>
              </a:rPr>
              <a:t>Dense layers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in each </a:t>
            </a:r>
            <a:r>
              <a:rPr lang="en-US" altLang="zh-CN" sz="1800" b="1" i="1" kern="100" dirty="0">
                <a:effectLst/>
                <a:latin typeface="Times New Roman" panose="02020603050405020304" pitchFamily="18" charset="0"/>
                <a:ea typeface="等线" panose="02010600030101010101" pitchFamily="2" charset="-122"/>
                <a:cs typeface="Times New Roman" panose="02020603050405020304" pitchFamily="18" charset="0"/>
              </a:rPr>
              <a:t>Dense Block.</a:t>
            </a:r>
            <a:endParaRPr lang="en-US" altLang="zh-CN" sz="1800" b="1" i="1"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buFont typeface="Wingdings" panose="05000000000000000000" pitchFamily="2" charset="2"/>
              <a:buChar char="n"/>
            </a:pPr>
            <a:endParaRPr lang="en-US" altLang="zh-CN" b="1" i="1" kern="100" dirty="0">
              <a:latin typeface="Times New Roman" panose="02020603050405020304" pitchFamily="18" charset="0"/>
              <a:ea typeface="等线" panose="02010600030101010101" pitchFamily="2" charset="-122"/>
              <a:cs typeface="Times New Roman" panose="02020603050405020304" pitchFamily="18" charset="0"/>
            </a:endParaRPr>
          </a:p>
          <a:p>
            <a:pPr>
              <a:buFont typeface="Wingdings" panose="05000000000000000000" pitchFamily="2" charset="2"/>
              <a:buChar char="n"/>
            </a:pPr>
            <a:endParaRPr lang="en-US" altLang="zh-CN" b="1" i="1" kern="100"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15" name="图片 14" descr="文本, 表格&#10;&#10;描述已自动生成"/>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3478529" y="2758979"/>
            <a:ext cx="7586708" cy="401079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xit" presetSubtype="0" accel="100000" fill="hold" nodeType="clickEffect">
                                  <p:stCondLst>
                                    <p:cond delay="0"/>
                                  </p:stCondLst>
                                  <p:childTnLst>
                                    <p:anim calcmode="lin" valueType="num">
                                      <p:cBhvr>
                                        <p:cTn id="14" dur="500"/>
                                        <p:tgtEl>
                                          <p:spTgt spid="8"/>
                                        </p:tgtEl>
                                        <p:attrNameLst>
                                          <p:attrName>ppt_w</p:attrName>
                                        </p:attrNameLst>
                                      </p:cBhvr>
                                      <p:tavLst>
                                        <p:tav tm="0">
                                          <p:val>
                                            <p:strVal val="ppt_w"/>
                                          </p:val>
                                        </p:tav>
                                        <p:tav tm="100000">
                                          <p:val>
                                            <p:fltVal val="0"/>
                                          </p:val>
                                        </p:tav>
                                      </p:tavLst>
                                    </p:anim>
                                    <p:anim calcmode="lin" valueType="num">
                                      <p:cBhvr>
                                        <p:cTn id="15" dur="500"/>
                                        <p:tgtEl>
                                          <p:spTgt spid="8"/>
                                        </p:tgtEl>
                                        <p:attrNameLst>
                                          <p:attrName>ppt_h</p:attrName>
                                        </p:attrNameLst>
                                      </p:cBhvr>
                                      <p:tavLst>
                                        <p:tav tm="0">
                                          <p:val>
                                            <p:strVal val="ppt_h"/>
                                          </p:val>
                                        </p:tav>
                                        <p:tav tm="100000">
                                          <p:val>
                                            <p:fltVal val="0"/>
                                          </p:val>
                                        </p:tav>
                                      </p:tavLst>
                                    </p:anim>
                                    <p:anim calcmode="lin" valueType="num">
                                      <p:cBhvr>
                                        <p:cTn id="16" dur="500"/>
                                        <p:tgtEl>
                                          <p:spTgt spid="8"/>
                                        </p:tgtEl>
                                        <p:attrNameLst>
                                          <p:attrName>style.rotation</p:attrName>
                                        </p:attrNameLst>
                                      </p:cBhvr>
                                      <p:tavLst>
                                        <p:tav tm="0">
                                          <p:val>
                                            <p:fltVal val="0"/>
                                          </p:val>
                                        </p:tav>
                                        <p:tav tm="100000">
                                          <p:val>
                                            <p:fltVal val="360"/>
                                          </p:val>
                                        </p:tav>
                                      </p:tavLst>
                                    </p:anim>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rot="463935">
            <a:off x="-2343873" y="955964"/>
            <a:ext cx="4687744" cy="4627418"/>
            <a:chOff x="1477530" y="200892"/>
            <a:chExt cx="4687744" cy="4627418"/>
          </a:xfrm>
        </p:grpSpPr>
        <p:sp>
          <p:nvSpPr>
            <p:cNvPr id="2" name="圆: 空心 1"/>
            <p:cNvSpPr/>
            <p:nvPr/>
          </p:nvSpPr>
          <p:spPr>
            <a:xfrm>
              <a:off x="1477530" y="200892"/>
              <a:ext cx="4687744" cy="4627418"/>
            </a:xfrm>
            <a:prstGeom prst="donu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 name="椭圆 2"/>
            <p:cNvSpPr/>
            <p:nvPr/>
          </p:nvSpPr>
          <p:spPr>
            <a:xfrm rot="3533358">
              <a:off x="2300432" y="3421319"/>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chemeClr val="tx1"/>
                  </a:solidFill>
                </a:rPr>
                <a:t>Ⅰ</a:t>
              </a:r>
              <a:endParaRPr lang="en-US" altLang="zh-CN" sz="1400" b="1" dirty="0">
                <a:solidFill>
                  <a:schemeClr val="tx1"/>
                </a:solidFill>
              </a:endParaRPr>
            </a:p>
            <a:p>
              <a:pPr algn="ctr"/>
              <a:r>
                <a:rPr lang="en-US" altLang="zh-CN" sz="1400" b="1" dirty="0" err="1">
                  <a:solidFill>
                    <a:schemeClr val="tx1"/>
                  </a:solidFill>
                </a:rPr>
                <a:t>DenseNet</a:t>
              </a:r>
              <a:r>
                <a:rPr lang="en-US" altLang="zh-CN" sz="1400" b="1" dirty="0">
                  <a:solidFill>
                    <a:schemeClr val="tx1"/>
                  </a:solidFill>
                </a:rPr>
                <a:t> </a:t>
              </a:r>
              <a:endParaRPr lang="en-US" altLang="zh-CN" sz="1400" b="1" dirty="0">
                <a:solidFill>
                  <a:schemeClr val="tx1"/>
                </a:solidFill>
              </a:endParaRPr>
            </a:p>
            <a:p>
              <a:pPr algn="ctr"/>
              <a:r>
                <a:rPr lang="en-US" altLang="zh-CN" sz="1400" b="1" dirty="0">
                  <a:solidFill>
                    <a:schemeClr val="tx1"/>
                  </a:solidFill>
                </a:rPr>
                <a:t>121</a:t>
              </a:r>
              <a:endParaRPr lang="en-US" altLang="zh-CN" sz="1400" b="1" dirty="0">
                <a:solidFill>
                  <a:schemeClr val="tx1"/>
                </a:solidFill>
              </a:endParaRPr>
            </a:p>
          </p:txBody>
        </p:sp>
        <p:sp>
          <p:nvSpPr>
            <p:cNvPr id="4" name="椭圆 3"/>
            <p:cNvSpPr/>
            <p:nvPr/>
          </p:nvSpPr>
          <p:spPr>
            <a:xfrm rot="21136065">
              <a:off x="3561959" y="3765410"/>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chemeClr val="tx1"/>
                  </a:solidFill>
                </a:rPr>
                <a:t>Ⅱ</a:t>
              </a:r>
              <a:endParaRPr lang="en-US" altLang="zh-CN" sz="1400" b="1" dirty="0">
                <a:solidFill>
                  <a:schemeClr val="tx1"/>
                </a:solidFill>
              </a:endParaRPr>
            </a:p>
            <a:p>
              <a:pPr algn="ctr"/>
              <a:r>
                <a:rPr lang="en-US" altLang="zh-CN" sz="1400" b="1" dirty="0">
                  <a:solidFill>
                    <a:schemeClr val="tx1"/>
                  </a:solidFill>
                </a:rPr>
                <a:t>Pretrained </a:t>
              </a:r>
              <a:endParaRPr lang="en-US" altLang="zh-CN" sz="1400" b="1" dirty="0">
                <a:solidFill>
                  <a:schemeClr val="tx1"/>
                </a:solidFill>
              </a:endParaRPr>
            </a:p>
            <a:p>
              <a:pPr algn="ctr"/>
              <a:r>
                <a:rPr lang="en-US" altLang="zh-CN" sz="1400" b="1" dirty="0">
                  <a:solidFill>
                    <a:schemeClr val="tx1"/>
                  </a:solidFill>
                </a:rPr>
                <a:t>Model</a:t>
              </a:r>
              <a:endParaRPr lang="en-US" altLang="zh-CN" sz="1400" b="1" dirty="0">
                <a:solidFill>
                  <a:schemeClr val="tx1"/>
                </a:solidFill>
              </a:endParaRPr>
            </a:p>
          </p:txBody>
        </p:sp>
        <p:sp>
          <p:nvSpPr>
            <p:cNvPr id="5" name="椭圆 4"/>
            <p:cNvSpPr/>
            <p:nvPr/>
          </p:nvSpPr>
          <p:spPr>
            <a:xfrm rot="21136065">
              <a:off x="5054280" y="1767102"/>
              <a:ext cx="1022355" cy="1021387"/>
            </a:xfrm>
            <a:prstGeom prst="ellipse">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600" b="1" dirty="0">
                  <a:solidFill>
                    <a:schemeClr val="tx1"/>
                  </a:solidFill>
                </a:rPr>
                <a:t>Ⅲ</a:t>
              </a:r>
              <a:endParaRPr lang="en-US" altLang="zh-CN" sz="1600" b="1" dirty="0">
                <a:solidFill>
                  <a:schemeClr val="tx1"/>
                </a:solidFill>
              </a:endParaRPr>
            </a:p>
            <a:p>
              <a:pPr algn="ctr"/>
              <a:r>
                <a:rPr lang="en-US" altLang="zh-CN" sz="1600" b="1" dirty="0">
                  <a:solidFill>
                    <a:schemeClr val="tx1"/>
                  </a:solidFill>
                </a:rPr>
                <a:t>Better</a:t>
              </a:r>
              <a:endParaRPr lang="en-US" altLang="zh-CN" sz="1600" b="1" dirty="0">
                <a:solidFill>
                  <a:schemeClr val="tx1"/>
                </a:solidFill>
              </a:endParaRPr>
            </a:p>
            <a:p>
              <a:pPr algn="ctr"/>
              <a:r>
                <a:rPr lang="en-US" altLang="zh-CN" sz="1600" b="1" dirty="0">
                  <a:solidFill>
                    <a:schemeClr val="tx1"/>
                  </a:solidFill>
                </a:rPr>
                <a:t>Structure</a:t>
              </a:r>
              <a:endParaRPr lang="en-US" altLang="zh-CN" sz="1600" b="1" dirty="0">
                <a:solidFill>
                  <a:schemeClr val="tx1"/>
                </a:solidFill>
              </a:endParaRPr>
            </a:p>
          </p:txBody>
        </p:sp>
        <p:sp>
          <p:nvSpPr>
            <p:cNvPr id="6" name="椭圆 5"/>
            <p:cNvSpPr/>
            <p:nvPr/>
          </p:nvSpPr>
          <p:spPr>
            <a:xfrm rot="21136065">
              <a:off x="3075178" y="336227"/>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Ⅳ</a:t>
              </a:r>
              <a:endParaRPr lang="en-US" altLang="zh-CN" sz="1400" b="1" dirty="0">
                <a:solidFill>
                  <a:schemeClr val="tx1"/>
                </a:solidFill>
              </a:endParaRPr>
            </a:p>
            <a:p>
              <a:pPr algn="ctr"/>
              <a:r>
                <a:rPr lang="en-US" altLang="zh-CN" sz="1400" b="1" dirty="0">
                  <a:solidFill>
                    <a:schemeClr val="tx1"/>
                  </a:solidFill>
                </a:rPr>
                <a:t>Add</a:t>
              </a:r>
              <a:endParaRPr lang="en-US" altLang="zh-CN" sz="1400" b="1" dirty="0">
                <a:solidFill>
                  <a:schemeClr val="tx1"/>
                </a:solidFill>
              </a:endParaRPr>
            </a:p>
            <a:p>
              <a:pPr algn="ctr"/>
              <a:r>
                <a:rPr lang="en-US" altLang="zh-CN" sz="1400" b="1" dirty="0" err="1">
                  <a:solidFill>
                    <a:schemeClr val="tx1"/>
                  </a:solidFill>
                </a:rPr>
                <a:t>SENet</a:t>
              </a:r>
              <a:endParaRPr lang="en-US" altLang="zh-CN" sz="1400" b="1" dirty="0">
                <a:solidFill>
                  <a:schemeClr val="tx1"/>
                </a:solidFill>
              </a:endParaRPr>
            </a:p>
            <a:p>
              <a:pPr algn="ctr"/>
              <a:endParaRPr lang="en-US" altLang="zh-CN" sz="1400" b="1" dirty="0">
                <a:solidFill>
                  <a:schemeClr val="tx1"/>
                </a:solidFill>
              </a:endParaRPr>
            </a:p>
          </p:txBody>
        </p:sp>
        <p:sp>
          <p:nvSpPr>
            <p:cNvPr id="7" name="椭圆 6"/>
            <p:cNvSpPr/>
            <p:nvPr/>
          </p:nvSpPr>
          <p:spPr>
            <a:xfrm rot="7421703">
              <a:off x="1580540" y="1712510"/>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Ⅴ</a:t>
              </a:r>
              <a:endParaRPr lang="en-US" altLang="zh-CN" sz="1400" b="1" dirty="0">
                <a:solidFill>
                  <a:schemeClr val="tx1"/>
                </a:solidFill>
              </a:endParaRPr>
            </a:p>
            <a:p>
              <a:pPr algn="ctr"/>
              <a:r>
                <a:rPr lang="en-US" altLang="zh-CN" sz="1400" b="1" dirty="0">
                  <a:solidFill>
                    <a:schemeClr val="tx1"/>
                  </a:solidFill>
                </a:rPr>
                <a:t>Add Picture</a:t>
              </a:r>
              <a:endParaRPr lang="en-US" altLang="zh-CN" sz="1400" b="1" dirty="0">
                <a:solidFill>
                  <a:schemeClr val="tx1"/>
                </a:solidFill>
              </a:endParaRPr>
            </a:p>
            <a:p>
              <a:pPr algn="ctr"/>
              <a:r>
                <a:rPr lang="en-US" altLang="zh-CN" sz="1400" b="1" dirty="0">
                  <a:solidFill>
                    <a:schemeClr val="tx1"/>
                  </a:solidFill>
                </a:rPr>
                <a:t>Rotation</a:t>
              </a:r>
              <a:endParaRPr lang="en-US" altLang="zh-CN" sz="1400" b="1" dirty="0">
                <a:solidFill>
                  <a:schemeClr val="tx1"/>
                </a:solidFill>
              </a:endParaRPr>
            </a:p>
          </p:txBody>
        </p:sp>
      </p:grpSp>
      <p:cxnSp>
        <p:nvCxnSpPr>
          <p:cNvPr id="10" name="直接箭头连接符 9"/>
          <p:cNvCxnSpPr/>
          <p:nvPr/>
        </p:nvCxnSpPr>
        <p:spPr>
          <a:xfrm>
            <a:off x="0" y="3269674"/>
            <a:ext cx="1129683" cy="0"/>
          </a:xfrm>
          <a:prstGeom prst="straightConnector1">
            <a:avLst/>
          </a:prstGeom>
          <a:ln w="15875" cmpd="sng">
            <a:prstDash val="dash"/>
            <a:tailEnd type="oval"/>
          </a:ln>
        </p:spPr>
        <p:style>
          <a:lnRef idx="1">
            <a:schemeClr val="dk1"/>
          </a:lnRef>
          <a:fillRef idx="0">
            <a:schemeClr val="dk1"/>
          </a:fillRef>
          <a:effectRef idx="0">
            <a:schemeClr val="dk1"/>
          </a:effectRef>
          <a:fontRef idx="minor">
            <a:schemeClr val="tx1"/>
          </a:fontRef>
        </p:style>
      </p:cxnSp>
      <p:sp>
        <p:nvSpPr>
          <p:cNvPr id="9" name="标题 18"/>
          <p:cNvSpPr txBox="1"/>
          <p:nvPr/>
        </p:nvSpPr>
        <p:spPr>
          <a:xfrm>
            <a:off x="3225326" y="608400"/>
            <a:ext cx="8352274" cy="705600"/>
          </a:xfrm>
          <a:prstGeom prst="rect">
            <a:avLst/>
          </a:prstGeom>
        </p:spPr>
        <p:txBody>
          <a:bodyPr>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Ⅲ Choose Better Structure</a:t>
            </a:r>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 name="内容占位符 19"/>
          <p:cNvSpPr txBox="1"/>
          <p:nvPr/>
        </p:nvSpPr>
        <p:spPr>
          <a:xfrm>
            <a:off x="3250251" y="1490400"/>
            <a:ext cx="8521445" cy="5139000"/>
          </a:xfrm>
          <a:prstGeom prst="rect">
            <a:avLst/>
          </a:prstGeom>
        </p:spPr>
        <p:txBody>
          <a:bodyPr>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n"/>
            </a:pPr>
            <a:r>
              <a:rPr lang="en-US" altLang="zh-CN" b="1" i="1" kern="100" dirty="0">
                <a:latin typeface="Times New Roman" panose="02020603050405020304" pitchFamily="18" charset="0"/>
                <a:ea typeface="等线" panose="02010600030101010101" pitchFamily="2" charset="-122"/>
                <a:cs typeface="Times New Roman" panose="02020603050405020304" pitchFamily="18" charset="0"/>
              </a:rPr>
              <a:t>Performance Comparison:</a:t>
            </a:r>
            <a:endParaRPr lang="en-US" altLang="zh-CN" b="1" i="1" kern="100" dirty="0">
              <a:latin typeface="Times New Roman" panose="02020603050405020304" pitchFamily="18" charset="0"/>
              <a:ea typeface="等线" panose="02010600030101010101" pitchFamily="2" charset="-122"/>
              <a:cs typeface="Times New Roman" panose="02020603050405020304" pitchFamily="18" charset="0"/>
            </a:endParaRPr>
          </a:p>
          <a:p>
            <a:pPr>
              <a:buFont typeface="Wingdings" panose="05000000000000000000" pitchFamily="2" charset="2"/>
              <a:buChar char="n"/>
            </a:pPr>
            <a:endParaRPr lang="en-US" altLang="zh-CN" b="1" i="1" kern="100"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14" name="图片 13"/>
          <p:cNvPicPr>
            <a:picLocks noChangeAspect="1"/>
          </p:cNvPicPr>
          <p:nvPr/>
        </p:nvPicPr>
        <p:blipFill>
          <a:blip r:embed="rId1"/>
          <a:stretch>
            <a:fillRect/>
          </a:stretch>
        </p:blipFill>
        <p:spPr>
          <a:xfrm>
            <a:off x="3272710" y="2027017"/>
            <a:ext cx="3915276" cy="2405500"/>
          </a:xfrm>
          <a:prstGeom prst="rect">
            <a:avLst/>
          </a:prstGeom>
        </p:spPr>
      </p:pic>
      <p:pic>
        <p:nvPicPr>
          <p:cNvPr id="17" name="图片 16"/>
          <p:cNvPicPr>
            <a:picLocks noChangeAspect="1"/>
          </p:cNvPicPr>
          <p:nvPr/>
        </p:nvPicPr>
        <p:blipFill>
          <a:blip r:embed="rId2"/>
          <a:stretch>
            <a:fillRect/>
          </a:stretch>
        </p:blipFill>
        <p:spPr>
          <a:xfrm>
            <a:off x="7401463" y="2050538"/>
            <a:ext cx="3961362" cy="2358458"/>
          </a:xfrm>
          <a:prstGeom prst="rect">
            <a:avLst/>
          </a:prstGeom>
        </p:spPr>
      </p:pic>
      <p:pic>
        <p:nvPicPr>
          <p:cNvPr id="19" name="图片 18"/>
          <p:cNvPicPr>
            <a:picLocks noChangeAspect="1"/>
          </p:cNvPicPr>
          <p:nvPr/>
        </p:nvPicPr>
        <p:blipFill>
          <a:blip r:embed="rId3"/>
          <a:stretch>
            <a:fillRect/>
          </a:stretch>
        </p:blipFill>
        <p:spPr>
          <a:xfrm>
            <a:off x="5359540" y="4457577"/>
            <a:ext cx="3956253" cy="24004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xit" presetSubtype="0" accel="100000" fill="hold" nodeType="clickEffect">
                                  <p:stCondLst>
                                    <p:cond delay="0"/>
                                  </p:stCondLst>
                                  <p:childTnLst>
                                    <p:anim calcmode="lin" valueType="num">
                                      <p:cBhvr>
                                        <p:cTn id="14" dur="500"/>
                                        <p:tgtEl>
                                          <p:spTgt spid="8"/>
                                        </p:tgtEl>
                                        <p:attrNameLst>
                                          <p:attrName>ppt_w</p:attrName>
                                        </p:attrNameLst>
                                      </p:cBhvr>
                                      <p:tavLst>
                                        <p:tav tm="0">
                                          <p:val>
                                            <p:strVal val="ppt_w"/>
                                          </p:val>
                                        </p:tav>
                                        <p:tav tm="100000">
                                          <p:val>
                                            <p:fltVal val="0"/>
                                          </p:val>
                                        </p:tav>
                                      </p:tavLst>
                                    </p:anim>
                                    <p:anim calcmode="lin" valueType="num">
                                      <p:cBhvr>
                                        <p:cTn id="15" dur="500"/>
                                        <p:tgtEl>
                                          <p:spTgt spid="8"/>
                                        </p:tgtEl>
                                        <p:attrNameLst>
                                          <p:attrName>ppt_h</p:attrName>
                                        </p:attrNameLst>
                                      </p:cBhvr>
                                      <p:tavLst>
                                        <p:tav tm="0">
                                          <p:val>
                                            <p:strVal val="ppt_h"/>
                                          </p:val>
                                        </p:tav>
                                        <p:tav tm="100000">
                                          <p:val>
                                            <p:fltVal val="0"/>
                                          </p:val>
                                        </p:tav>
                                      </p:tavLst>
                                    </p:anim>
                                    <p:anim calcmode="lin" valueType="num">
                                      <p:cBhvr>
                                        <p:cTn id="16" dur="500"/>
                                        <p:tgtEl>
                                          <p:spTgt spid="8"/>
                                        </p:tgtEl>
                                        <p:attrNameLst>
                                          <p:attrName>style.rotation</p:attrName>
                                        </p:attrNameLst>
                                      </p:cBhvr>
                                      <p:tavLst>
                                        <p:tav tm="0">
                                          <p:val>
                                            <p:fltVal val="0"/>
                                          </p:val>
                                        </p:tav>
                                        <p:tav tm="100000">
                                          <p:val>
                                            <p:fltVal val="360"/>
                                          </p:val>
                                        </p:tav>
                                      </p:tavLst>
                                    </p:anim>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rot="4718169">
            <a:off x="-2343873" y="955964"/>
            <a:ext cx="4687744" cy="4627418"/>
            <a:chOff x="1477530" y="200892"/>
            <a:chExt cx="4687744" cy="4627418"/>
          </a:xfrm>
        </p:grpSpPr>
        <p:sp>
          <p:nvSpPr>
            <p:cNvPr id="2" name="圆: 空心 1"/>
            <p:cNvSpPr/>
            <p:nvPr/>
          </p:nvSpPr>
          <p:spPr>
            <a:xfrm>
              <a:off x="1477530" y="200892"/>
              <a:ext cx="4687744" cy="4627418"/>
            </a:xfrm>
            <a:prstGeom prst="donu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 name="椭圆 2"/>
            <p:cNvSpPr/>
            <p:nvPr/>
          </p:nvSpPr>
          <p:spPr>
            <a:xfrm rot="3533358">
              <a:off x="2300432" y="3421319"/>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chemeClr val="tx1"/>
                  </a:solidFill>
                </a:rPr>
                <a:t>Ⅰ</a:t>
              </a:r>
              <a:endParaRPr lang="en-US" altLang="zh-CN" sz="1400" b="1" dirty="0">
                <a:solidFill>
                  <a:schemeClr val="tx1"/>
                </a:solidFill>
              </a:endParaRPr>
            </a:p>
            <a:p>
              <a:pPr algn="ctr"/>
              <a:r>
                <a:rPr lang="en-US" altLang="zh-CN" sz="1400" b="1" dirty="0" err="1">
                  <a:solidFill>
                    <a:schemeClr val="tx1"/>
                  </a:solidFill>
                </a:rPr>
                <a:t>DenseNet</a:t>
              </a:r>
              <a:r>
                <a:rPr lang="en-US" altLang="zh-CN" sz="1400" b="1" dirty="0">
                  <a:solidFill>
                    <a:schemeClr val="tx1"/>
                  </a:solidFill>
                </a:rPr>
                <a:t> </a:t>
              </a:r>
              <a:endParaRPr lang="en-US" altLang="zh-CN" sz="1400" b="1" dirty="0">
                <a:solidFill>
                  <a:schemeClr val="tx1"/>
                </a:solidFill>
              </a:endParaRPr>
            </a:p>
            <a:p>
              <a:pPr algn="ctr"/>
              <a:r>
                <a:rPr lang="en-US" altLang="zh-CN" sz="1400" b="1" dirty="0">
                  <a:solidFill>
                    <a:schemeClr val="tx1"/>
                  </a:solidFill>
                </a:rPr>
                <a:t>121</a:t>
              </a:r>
              <a:endParaRPr lang="en-US" altLang="zh-CN" sz="1400" b="1" dirty="0">
                <a:solidFill>
                  <a:schemeClr val="tx1"/>
                </a:solidFill>
              </a:endParaRPr>
            </a:p>
          </p:txBody>
        </p:sp>
        <p:sp>
          <p:nvSpPr>
            <p:cNvPr id="4" name="椭圆 3"/>
            <p:cNvSpPr/>
            <p:nvPr/>
          </p:nvSpPr>
          <p:spPr>
            <a:xfrm rot="3533358">
              <a:off x="4274161" y="3508597"/>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chemeClr val="tx1"/>
                  </a:solidFill>
                </a:rPr>
                <a:t>Ⅱ</a:t>
              </a:r>
              <a:endParaRPr lang="en-US" altLang="zh-CN" sz="1400" b="1" dirty="0">
                <a:solidFill>
                  <a:schemeClr val="tx1"/>
                </a:solidFill>
              </a:endParaRPr>
            </a:p>
            <a:p>
              <a:pPr algn="ctr"/>
              <a:r>
                <a:rPr lang="en-US" altLang="zh-CN" sz="1400" b="1" dirty="0">
                  <a:solidFill>
                    <a:schemeClr val="tx1"/>
                  </a:solidFill>
                </a:rPr>
                <a:t>Pretrained </a:t>
              </a:r>
              <a:endParaRPr lang="en-US" altLang="zh-CN" sz="1400" b="1" dirty="0">
                <a:solidFill>
                  <a:schemeClr val="tx1"/>
                </a:solidFill>
              </a:endParaRPr>
            </a:p>
            <a:p>
              <a:pPr algn="ctr"/>
              <a:r>
                <a:rPr lang="en-US" altLang="zh-CN" sz="1400" b="1" dirty="0">
                  <a:solidFill>
                    <a:schemeClr val="tx1"/>
                  </a:solidFill>
                </a:rPr>
                <a:t>Model</a:t>
              </a:r>
              <a:endParaRPr lang="en-US" altLang="zh-CN" sz="1400" b="1" dirty="0">
                <a:solidFill>
                  <a:schemeClr val="tx1"/>
                </a:solidFill>
              </a:endParaRPr>
            </a:p>
          </p:txBody>
        </p:sp>
        <p:sp>
          <p:nvSpPr>
            <p:cNvPr id="5" name="椭圆 4"/>
            <p:cNvSpPr/>
            <p:nvPr/>
          </p:nvSpPr>
          <p:spPr>
            <a:xfrm rot="16881831">
              <a:off x="5040117" y="2289308"/>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Ⅲ</a:t>
              </a:r>
              <a:endParaRPr lang="en-US" altLang="zh-CN" sz="1400" b="1" dirty="0">
                <a:solidFill>
                  <a:schemeClr val="tx1"/>
                </a:solidFill>
              </a:endParaRPr>
            </a:p>
            <a:p>
              <a:pPr algn="ctr"/>
              <a:r>
                <a:rPr lang="en-US" altLang="zh-CN" sz="1400" b="1" dirty="0">
                  <a:solidFill>
                    <a:schemeClr val="tx1"/>
                  </a:solidFill>
                </a:rPr>
                <a:t>Better</a:t>
              </a:r>
              <a:endParaRPr lang="en-US" altLang="zh-CN" sz="1400" b="1" dirty="0">
                <a:solidFill>
                  <a:schemeClr val="tx1"/>
                </a:solidFill>
              </a:endParaRPr>
            </a:p>
            <a:p>
              <a:pPr algn="ctr"/>
              <a:r>
                <a:rPr lang="en-US" altLang="zh-CN" sz="1400" b="1" dirty="0">
                  <a:solidFill>
                    <a:schemeClr val="tx1"/>
                  </a:solidFill>
                </a:rPr>
                <a:t>Structure</a:t>
              </a:r>
              <a:endParaRPr lang="en-US" altLang="zh-CN" sz="1400" b="1" dirty="0">
                <a:solidFill>
                  <a:schemeClr val="tx1"/>
                </a:solidFill>
              </a:endParaRPr>
            </a:p>
          </p:txBody>
        </p:sp>
        <p:sp>
          <p:nvSpPr>
            <p:cNvPr id="6" name="椭圆 5"/>
            <p:cNvSpPr/>
            <p:nvPr/>
          </p:nvSpPr>
          <p:spPr>
            <a:xfrm rot="16881831">
              <a:off x="3654100" y="292902"/>
              <a:ext cx="1022355" cy="1021387"/>
            </a:xfrm>
            <a:prstGeom prst="ellipse">
              <a:avLst/>
            </a:prstGeom>
            <a:gradFill flip="none" rotWithShape="0">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600" b="1" dirty="0">
                  <a:solidFill>
                    <a:schemeClr val="tx1"/>
                  </a:solidFill>
                </a:rPr>
                <a:t>Ⅳ</a:t>
              </a:r>
              <a:endParaRPr lang="en-US" altLang="zh-CN" sz="1600" b="1" dirty="0">
                <a:solidFill>
                  <a:schemeClr val="tx1"/>
                </a:solidFill>
              </a:endParaRPr>
            </a:p>
            <a:p>
              <a:pPr algn="ctr"/>
              <a:r>
                <a:rPr lang="en-US" altLang="zh-CN" sz="1600" b="1" dirty="0">
                  <a:solidFill>
                    <a:schemeClr val="tx1"/>
                  </a:solidFill>
                </a:rPr>
                <a:t>Add</a:t>
              </a:r>
              <a:endParaRPr lang="en-US" altLang="zh-CN" sz="1600" b="1" dirty="0">
                <a:solidFill>
                  <a:schemeClr val="tx1"/>
                </a:solidFill>
              </a:endParaRPr>
            </a:p>
            <a:p>
              <a:pPr algn="ctr"/>
              <a:r>
                <a:rPr lang="en-US" altLang="zh-CN" sz="1600" b="1" dirty="0" err="1">
                  <a:solidFill>
                    <a:schemeClr val="tx1"/>
                  </a:solidFill>
                </a:rPr>
                <a:t>SENet</a:t>
              </a:r>
              <a:endParaRPr lang="en-US" altLang="zh-CN" sz="1600" b="1" dirty="0">
                <a:solidFill>
                  <a:schemeClr val="tx1"/>
                </a:solidFill>
              </a:endParaRPr>
            </a:p>
          </p:txBody>
        </p:sp>
        <p:sp>
          <p:nvSpPr>
            <p:cNvPr id="7" name="椭圆 6"/>
            <p:cNvSpPr/>
            <p:nvPr/>
          </p:nvSpPr>
          <p:spPr>
            <a:xfrm rot="16881831">
              <a:off x="1592364" y="1658653"/>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Ⅴ</a:t>
              </a:r>
              <a:endParaRPr lang="en-US" altLang="zh-CN" sz="1400" b="1" dirty="0">
                <a:solidFill>
                  <a:schemeClr val="tx1"/>
                </a:solidFill>
              </a:endParaRPr>
            </a:p>
            <a:p>
              <a:pPr algn="ctr"/>
              <a:r>
                <a:rPr lang="en-US" altLang="zh-CN" sz="1400" b="1" dirty="0">
                  <a:solidFill>
                    <a:schemeClr val="tx1"/>
                  </a:solidFill>
                </a:rPr>
                <a:t>Add Picture</a:t>
              </a:r>
              <a:endParaRPr lang="en-US" altLang="zh-CN" sz="1400" b="1" dirty="0">
                <a:solidFill>
                  <a:schemeClr val="tx1"/>
                </a:solidFill>
              </a:endParaRPr>
            </a:p>
            <a:p>
              <a:pPr algn="ctr"/>
              <a:r>
                <a:rPr lang="en-US" altLang="zh-CN" sz="1400" b="1" dirty="0">
                  <a:solidFill>
                    <a:schemeClr val="tx1"/>
                  </a:solidFill>
                </a:rPr>
                <a:t>Rotation</a:t>
              </a:r>
              <a:endParaRPr lang="en-US" altLang="zh-CN" sz="1400" b="1" dirty="0">
                <a:solidFill>
                  <a:schemeClr val="tx1"/>
                </a:solidFill>
              </a:endParaRPr>
            </a:p>
          </p:txBody>
        </p:sp>
      </p:grpSp>
      <p:cxnSp>
        <p:nvCxnSpPr>
          <p:cNvPr id="10" name="直接箭头连接符 9"/>
          <p:cNvCxnSpPr/>
          <p:nvPr/>
        </p:nvCxnSpPr>
        <p:spPr>
          <a:xfrm>
            <a:off x="0" y="3269674"/>
            <a:ext cx="1129683" cy="0"/>
          </a:xfrm>
          <a:prstGeom prst="straightConnector1">
            <a:avLst/>
          </a:prstGeom>
          <a:ln w="15875" cmpd="sng">
            <a:prstDash val="dash"/>
            <a:tailEnd type="oval"/>
          </a:ln>
        </p:spPr>
        <p:style>
          <a:lnRef idx="1">
            <a:schemeClr val="dk1"/>
          </a:lnRef>
          <a:fillRef idx="0">
            <a:schemeClr val="dk1"/>
          </a:fillRef>
          <a:effectRef idx="0">
            <a:schemeClr val="dk1"/>
          </a:effectRef>
          <a:fontRef idx="minor">
            <a:schemeClr val="tx1"/>
          </a:fontRef>
        </p:style>
      </p:cxnSp>
      <p:sp>
        <p:nvSpPr>
          <p:cNvPr id="9" name="标题 18"/>
          <p:cNvSpPr txBox="1"/>
          <p:nvPr/>
        </p:nvSpPr>
        <p:spPr>
          <a:xfrm>
            <a:off x="3225326" y="608400"/>
            <a:ext cx="8352274" cy="705600"/>
          </a:xfrm>
          <a:prstGeom prst="rect">
            <a:avLst/>
          </a:prstGeom>
        </p:spPr>
        <p:txBody>
          <a:bodyPr>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Ⅳ Add Squeeze-and-Excitation (SE) Networks</a:t>
            </a:r>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a:p>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a:p>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 name="内容占位符 19"/>
          <p:cNvSpPr txBox="1"/>
          <p:nvPr/>
        </p:nvSpPr>
        <p:spPr>
          <a:xfrm>
            <a:off x="3250251" y="1490400"/>
            <a:ext cx="8521445" cy="5139000"/>
          </a:xfrm>
          <a:prstGeom prst="rect">
            <a:avLst/>
          </a:prstGeom>
        </p:spPr>
        <p:txBody>
          <a:bodyPr>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n"/>
            </a:pPr>
            <a:r>
              <a:rPr lang="en-US" altLang="zh-CN" b="1" i="1" kern="100" dirty="0">
                <a:latin typeface="Times New Roman" panose="02020603050405020304" pitchFamily="18" charset="0"/>
                <a:ea typeface="等线" panose="02010600030101010101" pitchFamily="2" charset="-122"/>
                <a:cs typeface="Times New Roman" panose="02020603050405020304" pitchFamily="18" charset="0"/>
              </a:rPr>
              <a:t>Brief introduction: </a:t>
            </a:r>
            <a:r>
              <a:rPr lang="en-US" altLang="zh-CN" i="1" kern="100" dirty="0">
                <a:latin typeface="Times New Roman" panose="02020603050405020304" pitchFamily="18" charset="0"/>
                <a:ea typeface="等线" panose="02010600030101010101" pitchFamily="2" charset="-122"/>
                <a:cs typeface="Times New Roman" panose="02020603050405020304" pitchFamily="18" charset="0"/>
              </a:rPr>
              <a:t>Squeeze-and-Excitation (SE) Networks is widely used for performing feature recalibration, which is also named channel attention</a:t>
            </a:r>
            <a:endParaRPr lang="en-US" altLang="zh-CN" i="1" kern="100" dirty="0">
              <a:latin typeface="Times New Roman" panose="02020603050405020304" pitchFamily="18" charset="0"/>
              <a:ea typeface="等线" panose="02010600030101010101" pitchFamily="2" charset="-122"/>
              <a:cs typeface="Times New Roman" panose="02020603050405020304" pitchFamily="18" charset="0"/>
            </a:endParaRPr>
          </a:p>
          <a:p>
            <a:pPr>
              <a:buFont typeface="Wingdings" panose="05000000000000000000" pitchFamily="2" charset="2"/>
              <a:buChar char="n"/>
            </a:pPr>
            <a:r>
              <a:rPr lang="en-US" altLang="zh-CN" b="1" i="1" kern="100" dirty="0">
                <a:latin typeface="Times New Roman" panose="02020603050405020304" pitchFamily="18" charset="0"/>
                <a:ea typeface="等线" panose="02010600030101010101" pitchFamily="2" charset="-122"/>
                <a:cs typeface="Times New Roman" panose="02020603050405020304" pitchFamily="18" charset="0"/>
              </a:rPr>
              <a:t>Modify </a:t>
            </a:r>
            <a:r>
              <a:rPr lang="en-US" altLang="zh-CN" b="1" i="1" kern="100" dirty="0" err="1">
                <a:latin typeface="Times New Roman" panose="02020603050405020304" pitchFamily="18" charset="0"/>
                <a:ea typeface="等线" panose="02010600030101010101" pitchFamily="2" charset="-122"/>
                <a:cs typeface="Times New Roman" panose="02020603050405020304" pitchFamily="18" charset="0"/>
              </a:rPr>
              <a:t>DenseNet</a:t>
            </a:r>
            <a:r>
              <a:rPr lang="en-US" altLang="zh-CN" b="1" i="1" kern="100" dirty="0">
                <a:latin typeface="Times New Roman" panose="02020603050405020304" pitchFamily="18" charset="0"/>
                <a:ea typeface="等线" panose="02010600030101010101" pitchFamily="2" charset="-122"/>
                <a:cs typeface="Times New Roman" panose="02020603050405020304" pitchFamily="18" charset="0"/>
              </a:rPr>
              <a:t> structure by adding SE Block:</a:t>
            </a:r>
            <a:endParaRPr lang="en-US" altLang="zh-CN" b="1" i="1" kern="100" dirty="0">
              <a:latin typeface="Times New Roman" panose="02020603050405020304" pitchFamily="18" charset="0"/>
              <a:ea typeface="等线" panose="02010600030101010101" pitchFamily="2" charset="-122"/>
              <a:cs typeface="Times New Roman" panose="02020603050405020304" pitchFamily="18" charset="0"/>
            </a:endParaRPr>
          </a:p>
          <a:p>
            <a:pPr marL="0" indent="0">
              <a:buNone/>
            </a:pPr>
            <a:r>
              <a:rPr lang="en-US" altLang="zh-CN" b="1" i="1" kern="100" dirty="0">
                <a:latin typeface="Times New Roman" panose="02020603050405020304" pitchFamily="18" charset="0"/>
                <a:ea typeface="等线" panose="02010600030101010101" pitchFamily="2" charset="-122"/>
                <a:cs typeface="Times New Roman" panose="02020603050405020304" pitchFamily="18" charset="0"/>
              </a:rPr>
              <a:t> </a:t>
            </a:r>
            <a:endParaRPr lang="en-US" altLang="zh-CN" b="1" i="1" kern="100" dirty="0">
              <a:latin typeface="Times New Roman" panose="02020603050405020304" pitchFamily="18" charset="0"/>
              <a:ea typeface="等线" panose="02010600030101010101" pitchFamily="2" charset="-122"/>
              <a:cs typeface="Times New Roman" panose="02020603050405020304" pitchFamily="18" charset="0"/>
            </a:endParaRPr>
          </a:p>
          <a:p>
            <a:pPr>
              <a:buFont typeface="Wingdings" panose="05000000000000000000" pitchFamily="2" charset="2"/>
              <a:buChar char="n"/>
            </a:pPr>
            <a:endParaRPr lang="en-US" altLang="zh-CN" b="1" i="1" kern="100"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15" name="图片 14" descr="图片包含 游戏机, 房间&#10;&#10;描述已自动生成"/>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4629752" y="3107455"/>
            <a:ext cx="5921884" cy="37298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xit" presetSubtype="0" accel="100000" fill="hold" nodeType="clickEffect">
                                  <p:stCondLst>
                                    <p:cond delay="0"/>
                                  </p:stCondLst>
                                  <p:childTnLst>
                                    <p:anim calcmode="lin" valueType="num">
                                      <p:cBhvr>
                                        <p:cTn id="14" dur="500"/>
                                        <p:tgtEl>
                                          <p:spTgt spid="8"/>
                                        </p:tgtEl>
                                        <p:attrNameLst>
                                          <p:attrName>ppt_w</p:attrName>
                                        </p:attrNameLst>
                                      </p:cBhvr>
                                      <p:tavLst>
                                        <p:tav tm="0">
                                          <p:val>
                                            <p:strVal val="ppt_w"/>
                                          </p:val>
                                        </p:tav>
                                        <p:tav tm="100000">
                                          <p:val>
                                            <p:fltVal val="0"/>
                                          </p:val>
                                        </p:tav>
                                      </p:tavLst>
                                    </p:anim>
                                    <p:anim calcmode="lin" valueType="num">
                                      <p:cBhvr>
                                        <p:cTn id="15" dur="500"/>
                                        <p:tgtEl>
                                          <p:spTgt spid="8"/>
                                        </p:tgtEl>
                                        <p:attrNameLst>
                                          <p:attrName>ppt_h</p:attrName>
                                        </p:attrNameLst>
                                      </p:cBhvr>
                                      <p:tavLst>
                                        <p:tav tm="0">
                                          <p:val>
                                            <p:strVal val="ppt_h"/>
                                          </p:val>
                                        </p:tav>
                                        <p:tav tm="100000">
                                          <p:val>
                                            <p:fltVal val="0"/>
                                          </p:val>
                                        </p:tav>
                                      </p:tavLst>
                                    </p:anim>
                                    <p:anim calcmode="lin" valueType="num">
                                      <p:cBhvr>
                                        <p:cTn id="16" dur="500"/>
                                        <p:tgtEl>
                                          <p:spTgt spid="8"/>
                                        </p:tgtEl>
                                        <p:attrNameLst>
                                          <p:attrName>style.rotation</p:attrName>
                                        </p:attrNameLst>
                                      </p:cBhvr>
                                      <p:tavLst>
                                        <p:tav tm="0">
                                          <p:val>
                                            <p:fltVal val="0"/>
                                          </p:val>
                                        </p:tav>
                                        <p:tav tm="100000">
                                          <p:val>
                                            <p:fltVal val="360"/>
                                          </p:val>
                                        </p:tav>
                                      </p:tavLst>
                                    </p:anim>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rot="4718169">
            <a:off x="-2343873" y="955964"/>
            <a:ext cx="4687744" cy="4627418"/>
            <a:chOff x="1477530" y="200892"/>
            <a:chExt cx="4687744" cy="4627418"/>
          </a:xfrm>
        </p:grpSpPr>
        <p:sp>
          <p:nvSpPr>
            <p:cNvPr id="2" name="圆: 空心 1"/>
            <p:cNvSpPr/>
            <p:nvPr/>
          </p:nvSpPr>
          <p:spPr>
            <a:xfrm>
              <a:off x="1477530" y="200892"/>
              <a:ext cx="4687744" cy="4627418"/>
            </a:xfrm>
            <a:prstGeom prst="donu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 name="椭圆 2"/>
            <p:cNvSpPr/>
            <p:nvPr/>
          </p:nvSpPr>
          <p:spPr>
            <a:xfrm rot="3533358">
              <a:off x="2300432" y="3421319"/>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chemeClr val="tx1"/>
                  </a:solidFill>
                </a:rPr>
                <a:t>Ⅰ</a:t>
              </a:r>
              <a:endParaRPr lang="en-US" altLang="zh-CN" sz="1400" b="1" dirty="0">
                <a:solidFill>
                  <a:schemeClr val="tx1"/>
                </a:solidFill>
              </a:endParaRPr>
            </a:p>
            <a:p>
              <a:pPr algn="ctr"/>
              <a:r>
                <a:rPr lang="en-US" altLang="zh-CN" sz="1400" b="1" dirty="0" err="1">
                  <a:solidFill>
                    <a:schemeClr val="tx1"/>
                  </a:solidFill>
                </a:rPr>
                <a:t>DenseNet</a:t>
              </a:r>
              <a:r>
                <a:rPr lang="en-US" altLang="zh-CN" sz="1400" b="1" dirty="0">
                  <a:solidFill>
                    <a:schemeClr val="tx1"/>
                  </a:solidFill>
                </a:rPr>
                <a:t> </a:t>
              </a:r>
              <a:endParaRPr lang="en-US" altLang="zh-CN" sz="1400" b="1" dirty="0">
                <a:solidFill>
                  <a:schemeClr val="tx1"/>
                </a:solidFill>
              </a:endParaRPr>
            </a:p>
            <a:p>
              <a:pPr algn="ctr"/>
              <a:r>
                <a:rPr lang="en-US" altLang="zh-CN" sz="1400" b="1" dirty="0">
                  <a:solidFill>
                    <a:schemeClr val="tx1"/>
                  </a:solidFill>
                </a:rPr>
                <a:t>121</a:t>
              </a:r>
              <a:endParaRPr lang="en-US" altLang="zh-CN" sz="1400" b="1" dirty="0">
                <a:solidFill>
                  <a:schemeClr val="tx1"/>
                </a:solidFill>
              </a:endParaRPr>
            </a:p>
          </p:txBody>
        </p:sp>
        <p:sp>
          <p:nvSpPr>
            <p:cNvPr id="4" name="椭圆 3"/>
            <p:cNvSpPr/>
            <p:nvPr/>
          </p:nvSpPr>
          <p:spPr>
            <a:xfrm rot="3533358">
              <a:off x="4274161" y="3508597"/>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chemeClr val="tx1"/>
                  </a:solidFill>
                </a:rPr>
                <a:t>Ⅱ</a:t>
              </a:r>
              <a:endParaRPr lang="en-US" altLang="zh-CN" sz="1400" b="1" dirty="0">
                <a:solidFill>
                  <a:schemeClr val="tx1"/>
                </a:solidFill>
              </a:endParaRPr>
            </a:p>
            <a:p>
              <a:pPr algn="ctr"/>
              <a:r>
                <a:rPr lang="en-US" altLang="zh-CN" sz="1400" b="1" dirty="0">
                  <a:solidFill>
                    <a:schemeClr val="tx1"/>
                  </a:solidFill>
                </a:rPr>
                <a:t>Pretrained </a:t>
              </a:r>
              <a:endParaRPr lang="en-US" altLang="zh-CN" sz="1400" b="1" dirty="0">
                <a:solidFill>
                  <a:schemeClr val="tx1"/>
                </a:solidFill>
              </a:endParaRPr>
            </a:p>
            <a:p>
              <a:pPr algn="ctr"/>
              <a:r>
                <a:rPr lang="en-US" altLang="zh-CN" sz="1400" b="1" dirty="0">
                  <a:solidFill>
                    <a:schemeClr val="tx1"/>
                  </a:solidFill>
                </a:rPr>
                <a:t>Model</a:t>
              </a:r>
              <a:endParaRPr lang="en-US" altLang="zh-CN" sz="1400" b="1" dirty="0">
                <a:solidFill>
                  <a:schemeClr val="tx1"/>
                </a:solidFill>
              </a:endParaRPr>
            </a:p>
          </p:txBody>
        </p:sp>
        <p:sp>
          <p:nvSpPr>
            <p:cNvPr id="5" name="椭圆 4"/>
            <p:cNvSpPr/>
            <p:nvPr/>
          </p:nvSpPr>
          <p:spPr>
            <a:xfrm rot="16881831">
              <a:off x="5040117" y="2289308"/>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Ⅲ</a:t>
              </a:r>
              <a:endParaRPr lang="en-US" altLang="zh-CN" sz="1400" b="1" dirty="0">
                <a:solidFill>
                  <a:schemeClr val="tx1"/>
                </a:solidFill>
              </a:endParaRPr>
            </a:p>
            <a:p>
              <a:pPr algn="ctr"/>
              <a:r>
                <a:rPr lang="en-US" altLang="zh-CN" sz="1400" b="1" dirty="0">
                  <a:solidFill>
                    <a:schemeClr val="tx1"/>
                  </a:solidFill>
                </a:rPr>
                <a:t>Better</a:t>
              </a:r>
              <a:endParaRPr lang="en-US" altLang="zh-CN" sz="1400" b="1" dirty="0">
                <a:solidFill>
                  <a:schemeClr val="tx1"/>
                </a:solidFill>
              </a:endParaRPr>
            </a:p>
            <a:p>
              <a:pPr algn="ctr"/>
              <a:r>
                <a:rPr lang="en-US" altLang="zh-CN" sz="1400" b="1" dirty="0">
                  <a:solidFill>
                    <a:schemeClr val="tx1"/>
                  </a:solidFill>
                </a:rPr>
                <a:t>Structure</a:t>
              </a:r>
              <a:endParaRPr lang="en-US" altLang="zh-CN" sz="1400" b="1" dirty="0">
                <a:solidFill>
                  <a:schemeClr val="tx1"/>
                </a:solidFill>
              </a:endParaRPr>
            </a:p>
          </p:txBody>
        </p:sp>
        <p:sp>
          <p:nvSpPr>
            <p:cNvPr id="6" name="椭圆 5"/>
            <p:cNvSpPr/>
            <p:nvPr/>
          </p:nvSpPr>
          <p:spPr>
            <a:xfrm rot="16881831">
              <a:off x="3654100" y="292902"/>
              <a:ext cx="1022355" cy="1021387"/>
            </a:xfrm>
            <a:prstGeom prst="ellipse">
              <a:avLst/>
            </a:prstGeom>
            <a:gradFill flip="none" rotWithShape="0">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600" b="1" dirty="0">
                  <a:solidFill>
                    <a:schemeClr val="tx1"/>
                  </a:solidFill>
                </a:rPr>
                <a:t>Ⅳ</a:t>
              </a:r>
              <a:endParaRPr lang="en-US" altLang="zh-CN" sz="1600" b="1" dirty="0">
                <a:solidFill>
                  <a:schemeClr val="tx1"/>
                </a:solidFill>
              </a:endParaRPr>
            </a:p>
            <a:p>
              <a:pPr algn="ctr"/>
              <a:r>
                <a:rPr lang="en-US" altLang="zh-CN" sz="1600" b="1" dirty="0">
                  <a:solidFill>
                    <a:schemeClr val="tx1"/>
                  </a:solidFill>
                </a:rPr>
                <a:t>Add</a:t>
              </a:r>
              <a:endParaRPr lang="en-US" altLang="zh-CN" sz="1600" b="1" dirty="0">
                <a:solidFill>
                  <a:schemeClr val="tx1"/>
                </a:solidFill>
              </a:endParaRPr>
            </a:p>
            <a:p>
              <a:pPr algn="ctr"/>
              <a:r>
                <a:rPr lang="en-US" altLang="zh-CN" sz="1600" b="1" dirty="0" err="1">
                  <a:solidFill>
                    <a:schemeClr val="tx1"/>
                  </a:solidFill>
                </a:rPr>
                <a:t>SENet</a:t>
              </a:r>
              <a:endParaRPr lang="en-US" altLang="zh-CN" sz="1600" b="1" dirty="0">
                <a:solidFill>
                  <a:schemeClr val="tx1"/>
                </a:solidFill>
              </a:endParaRPr>
            </a:p>
          </p:txBody>
        </p:sp>
        <p:sp>
          <p:nvSpPr>
            <p:cNvPr id="7" name="椭圆 6"/>
            <p:cNvSpPr/>
            <p:nvPr/>
          </p:nvSpPr>
          <p:spPr>
            <a:xfrm rot="16881831">
              <a:off x="1592364" y="1658653"/>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Ⅴ</a:t>
              </a:r>
              <a:endParaRPr lang="en-US" altLang="zh-CN" sz="1400" b="1" dirty="0">
                <a:solidFill>
                  <a:schemeClr val="tx1"/>
                </a:solidFill>
              </a:endParaRPr>
            </a:p>
            <a:p>
              <a:pPr algn="ctr"/>
              <a:r>
                <a:rPr lang="en-US" altLang="zh-CN" sz="1400" b="1" dirty="0">
                  <a:solidFill>
                    <a:schemeClr val="tx1"/>
                  </a:solidFill>
                </a:rPr>
                <a:t>Add Picture</a:t>
              </a:r>
              <a:endParaRPr lang="en-US" altLang="zh-CN" sz="1400" b="1" dirty="0">
                <a:solidFill>
                  <a:schemeClr val="tx1"/>
                </a:solidFill>
              </a:endParaRPr>
            </a:p>
            <a:p>
              <a:pPr algn="ctr"/>
              <a:r>
                <a:rPr lang="en-US" altLang="zh-CN" sz="1400" b="1" dirty="0">
                  <a:solidFill>
                    <a:schemeClr val="tx1"/>
                  </a:solidFill>
                </a:rPr>
                <a:t>Rotation</a:t>
              </a:r>
              <a:endParaRPr lang="en-US" altLang="zh-CN" sz="1400" b="1" dirty="0">
                <a:solidFill>
                  <a:schemeClr val="tx1"/>
                </a:solidFill>
              </a:endParaRPr>
            </a:p>
          </p:txBody>
        </p:sp>
      </p:grpSp>
      <p:cxnSp>
        <p:nvCxnSpPr>
          <p:cNvPr id="10" name="直接箭头连接符 9"/>
          <p:cNvCxnSpPr/>
          <p:nvPr/>
        </p:nvCxnSpPr>
        <p:spPr>
          <a:xfrm>
            <a:off x="0" y="3269674"/>
            <a:ext cx="1129683" cy="0"/>
          </a:xfrm>
          <a:prstGeom prst="straightConnector1">
            <a:avLst/>
          </a:prstGeom>
          <a:ln w="15875" cmpd="sng">
            <a:prstDash val="dash"/>
            <a:tailEnd type="oval"/>
          </a:ln>
        </p:spPr>
        <p:style>
          <a:lnRef idx="1">
            <a:schemeClr val="dk1"/>
          </a:lnRef>
          <a:fillRef idx="0">
            <a:schemeClr val="dk1"/>
          </a:fillRef>
          <a:effectRef idx="0">
            <a:schemeClr val="dk1"/>
          </a:effectRef>
          <a:fontRef idx="minor">
            <a:schemeClr val="tx1"/>
          </a:fontRef>
        </p:style>
      </p:cxnSp>
      <p:sp>
        <p:nvSpPr>
          <p:cNvPr id="9" name="标题 18"/>
          <p:cNvSpPr txBox="1"/>
          <p:nvPr/>
        </p:nvSpPr>
        <p:spPr>
          <a:xfrm>
            <a:off x="3225326" y="608400"/>
            <a:ext cx="8352274" cy="705600"/>
          </a:xfrm>
          <a:prstGeom prst="rect">
            <a:avLst/>
          </a:prstGeom>
        </p:spPr>
        <p:txBody>
          <a:bodyPr>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Ⅳ Add Squeeze-and-Excitation (SE) Networks</a:t>
            </a:r>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a:p>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a:p>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 name="内容占位符 19"/>
          <p:cNvSpPr txBox="1"/>
          <p:nvPr/>
        </p:nvSpPr>
        <p:spPr>
          <a:xfrm>
            <a:off x="3250251" y="1490400"/>
            <a:ext cx="8521445" cy="5139000"/>
          </a:xfrm>
          <a:prstGeom prst="rect">
            <a:avLst/>
          </a:prstGeom>
        </p:spPr>
        <p:txBody>
          <a:bodyPr>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n"/>
            </a:pPr>
            <a:r>
              <a:rPr lang="en-US" altLang="zh-CN" b="1" i="1" kern="100" dirty="0">
                <a:latin typeface="Times New Roman" panose="02020603050405020304" pitchFamily="18" charset="0"/>
                <a:ea typeface="等线" panose="02010600030101010101" pitchFamily="2" charset="-122"/>
                <a:cs typeface="Times New Roman" panose="02020603050405020304" pitchFamily="18" charset="0"/>
              </a:rPr>
              <a:t>Implement: </a:t>
            </a:r>
            <a:r>
              <a:rPr lang="en-US" altLang="zh-CN" i="1" kern="100" dirty="0">
                <a:latin typeface="Times New Roman" panose="02020603050405020304" pitchFamily="18" charset="0"/>
                <a:ea typeface="等线" panose="02010600030101010101" pitchFamily="2" charset="-122"/>
                <a:cs typeface="Times New Roman" panose="02020603050405020304" pitchFamily="18" charset="0"/>
              </a:rPr>
              <a:t>We modified the source code of the _</a:t>
            </a:r>
            <a:r>
              <a:rPr lang="en-US" altLang="zh-CN" i="1" kern="100" dirty="0" err="1">
                <a:latin typeface="Times New Roman" panose="02020603050405020304" pitchFamily="18" charset="0"/>
                <a:ea typeface="等线" panose="02010600030101010101" pitchFamily="2" charset="-122"/>
                <a:cs typeface="Times New Roman" panose="02020603050405020304" pitchFamily="18" charset="0"/>
              </a:rPr>
              <a:t>DenseBlock</a:t>
            </a:r>
            <a:r>
              <a:rPr lang="en-US" altLang="zh-CN" i="1" kern="100" dirty="0">
                <a:latin typeface="Times New Roman" panose="02020603050405020304" pitchFamily="18" charset="0"/>
                <a:ea typeface="等线" panose="02010600030101010101" pitchFamily="2" charset="-122"/>
                <a:cs typeface="Times New Roman" panose="02020603050405020304" pitchFamily="18" charset="0"/>
              </a:rPr>
              <a:t> library function in </a:t>
            </a:r>
            <a:r>
              <a:rPr lang="en-US" altLang="zh-CN" i="1" kern="100" dirty="0" err="1">
                <a:latin typeface="Times New Roman" panose="02020603050405020304" pitchFamily="18" charset="0"/>
                <a:ea typeface="等线" panose="02010600030101010101" pitchFamily="2" charset="-122"/>
                <a:cs typeface="Times New Roman" panose="02020603050405020304" pitchFamily="18" charset="0"/>
              </a:rPr>
              <a:t>pytorch</a:t>
            </a:r>
            <a:r>
              <a:rPr lang="en-US" altLang="zh-CN" i="1" kern="100" dirty="0">
                <a:latin typeface="Times New Roman" panose="02020603050405020304" pitchFamily="18" charset="0"/>
                <a:ea typeface="等线" panose="02010600030101010101" pitchFamily="2" charset="-122"/>
                <a:cs typeface="Times New Roman" panose="02020603050405020304" pitchFamily="18" charset="0"/>
              </a:rPr>
              <a:t> to add an SE Block. </a:t>
            </a:r>
            <a:endParaRPr lang="en-US" altLang="zh-CN" i="1" kern="100" dirty="0">
              <a:latin typeface="Times New Roman" panose="02020603050405020304" pitchFamily="18" charset="0"/>
              <a:ea typeface="等线" panose="02010600030101010101" pitchFamily="2" charset="-122"/>
              <a:cs typeface="Times New Roman" panose="02020603050405020304" pitchFamily="18" charset="0"/>
            </a:endParaRPr>
          </a:p>
          <a:p>
            <a:pPr marL="0" indent="0">
              <a:buNone/>
            </a:pPr>
            <a:r>
              <a:rPr lang="en-US" altLang="zh-CN" b="1" i="1" kern="100" dirty="0">
                <a:latin typeface="Times New Roman" panose="02020603050405020304" pitchFamily="18" charset="0"/>
                <a:ea typeface="等线" panose="02010600030101010101" pitchFamily="2" charset="-122"/>
                <a:cs typeface="Times New Roman" panose="02020603050405020304" pitchFamily="18" charset="0"/>
              </a:rPr>
              <a:t> </a:t>
            </a:r>
            <a:endParaRPr lang="en-US" altLang="zh-CN" b="1" i="1" kern="100" dirty="0">
              <a:latin typeface="Times New Roman" panose="02020603050405020304" pitchFamily="18" charset="0"/>
              <a:ea typeface="等线" panose="02010600030101010101" pitchFamily="2" charset="-122"/>
              <a:cs typeface="Times New Roman" panose="02020603050405020304" pitchFamily="18" charset="0"/>
            </a:endParaRPr>
          </a:p>
          <a:p>
            <a:pPr>
              <a:buFont typeface="Wingdings" panose="05000000000000000000" pitchFamily="2" charset="2"/>
              <a:buChar char="n"/>
            </a:pPr>
            <a:endParaRPr lang="en-US" altLang="zh-CN" b="1" i="1" kern="100"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13" name="图片 12" descr="文本&#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73247" y="2420775"/>
            <a:ext cx="4273990" cy="4443553"/>
          </a:xfrm>
          <a:prstGeom prst="rect">
            <a:avLst/>
          </a:prstGeom>
        </p:spPr>
      </p:pic>
      <p:pic>
        <p:nvPicPr>
          <p:cNvPr id="18" name="图片 17"/>
          <p:cNvPicPr>
            <a:picLocks noChangeAspect="1"/>
          </p:cNvPicPr>
          <p:nvPr/>
        </p:nvPicPr>
        <p:blipFill>
          <a:blip r:embed="rId2"/>
          <a:stretch>
            <a:fillRect/>
          </a:stretch>
        </p:blipFill>
        <p:spPr>
          <a:xfrm>
            <a:off x="7262921" y="2409189"/>
            <a:ext cx="4845537" cy="44551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xit" presetSubtype="0" accel="100000" fill="hold" nodeType="clickEffect">
                                  <p:stCondLst>
                                    <p:cond delay="0"/>
                                  </p:stCondLst>
                                  <p:childTnLst>
                                    <p:anim calcmode="lin" valueType="num">
                                      <p:cBhvr>
                                        <p:cTn id="14" dur="500"/>
                                        <p:tgtEl>
                                          <p:spTgt spid="8"/>
                                        </p:tgtEl>
                                        <p:attrNameLst>
                                          <p:attrName>ppt_w</p:attrName>
                                        </p:attrNameLst>
                                      </p:cBhvr>
                                      <p:tavLst>
                                        <p:tav tm="0">
                                          <p:val>
                                            <p:strVal val="ppt_w"/>
                                          </p:val>
                                        </p:tav>
                                        <p:tav tm="100000">
                                          <p:val>
                                            <p:fltVal val="0"/>
                                          </p:val>
                                        </p:tav>
                                      </p:tavLst>
                                    </p:anim>
                                    <p:anim calcmode="lin" valueType="num">
                                      <p:cBhvr>
                                        <p:cTn id="15" dur="500"/>
                                        <p:tgtEl>
                                          <p:spTgt spid="8"/>
                                        </p:tgtEl>
                                        <p:attrNameLst>
                                          <p:attrName>ppt_h</p:attrName>
                                        </p:attrNameLst>
                                      </p:cBhvr>
                                      <p:tavLst>
                                        <p:tav tm="0">
                                          <p:val>
                                            <p:strVal val="ppt_h"/>
                                          </p:val>
                                        </p:tav>
                                        <p:tav tm="100000">
                                          <p:val>
                                            <p:fltVal val="0"/>
                                          </p:val>
                                        </p:tav>
                                      </p:tavLst>
                                    </p:anim>
                                    <p:anim calcmode="lin" valueType="num">
                                      <p:cBhvr>
                                        <p:cTn id="16" dur="500"/>
                                        <p:tgtEl>
                                          <p:spTgt spid="8"/>
                                        </p:tgtEl>
                                        <p:attrNameLst>
                                          <p:attrName>style.rotation</p:attrName>
                                        </p:attrNameLst>
                                      </p:cBhvr>
                                      <p:tavLst>
                                        <p:tav tm="0">
                                          <p:val>
                                            <p:fltVal val="0"/>
                                          </p:val>
                                        </p:tav>
                                        <p:tav tm="100000">
                                          <p:val>
                                            <p:fltVal val="360"/>
                                          </p:val>
                                        </p:tav>
                                      </p:tavLst>
                                    </p:anim>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rot="4718169">
            <a:off x="-2343873" y="955964"/>
            <a:ext cx="4687744" cy="4627418"/>
            <a:chOff x="1477530" y="200892"/>
            <a:chExt cx="4687744" cy="4627418"/>
          </a:xfrm>
        </p:grpSpPr>
        <p:sp>
          <p:nvSpPr>
            <p:cNvPr id="2" name="圆: 空心 1"/>
            <p:cNvSpPr/>
            <p:nvPr/>
          </p:nvSpPr>
          <p:spPr>
            <a:xfrm>
              <a:off x="1477530" y="200892"/>
              <a:ext cx="4687744" cy="4627418"/>
            </a:xfrm>
            <a:prstGeom prst="donu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 name="椭圆 2"/>
            <p:cNvSpPr/>
            <p:nvPr/>
          </p:nvSpPr>
          <p:spPr>
            <a:xfrm rot="3533358">
              <a:off x="2300432" y="3421319"/>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chemeClr val="tx1"/>
                  </a:solidFill>
                </a:rPr>
                <a:t>Ⅰ</a:t>
              </a:r>
              <a:endParaRPr lang="en-US" altLang="zh-CN" sz="1400" b="1" dirty="0">
                <a:solidFill>
                  <a:schemeClr val="tx1"/>
                </a:solidFill>
              </a:endParaRPr>
            </a:p>
            <a:p>
              <a:pPr algn="ctr"/>
              <a:r>
                <a:rPr lang="en-US" altLang="zh-CN" sz="1400" b="1" dirty="0" err="1">
                  <a:solidFill>
                    <a:schemeClr val="tx1"/>
                  </a:solidFill>
                </a:rPr>
                <a:t>DenseNet</a:t>
              </a:r>
              <a:r>
                <a:rPr lang="en-US" altLang="zh-CN" sz="1400" b="1" dirty="0">
                  <a:solidFill>
                    <a:schemeClr val="tx1"/>
                  </a:solidFill>
                </a:rPr>
                <a:t> </a:t>
              </a:r>
              <a:endParaRPr lang="en-US" altLang="zh-CN" sz="1400" b="1" dirty="0">
                <a:solidFill>
                  <a:schemeClr val="tx1"/>
                </a:solidFill>
              </a:endParaRPr>
            </a:p>
            <a:p>
              <a:pPr algn="ctr"/>
              <a:r>
                <a:rPr lang="en-US" altLang="zh-CN" sz="1400" b="1" dirty="0">
                  <a:solidFill>
                    <a:schemeClr val="tx1"/>
                  </a:solidFill>
                </a:rPr>
                <a:t>121</a:t>
              </a:r>
              <a:endParaRPr lang="en-US" altLang="zh-CN" sz="1400" b="1" dirty="0">
                <a:solidFill>
                  <a:schemeClr val="tx1"/>
                </a:solidFill>
              </a:endParaRPr>
            </a:p>
          </p:txBody>
        </p:sp>
        <p:sp>
          <p:nvSpPr>
            <p:cNvPr id="4" name="椭圆 3"/>
            <p:cNvSpPr/>
            <p:nvPr/>
          </p:nvSpPr>
          <p:spPr>
            <a:xfrm rot="3533358">
              <a:off x="4274161" y="3508597"/>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chemeClr val="tx1"/>
                  </a:solidFill>
                </a:rPr>
                <a:t>Ⅱ</a:t>
              </a:r>
              <a:endParaRPr lang="en-US" altLang="zh-CN" sz="1400" b="1" dirty="0">
                <a:solidFill>
                  <a:schemeClr val="tx1"/>
                </a:solidFill>
              </a:endParaRPr>
            </a:p>
            <a:p>
              <a:pPr algn="ctr"/>
              <a:r>
                <a:rPr lang="en-US" altLang="zh-CN" sz="1400" b="1" dirty="0">
                  <a:solidFill>
                    <a:schemeClr val="tx1"/>
                  </a:solidFill>
                </a:rPr>
                <a:t>Pretrained </a:t>
              </a:r>
              <a:endParaRPr lang="en-US" altLang="zh-CN" sz="1400" b="1" dirty="0">
                <a:solidFill>
                  <a:schemeClr val="tx1"/>
                </a:solidFill>
              </a:endParaRPr>
            </a:p>
            <a:p>
              <a:pPr algn="ctr"/>
              <a:r>
                <a:rPr lang="en-US" altLang="zh-CN" sz="1400" b="1" dirty="0">
                  <a:solidFill>
                    <a:schemeClr val="tx1"/>
                  </a:solidFill>
                </a:rPr>
                <a:t>Model</a:t>
              </a:r>
              <a:endParaRPr lang="en-US" altLang="zh-CN" sz="1400" b="1" dirty="0">
                <a:solidFill>
                  <a:schemeClr val="tx1"/>
                </a:solidFill>
              </a:endParaRPr>
            </a:p>
          </p:txBody>
        </p:sp>
        <p:sp>
          <p:nvSpPr>
            <p:cNvPr id="5" name="椭圆 4"/>
            <p:cNvSpPr/>
            <p:nvPr/>
          </p:nvSpPr>
          <p:spPr>
            <a:xfrm rot="16881831">
              <a:off x="5040117" y="2289308"/>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Ⅲ</a:t>
              </a:r>
              <a:endParaRPr lang="en-US" altLang="zh-CN" sz="1400" b="1" dirty="0">
                <a:solidFill>
                  <a:schemeClr val="tx1"/>
                </a:solidFill>
              </a:endParaRPr>
            </a:p>
            <a:p>
              <a:pPr algn="ctr"/>
              <a:r>
                <a:rPr lang="en-US" altLang="zh-CN" sz="1400" b="1" dirty="0">
                  <a:solidFill>
                    <a:schemeClr val="tx1"/>
                  </a:solidFill>
                </a:rPr>
                <a:t>Better</a:t>
              </a:r>
              <a:endParaRPr lang="en-US" altLang="zh-CN" sz="1400" b="1" dirty="0">
                <a:solidFill>
                  <a:schemeClr val="tx1"/>
                </a:solidFill>
              </a:endParaRPr>
            </a:p>
            <a:p>
              <a:pPr algn="ctr"/>
              <a:r>
                <a:rPr lang="en-US" altLang="zh-CN" sz="1400" b="1" dirty="0">
                  <a:solidFill>
                    <a:schemeClr val="tx1"/>
                  </a:solidFill>
                </a:rPr>
                <a:t>Structure</a:t>
              </a:r>
              <a:endParaRPr lang="en-US" altLang="zh-CN" sz="1400" b="1" dirty="0">
                <a:solidFill>
                  <a:schemeClr val="tx1"/>
                </a:solidFill>
              </a:endParaRPr>
            </a:p>
          </p:txBody>
        </p:sp>
        <p:sp>
          <p:nvSpPr>
            <p:cNvPr id="6" name="椭圆 5"/>
            <p:cNvSpPr/>
            <p:nvPr/>
          </p:nvSpPr>
          <p:spPr>
            <a:xfrm rot="16881831">
              <a:off x="3654100" y="292902"/>
              <a:ext cx="1022355" cy="1021387"/>
            </a:xfrm>
            <a:prstGeom prst="ellipse">
              <a:avLst/>
            </a:prstGeom>
            <a:gradFill flip="none" rotWithShape="0">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600" b="1" dirty="0">
                  <a:solidFill>
                    <a:schemeClr val="tx1"/>
                  </a:solidFill>
                </a:rPr>
                <a:t>Ⅳ</a:t>
              </a:r>
              <a:endParaRPr lang="en-US" altLang="zh-CN" sz="1600" b="1" dirty="0">
                <a:solidFill>
                  <a:schemeClr val="tx1"/>
                </a:solidFill>
              </a:endParaRPr>
            </a:p>
            <a:p>
              <a:pPr algn="ctr"/>
              <a:r>
                <a:rPr lang="en-US" altLang="zh-CN" sz="1600" b="1" dirty="0">
                  <a:solidFill>
                    <a:schemeClr val="tx1"/>
                  </a:solidFill>
                </a:rPr>
                <a:t>Add</a:t>
              </a:r>
              <a:endParaRPr lang="en-US" altLang="zh-CN" sz="1600" b="1" dirty="0">
                <a:solidFill>
                  <a:schemeClr val="tx1"/>
                </a:solidFill>
              </a:endParaRPr>
            </a:p>
            <a:p>
              <a:pPr algn="ctr"/>
              <a:r>
                <a:rPr lang="en-US" altLang="zh-CN" sz="1600" b="1" dirty="0" err="1">
                  <a:solidFill>
                    <a:schemeClr val="tx1"/>
                  </a:solidFill>
                </a:rPr>
                <a:t>SENet</a:t>
              </a:r>
              <a:endParaRPr lang="en-US" altLang="zh-CN" sz="1600" b="1" dirty="0">
                <a:solidFill>
                  <a:schemeClr val="tx1"/>
                </a:solidFill>
              </a:endParaRPr>
            </a:p>
          </p:txBody>
        </p:sp>
        <p:sp>
          <p:nvSpPr>
            <p:cNvPr id="7" name="椭圆 6"/>
            <p:cNvSpPr/>
            <p:nvPr/>
          </p:nvSpPr>
          <p:spPr>
            <a:xfrm rot="16881831">
              <a:off x="1592364" y="1658653"/>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Ⅴ</a:t>
              </a:r>
              <a:endParaRPr lang="en-US" altLang="zh-CN" sz="1400" b="1" dirty="0">
                <a:solidFill>
                  <a:schemeClr val="tx1"/>
                </a:solidFill>
              </a:endParaRPr>
            </a:p>
            <a:p>
              <a:pPr algn="ctr"/>
              <a:r>
                <a:rPr lang="en-US" altLang="zh-CN" sz="1400" b="1" dirty="0">
                  <a:solidFill>
                    <a:schemeClr val="tx1"/>
                  </a:solidFill>
                </a:rPr>
                <a:t>Add Picture</a:t>
              </a:r>
              <a:endParaRPr lang="en-US" altLang="zh-CN" sz="1400" b="1" dirty="0">
                <a:solidFill>
                  <a:schemeClr val="tx1"/>
                </a:solidFill>
              </a:endParaRPr>
            </a:p>
            <a:p>
              <a:pPr algn="ctr"/>
              <a:r>
                <a:rPr lang="en-US" altLang="zh-CN" sz="1400" b="1" dirty="0">
                  <a:solidFill>
                    <a:schemeClr val="tx1"/>
                  </a:solidFill>
                </a:rPr>
                <a:t>Rotation</a:t>
              </a:r>
              <a:endParaRPr lang="en-US" altLang="zh-CN" sz="1400" b="1" dirty="0">
                <a:solidFill>
                  <a:schemeClr val="tx1"/>
                </a:solidFill>
              </a:endParaRPr>
            </a:p>
          </p:txBody>
        </p:sp>
      </p:grpSp>
      <p:cxnSp>
        <p:nvCxnSpPr>
          <p:cNvPr id="10" name="直接箭头连接符 9"/>
          <p:cNvCxnSpPr/>
          <p:nvPr/>
        </p:nvCxnSpPr>
        <p:spPr>
          <a:xfrm>
            <a:off x="0" y="3269674"/>
            <a:ext cx="1129683" cy="0"/>
          </a:xfrm>
          <a:prstGeom prst="straightConnector1">
            <a:avLst/>
          </a:prstGeom>
          <a:ln w="15875" cmpd="sng">
            <a:prstDash val="dash"/>
            <a:tailEnd type="oval"/>
          </a:ln>
        </p:spPr>
        <p:style>
          <a:lnRef idx="1">
            <a:schemeClr val="dk1"/>
          </a:lnRef>
          <a:fillRef idx="0">
            <a:schemeClr val="dk1"/>
          </a:fillRef>
          <a:effectRef idx="0">
            <a:schemeClr val="dk1"/>
          </a:effectRef>
          <a:fontRef idx="minor">
            <a:schemeClr val="tx1"/>
          </a:fontRef>
        </p:style>
      </p:cxnSp>
      <p:sp>
        <p:nvSpPr>
          <p:cNvPr id="9" name="标题 18"/>
          <p:cNvSpPr txBox="1"/>
          <p:nvPr/>
        </p:nvSpPr>
        <p:spPr>
          <a:xfrm>
            <a:off x="3225326" y="608400"/>
            <a:ext cx="8352274" cy="705600"/>
          </a:xfrm>
          <a:prstGeom prst="rect">
            <a:avLst/>
          </a:prstGeom>
        </p:spPr>
        <p:txBody>
          <a:bodyPr>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Ⅳ Add Squeeze-and-Excitation (SE) Networks</a:t>
            </a:r>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a:p>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a:p>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 name="内容占位符 19"/>
          <p:cNvSpPr txBox="1"/>
          <p:nvPr/>
        </p:nvSpPr>
        <p:spPr>
          <a:xfrm>
            <a:off x="3250251" y="1490400"/>
            <a:ext cx="8521445" cy="5139000"/>
          </a:xfrm>
          <a:prstGeom prst="rect">
            <a:avLst/>
          </a:prstGeom>
        </p:spPr>
        <p:txBody>
          <a:bodyPr>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n"/>
            </a:pPr>
            <a:r>
              <a:rPr lang="en-US" altLang="zh-CN" b="1" i="1" kern="100" dirty="0">
                <a:latin typeface="Times New Roman" panose="02020603050405020304" pitchFamily="18" charset="0"/>
                <a:ea typeface="等线" panose="02010600030101010101" pitchFamily="2" charset="-122"/>
                <a:cs typeface="Times New Roman" panose="02020603050405020304" pitchFamily="18" charset="0"/>
              </a:rPr>
              <a:t>Performance Comparison: </a:t>
            </a:r>
            <a:endParaRPr lang="en-US" altLang="zh-CN" b="1" i="1" kern="100" dirty="0">
              <a:latin typeface="Times New Roman" panose="02020603050405020304" pitchFamily="18" charset="0"/>
              <a:ea typeface="等线" panose="02010600030101010101" pitchFamily="2" charset="-122"/>
              <a:cs typeface="Times New Roman" panose="02020603050405020304" pitchFamily="18" charset="0"/>
            </a:endParaRPr>
          </a:p>
          <a:p>
            <a:pPr>
              <a:buFont typeface="Wingdings" panose="05000000000000000000" pitchFamily="2" charset="2"/>
              <a:buChar char="n"/>
            </a:pPr>
            <a:endParaRPr lang="en-US" altLang="zh-CN" b="1" i="1" kern="100"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14" name="图片 13"/>
          <p:cNvPicPr>
            <a:picLocks noChangeAspect="1"/>
          </p:cNvPicPr>
          <p:nvPr/>
        </p:nvPicPr>
        <p:blipFill>
          <a:blip r:embed="rId1"/>
          <a:stretch>
            <a:fillRect/>
          </a:stretch>
        </p:blipFill>
        <p:spPr>
          <a:xfrm>
            <a:off x="3225325" y="2028154"/>
            <a:ext cx="5521053" cy="2611223"/>
          </a:xfrm>
          <a:prstGeom prst="rect">
            <a:avLst/>
          </a:prstGeom>
        </p:spPr>
      </p:pic>
      <p:pic>
        <p:nvPicPr>
          <p:cNvPr id="16" name="图片 15"/>
          <p:cNvPicPr>
            <a:picLocks noChangeAspect="1"/>
          </p:cNvPicPr>
          <p:nvPr/>
        </p:nvPicPr>
        <p:blipFill>
          <a:blip r:embed="rId2"/>
          <a:stretch>
            <a:fillRect/>
          </a:stretch>
        </p:blipFill>
        <p:spPr>
          <a:xfrm>
            <a:off x="3225325" y="4773696"/>
            <a:ext cx="4261069" cy="2032104"/>
          </a:xfrm>
          <a:prstGeom prst="rect">
            <a:avLst/>
          </a:prstGeom>
        </p:spPr>
      </p:pic>
      <p:pic>
        <p:nvPicPr>
          <p:cNvPr id="19" name="图片 18"/>
          <p:cNvPicPr>
            <a:picLocks noChangeAspect="1"/>
          </p:cNvPicPr>
          <p:nvPr/>
        </p:nvPicPr>
        <p:blipFill>
          <a:blip r:embed="rId3"/>
          <a:stretch>
            <a:fillRect/>
          </a:stretch>
        </p:blipFill>
        <p:spPr>
          <a:xfrm>
            <a:off x="7673144" y="4780046"/>
            <a:ext cx="3911801" cy="20194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xit" presetSubtype="0" accel="100000" fill="hold" nodeType="clickEffect">
                                  <p:stCondLst>
                                    <p:cond delay="0"/>
                                  </p:stCondLst>
                                  <p:childTnLst>
                                    <p:anim calcmode="lin" valueType="num">
                                      <p:cBhvr>
                                        <p:cTn id="14" dur="500"/>
                                        <p:tgtEl>
                                          <p:spTgt spid="8"/>
                                        </p:tgtEl>
                                        <p:attrNameLst>
                                          <p:attrName>ppt_w</p:attrName>
                                        </p:attrNameLst>
                                      </p:cBhvr>
                                      <p:tavLst>
                                        <p:tav tm="0">
                                          <p:val>
                                            <p:strVal val="ppt_w"/>
                                          </p:val>
                                        </p:tav>
                                        <p:tav tm="100000">
                                          <p:val>
                                            <p:fltVal val="0"/>
                                          </p:val>
                                        </p:tav>
                                      </p:tavLst>
                                    </p:anim>
                                    <p:anim calcmode="lin" valueType="num">
                                      <p:cBhvr>
                                        <p:cTn id="15" dur="500"/>
                                        <p:tgtEl>
                                          <p:spTgt spid="8"/>
                                        </p:tgtEl>
                                        <p:attrNameLst>
                                          <p:attrName>ppt_h</p:attrName>
                                        </p:attrNameLst>
                                      </p:cBhvr>
                                      <p:tavLst>
                                        <p:tav tm="0">
                                          <p:val>
                                            <p:strVal val="ppt_h"/>
                                          </p:val>
                                        </p:tav>
                                        <p:tav tm="100000">
                                          <p:val>
                                            <p:fltVal val="0"/>
                                          </p:val>
                                        </p:tav>
                                      </p:tavLst>
                                    </p:anim>
                                    <p:anim calcmode="lin" valueType="num">
                                      <p:cBhvr>
                                        <p:cTn id="16" dur="500"/>
                                        <p:tgtEl>
                                          <p:spTgt spid="8"/>
                                        </p:tgtEl>
                                        <p:attrNameLst>
                                          <p:attrName>style.rotation</p:attrName>
                                        </p:attrNameLst>
                                      </p:cBhvr>
                                      <p:tavLst>
                                        <p:tav tm="0">
                                          <p:val>
                                            <p:fltVal val="0"/>
                                          </p:val>
                                        </p:tav>
                                        <p:tav tm="100000">
                                          <p:val>
                                            <p:fltVal val="360"/>
                                          </p:val>
                                        </p:tav>
                                      </p:tavLst>
                                    </p:anim>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rot="9862201">
            <a:off x="-2343873" y="955964"/>
            <a:ext cx="4687744" cy="4627418"/>
            <a:chOff x="1477530" y="200892"/>
            <a:chExt cx="4687744" cy="4627418"/>
          </a:xfrm>
        </p:grpSpPr>
        <p:sp>
          <p:nvSpPr>
            <p:cNvPr id="2" name="圆: 空心 1"/>
            <p:cNvSpPr/>
            <p:nvPr/>
          </p:nvSpPr>
          <p:spPr>
            <a:xfrm>
              <a:off x="1477530" y="200892"/>
              <a:ext cx="4687744" cy="4627418"/>
            </a:xfrm>
            <a:prstGeom prst="donu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 name="椭圆 2"/>
            <p:cNvSpPr/>
            <p:nvPr/>
          </p:nvSpPr>
          <p:spPr>
            <a:xfrm rot="11737799">
              <a:off x="2836403" y="3697524"/>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chemeClr val="tx1"/>
                  </a:solidFill>
                </a:rPr>
                <a:t>Ⅰ</a:t>
              </a:r>
              <a:endParaRPr lang="en-US" altLang="zh-CN" sz="1400" b="1" dirty="0">
                <a:solidFill>
                  <a:schemeClr val="tx1"/>
                </a:solidFill>
              </a:endParaRPr>
            </a:p>
            <a:p>
              <a:pPr algn="ctr"/>
              <a:r>
                <a:rPr lang="en-US" altLang="zh-CN" sz="1400" b="1" dirty="0" err="1">
                  <a:solidFill>
                    <a:schemeClr val="tx1"/>
                  </a:solidFill>
                </a:rPr>
                <a:t>DenseNet</a:t>
              </a:r>
              <a:r>
                <a:rPr lang="en-US" altLang="zh-CN" sz="1400" b="1" dirty="0">
                  <a:solidFill>
                    <a:schemeClr val="tx1"/>
                  </a:solidFill>
                </a:rPr>
                <a:t> </a:t>
              </a:r>
              <a:endParaRPr lang="en-US" altLang="zh-CN" sz="1400" b="1" dirty="0">
                <a:solidFill>
                  <a:schemeClr val="tx1"/>
                </a:solidFill>
              </a:endParaRPr>
            </a:p>
            <a:p>
              <a:pPr algn="ctr"/>
              <a:r>
                <a:rPr lang="en-US" altLang="zh-CN" sz="1400" b="1" dirty="0">
                  <a:solidFill>
                    <a:schemeClr val="tx1"/>
                  </a:solidFill>
                </a:rPr>
                <a:t>121</a:t>
              </a:r>
              <a:endParaRPr lang="en-US" altLang="zh-CN" sz="1400" b="1" dirty="0">
                <a:solidFill>
                  <a:schemeClr val="tx1"/>
                </a:solidFill>
              </a:endParaRPr>
            </a:p>
          </p:txBody>
        </p:sp>
        <p:sp>
          <p:nvSpPr>
            <p:cNvPr id="4" name="椭圆 3"/>
            <p:cNvSpPr/>
            <p:nvPr/>
          </p:nvSpPr>
          <p:spPr>
            <a:xfrm rot="3533358">
              <a:off x="4274161" y="3508597"/>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chemeClr val="tx1"/>
                  </a:solidFill>
                </a:rPr>
                <a:t>Ⅱ</a:t>
              </a:r>
              <a:endParaRPr lang="en-US" altLang="zh-CN" sz="1400" b="1" dirty="0">
                <a:solidFill>
                  <a:schemeClr val="tx1"/>
                </a:solidFill>
              </a:endParaRPr>
            </a:p>
            <a:p>
              <a:pPr algn="ctr"/>
              <a:r>
                <a:rPr lang="en-US" altLang="zh-CN" sz="1400" b="1" dirty="0">
                  <a:solidFill>
                    <a:schemeClr val="tx1"/>
                  </a:solidFill>
                </a:rPr>
                <a:t>Pretrained </a:t>
              </a:r>
              <a:endParaRPr lang="en-US" altLang="zh-CN" sz="1400" b="1" dirty="0">
                <a:solidFill>
                  <a:schemeClr val="tx1"/>
                </a:solidFill>
              </a:endParaRPr>
            </a:p>
            <a:p>
              <a:pPr algn="ctr"/>
              <a:r>
                <a:rPr lang="en-US" altLang="zh-CN" sz="1400" b="1" dirty="0">
                  <a:solidFill>
                    <a:schemeClr val="tx1"/>
                  </a:solidFill>
                </a:rPr>
                <a:t>Model</a:t>
              </a:r>
              <a:endParaRPr lang="en-US" altLang="zh-CN" sz="1400" b="1" dirty="0">
                <a:solidFill>
                  <a:schemeClr val="tx1"/>
                </a:solidFill>
              </a:endParaRPr>
            </a:p>
          </p:txBody>
        </p:sp>
        <p:sp>
          <p:nvSpPr>
            <p:cNvPr id="5" name="椭圆 4"/>
            <p:cNvSpPr/>
            <p:nvPr/>
          </p:nvSpPr>
          <p:spPr>
            <a:xfrm rot="16881831">
              <a:off x="5034904" y="1771083"/>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Ⅲ</a:t>
              </a:r>
              <a:endParaRPr lang="en-US" altLang="zh-CN" sz="1400" b="1" dirty="0">
                <a:solidFill>
                  <a:schemeClr val="tx1"/>
                </a:solidFill>
              </a:endParaRPr>
            </a:p>
            <a:p>
              <a:pPr algn="ctr"/>
              <a:r>
                <a:rPr lang="en-US" altLang="zh-CN" sz="1400" b="1" dirty="0">
                  <a:solidFill>
                    <a:schemeClr val="tx1"/>
                  </a:solidFill>
                </a:rPr>
                <a:t>Better</a:t>
              </a:r>
              <a:endParaRPr lang="en-US" altLang="zh-CN" sz="1400" b="1" dirty="0">
                <a:solidFill>
                  <a:schemeClr val="tx1"/>
                </a:solidFill>
              </a:endParaRPr>
            </a:p>
            <a:p>
              <a:pPr algn="ctr"/>
              <a:r>
                <a:rPr lang="en-US" altLang="zh-CN" sz="1400" b="1" dirty="0">
                  <a:solidFill>
                    <a:schemeClr val="tx1"/>
                  </a:solidFill>
                </a:rPr>
                <a:t>Structure</a:t>
              </a:r>
              <a:endParaRPr lang="en-US" altLang="zh-CN" sz="1400" b="1" dirty="0">
                <a:solidFill>
                  <a:schemeClr val="tx1"/>
                </a:solidFill>
              </a:endParaRPr>
            </a:p>
          </p:txBody>
        </p:sp>
        <p:sp>
          <p:nvSpPr>
            <p:cNvPr id="6" name="椭圆 5"/>
            <p:cNvSpPr/>
            <p:nvPr/>
          </p:nvSpPr>
          <p:spPr>
            <a:xfrm rot="11737799">
              <a:off x="3780996" y="321191"/>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Ⅳ</a:t>
              </a:r>
              <a:endParaRPr lang="en-US" altLang="zh-CN" sz="1400" b="1" dirty="0">
                <a:solidFill>
                  <a:schemeClr val="tx1"/>
                </a:solidFill>
              </a:endParaRPr>
            </a:p>
            <a:p>
              <a:pPr algn="ctr"/>
              <a:r>
                <a:rPr lang="en-US" altLang="zh-CN" sz="1400" b="1" dirty="0">
                  <a:solidFill>
                    <a:schemeClr val="tx1"/>
                  </a:solidFill>
                </a:rPr>
                <a:t>Add</a:t>
              </a:r>
              <a:endParaRPr lang="en-US" altLang="zh-CN" sz="1400" b="1" dirty="0">
                <a:solidFill>
                  <a:schemeClr val="tx1"/>
                </a:solidFill>
              </a:endParaRPr>
            </a:p>
            <a:p>
              <a:pPr algn="ctr"/>
              <a:r>
                <a:rPr lang="en-US" altLang="zh-CN" sz="1400" b="1" dirty="0" err="1">
                  <a:solidFill>
                    <a:schemeClr val="tx1"/>
                  </a:solidFill>
                </a:rPr>
                <a:t>SENet</a:t>
              </a:r>
              <a:endParaRPr lang="en-US" altLang="zh-CN" sz="1400" b="1" dirty="0">
                <a:solidFill>
                  <a:schemeClr val="tx1"/>
                </a:solidFill>
              </a:endParaRPr>
            </a:p>
            <a:p>
              <a:pPr algn="ctr"/>
              <a:endParaRPr lang="en-US" altLang="zh-CN" sz="1400" b="1" dirty="0">
                <a:solidFill>
                  <a:schemeClr val="tx1"/>
                </a:solidFill>
              </a:endParaRPr>
            </a:p>
          </p:txBody>
        </p:sp>
        <p:sp>
          <p:nvSpPr>
            <p:cNvPr id="7" name="椭圆 6"/>
            <p:cNvSpPr/>
            <p:nvPr/>
          </p:nvSpPr>
          <p:spPr>
            <a:xfrm rot="11737799">
              <a:off x="1629022" y="1488305"/>
              <a:ext cx="1022355" cy="1021387"/>
            </a:xfrm>
            <a:prstGeom prst="ellipse">
              <a:avLst/>
            </a:prstGeom>
            <a:gradFill flip="none" rotWithShape="0">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Ⅴ</a:t>
              </a:r>
              <a:endParaRPr lang="en-US" altLang="zh-CN" sz="1400" b="1" dirty="0">
                <a:solidFill>
                  <a:schemeClr val="tx1"/>
                </a:solidFill>
              </a:endParaRPr>
            </a:p>
            <a:p>
              <a:pPr algn="ctr"/>
              <a:r>
                <a:rPr lang="en-US" altLang="zh-CN" sz="1400" b="1" dirty="0">
                  <a:solidFill>
                    <a:schemeClr val="tx1"/>
                  </a:solidFill>
                </a:rPr>
                <a:t>Add Picture</a:t>
              </a:r>
              <a:endParaRPr lang="en-US" altLang="zh-CN" sz="1400" b="1" dirty="0">
                <a:solidFill>
                  <a:schemeClr val="tx1"/>
                </a:solidFill>
              </a:endParaRPr>
            </a:p>
            <a:p>
              <a:pPr algn="ctr"/>
              <a:r>
                <a:rPr lang="en-US" altLang="zh-CN" sz="1400" b="1" dirty="0">
                  <a:solidFill>
                    <a:schemeClr val="tx1"/>
                  </a:solidFill>
                </a:rPr>
                <a:t>Rotation</a:t>
              </a:r>
              <a:endParaRPr lang="en-US" altLang="zh-CN" sz="1400" b="1" dirty="0">
                <a:solidFill>
                  <a:schemeClr val="tx1"/>
                </a:solidFill>
              </a:endParaRPr>
            </a:p>
          </p:txBody>
        </p:sp>
      </p:grpSp>
      <p:cxnSp>
        <p:nvCxnSpPr>
          <p:cNvPr id="10" name="直接箭头连接符 9"/>
          <p:cNvCxnSpPr/>
          <p:nvPr/>
        </p:nvCxnSpPr>
        <p:spPr>
          <a:xfrm>
            <a:off x="0" y="3269674"/>
            <a:ext cx="1129683" cy="0"/>
          </a:xfrm>
          <a:prstGeom prst="straightConnector1">
            <a:avLst/>
          </a:prstGeom>
          <a:ln w="15875" cmpd="sng">
            <a:prstDash val="dash"/>
            <a:tailEnd type="oval"/>
          </a:ln>
        </p:spPr>
        <p:style>
          <a:lnRef idx="1">
            <a:schemeClr val="dk1"/>
          </a:lnRef>
          <a:fillRef idx="0">
            <a:schemeClr val="dk1"/>
          </a:fillRef>
          <a:effectRef idx="0">
            <a:schemeClr val="dk1"/>
          </a:effectRef>
          <a:fontRef idx="minor">
            <a:schemeClr val="tx1"/>
          </a:fontRef>
        </p:style>
      </p:cxnSp>
      <p:sp>
        <p:nvSpPr>
          <p:cNvPr id="9" name="标题 18"/>
          <p:cNvSpPr txBox="1"/>
          <p:nvPr/>
        </p:nvSpPr>
        <p:spPr>
          <a:xfrm>
            <a:off x="3225326" y="608400"/>
            <a:ext cx="8352274" cy="705600"/>
          </a:xfrm>
          <a:prstGeom prst="rect">
            <a:avLst/>
          </a:prstGeom>
        </p:spPr>
        <p:txBody>
          <a:bodyPr>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Ⅴ Add Picture Rotation</a:t>
            </a:r>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a:p>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 name="内容占位符 19"/>
          <p:cNvSpPr txBox="1"/>
          <p:nvPr/>
        </p:nvSpPr>
        <p:spPr>
          <a:xfrm>
            <a:off x="3250251" y="1490400"/>
            <a:ext cx="8521445" cy="5139000"/>
          </a:xfrm>
          <a:prstGeom prst="rect">
            <a:avLst/>
          </a:prstGeom>
        </p:spPr>
        <p:txBody>
          <a:bodyPr>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n"/>
            </a:pPr>
            <a:r>
              <a:rPr lang="en-US" altLang="zh-CN" b="1" i="1" kern="100" dirty="0">
                <a:latin typeface="Times New Roman" panose="02020603050405020304" pitchFamily="18" charset="0"/>
                <a:ea typeface="等线" panose="02010600030101010101" pitchFamily="2" charset="-122"/>
                <a:cs typeface="Times New Roman" panose="02020603050405020304" pitchFamily="18" charset="0"/>
              </a:rPr>
              <a:t>Brief introduction: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we try some extra operations such as random rotation on training birds pictures, to enlarge training dataset, hoping there are more useful features which can improve the performance of densenet201 model (with SE blocks). At last</a:t>
            </a:r>
            <a:r>
              <a:rPr lang="zh-CN" altLang="en-US" sz="1800" i="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i="1" kern="100" dirty="0">
                <a:latin typeface="Times New Roman" panose="02020603050405020304" pitchFamily="18" charset="0"/>
                <a:ea typeface="等线" panose="02010600030101010101" pitchFamily="2" charset="-122"/>
                <a:cs typeface="Times New Roman" panose="02020603050405020304" pitchFamily="18" charset="0"/>
              </a:rPr>
              <a:t>We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decide to random rotate training images </a:t>
            </a:r>
            <a:r>
              <a:rPr lang="en-US" altLang="zh-CN" sz="1800" b="1" i="1" kern="100" dirty="0">
                <a:effectLst/>
                <a:latin typeface="Times New Roman" panose="02020603050405020304" pitchFamily="18" charset="0"/>
                <a:ea typeface="等线" panose="02010600030101010101" pitchFamily="2" charset="-122"/>
                <a:cs typeface="Times New Roman" panose="02020603050405020304" pitchFamily="18" charset="0"/>
              </a:rPr>
              <a:t>within a range [-45, 45]</a:t>
            </a:r>
            <a:r>
              <a:rPr lang="en-US" altLang="zh-CN" sz="1800" b="1" i="1"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b="1" i="1"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indent="0">
              <a:buNone/>
            </a:pPr>
            <a:endParaRPr lang="en-US" altLang="zh-CN" b="1" i="1" kern="100"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16" name="图片 15"/>
          <p:cNvPicPr>
            <a:picLocks noChangeAspect="1"/>
          </p:cNvPicPr>
          <p:nvPr/>
        </p:nvPicPr>
        <p:blipFill>
          <a:blip r:embed="rId1"/>
          <a:stretch>
            <a:fillRect/>
          </a:stretch>
        </p:blipFill>
        <p:spPr>
          <a:xfrm>
            <a:off x="2386216" y="3676871"/>
            <a:ext cx="2320015" cy="1901189"/>
          </a:xfrm>
          <a:prstGeom prst="rect">
            <a:avLst/>
          </a:prstGeom>
        </p:spPr>
      </p:pic>
      <p:pic>
        <p:nvPicPr>
          <p:cNvPr id="18" name="图片 17"/>
          <p:cNvPicPr>
            <a:picLocks noChangeAspect="1"/>
          </p:cNvPicPr>
          <p:nvPr/>
        </p:nvPicPr>
        <p:blipFill>
          <a:blip r:embed="rId2"/>
          <a:stretch>
            <a:fillRect/>
          </a:stretch>
        </p:blipFill>
        <p:spPr>
          <a:xfrm>
            <a:off x="4935992" y="3635919"/>
            <a:ext cx="2320015" cy="1891777"/>
          </a:xfrm>
          <a:prstGeom prst="rect">
            <a:avLst/>
          </a:prstGeom>
        </p:spPr>
      </p:pic>
      <p:pic>
        <p:nvPicPr>
          <p:cNvPr id="20" name="图片 19"/>
          <p:cNvPicPr>
            <a:picLocks noChangeAspect="1"/>
          </p:cNvPicPr>
          <p:nvPr/>
        </p:nvPicPr>
        <p:blipFill>
          <a:blip r:embed="rId3"/>
          <a:stretch>
            <a:fillRect/>
          </a:stretch>
        </p:blipFill>
        <p:spPr>
          <a:xfrm>
            <a:off x="10160113" y="3515675"/>
            <a:ext cx="1981267" cy="1981267"/>
          </a:xfrm>
          <a:prstGeom prst="rect">
            <a:avLst/>
          </a:prstGeom>
        </p:spPr>
      </p:pic>
      <p:pic>
        <p:nvPicPr>
          <p:cNvPr id="22" name="图片 21"/>
          <p:cNvPicPr>
            <a:picLocks noChangeAspect="1"/>
          </p:cNvPicPr>
          <p:nvPr/>
        </p:nvPicPr>
        <p:blipFill>
          <a:blip r:embed="rId4"/>
          <a:stretch>
            <a:fillRect/>
          </a:stretch>
        </p:blipFill>
        <p:spPr>
          <a:xfrm>
            <a:off x="7991748" y="3525690"/>
            <a:ext cx="1981268" cy="1961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xit" presetSubtype="0" accel="100000" fill="hold" nodeType="clickEffect">
                                  <p:stCondLst>
                                    <p:cond delay="0"/>
                                  </p:stCondLst>
                                  <p:childTnLst>
                                    <p:anim calcmode="lin" valueType="num">
                                      <p:cBhvr>
                                        <p:cTn id="14" dur="500"/>
                                        <p:tgtEl>
                                          <p:spTgt spid="8"/>
                                        </p:tgtEl>
                                        <p:attrNameLst>
                                          <p:attrName>ppt_w</p:attrName>
                                        </p:attrNameLst>
                                      </p:cBhvr>
                                      <p:tavLst>
                                        <p:tav tm="0">
                                          <p:val>
                                            <p:strVal val="ppt_w"/>
                                          </p:val>
                                        </p:tav>
                                        <p:tav tm="100000">
                                          <p:val>
                                            <p:fltVal val="0"/>
                                          </p:val>
                                        </p:tav>
                                      </p:tavLst>
                                    </p:anim>
                                    <p:anim calcmode="lin" valueType="num">
                                      <p:cBhvr>
                                        <p:cTn id="15" dur="500"/>
                                        <p:tgtEl>
                                          <p:spTgt spid="8"/>
                                        </p:tgtEl>
                                        <p:attrNameLst>
                                          <p:attrName>ppt_h</p:attrName>
                                        </p:attrNameLst>
                                      </p:cBhvr>
                                      <p:tavLst>
                                        <p:tav tm="0">
                                          <p:val>
                                            <p:strVal val="ppt_h"/>
                                          </p:val>
                                        </p:tav>
                                        <p:tav tm="100000">
                                          <p:val>
                                            <p:fltVal val="0"/>
                                          </p:val>
                                        </p:tav>
                                      </p:tavLst>
                                    </p:anim>
                                    <p:anim calcmode="lin" valueType="num">
                                      <p:cBhvr>
                                        <p:cTn id="16" dur="500"/>
                                        <p:tgtEl>
                                          <p:spTgt spid="8"/>
                                        </p:tgtEl>
                                        <p:attrNameLst>
                                          <p:attrName>style.rotation</p:attrName>
                                        </p:attrNameLst>
                                      </p:cBhvr>
                                      <p:tavLst>
                                        <p:tav tm="0">
                                          <p:val>
                                            <p:fltVal val="0"/>
                                          </p:val>
                                        </p:tav>
                                        <p:tav tm="100000">
                                          <p:val>
                                            <p:fltVal val="360"/>
                                          </p:val>
                                        </p:tav>
                                      </p:tavLst>
                                    </p:anim>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00" y="469970"/>
            <a:ext cx="10969200" cy="705600"/>
          </a:xfrm>
        </p:spPr>
        <p:txBody>
          <a:bodyPr>
            <a:noAutofit/>
          </a:bodyPr>
          <a:lstStyle/>
          <a:p>
            <a:r>
              <a:rPr lang="en-US" sz="4800" spc="260">
                <a:solidFill>
                  <a:srgbClr val="000000"/>
                </a:solidFill>
                <a:latin typeface="Calibri" panose="020F0502020204030204" charset="0"/>
                <a:cs typeface="Calibri" panose="020F0502020204030204" charset="0"/>
                <a:sym typeface="+mn-ea"/>
              </a:rPr>
              <a:t>CONTENTS</a:t>
            </a:r>
            <a:endParaRPr lang="en-US" altLang="en-US" sz="4800" spc="260">
              <a:solidFill>
                <a:srgbClr val="000000"/>
              </a:solidFill>
              <a:latin typeface="Calibri" panose="020F0502020204030204" charset="0"/>
              <a:cs typeface="Calibri" panose="020F0502020204030204" charset="0"/>
              <a:sym typeface="+mn-ea"/>
            </a:endParaRPr>
          </a:p>
        </p:txBody>
      </p:sp>
      <p:sp>
        <p:nvSpPr>
          <p:cNvPr id="3" name="内容占位符 2"/>
          <p:cNvSpPr>
            <a:spLocks noGrp="1"/>
          </p:cNvSpPr>
          <p:nvPr>
            <p:ph idx="1"/>
          </p:nvPr>
        </p:nvSpPr>
        <p:spPr>
          <a:xfrm>
            <a:off x="608330" y="1490345"/>
            <a:ext cx="4177665" cy="1272540"/>
          </a:xfrm>
        </p:spPr>
        <p:txBody>
          <a:bodyPr>
            <a:noAutofit/>
          </a:bodyPr>
          <a:lstStyle/>
          <a:p>
            <a:pPr marL="0" indent="0">
              <a:buNone/>
            </a:pPr>
            <a:r>
              <a:rPr lang="en-US" altLang="zh-CN" sz="4400" b="1">
                <a:solidFill>
                  <a:schemeClr val="tx1"/>
                </a:solidFill>
                <a:effectLst>
                  <a:outerShdw blurRad="38100" dist="19050" dir="2700000" algn="tl" rotWithShape="0">
                    <a:schemeClr val="dk1">
                      <a:alpha val="40000"/>
                    </a:schemeClr>
                  </a:outerShdw>
                </a:effectLst>
              </a:rPr>
              <a:t>1 Background </a:t>
            </a:r>
            <a:endParaRPr lang="en-US" altLang="zh-CN" sz="4400" b="1">
              <a:solidFill>
                <a:schemeClr val="tx1"/>
              </a:solidFill>
              <a:effectLst>
                <a:outerShdw blurRad="38100" dist="19050" dir="2700000" algn="tl" rotWithShape="0">
                  <a:schemeClr val="dk1">
                    <a:alpha val="40000"/>
                  </a:schemeClr>
                </a:outerShdw>
              </a:effectLst>
            </a:endParaRPr>
          </a:p>
        </p:txBody>
      </p:sp>
      <p:sp>
        <p:nvSpPr>
          <p:cNvPr id="4" name="内容占位符 2"/>
          <p:cNvSpPr>
            <a:spLocks noGrp="1"/>
          </p:cNvSpPr>
          <p:nvPr/>
        </p:nvSpPr>
        <p:spPr>
          <a:xfrm>
            <a:off x="608330" y="3077845"/>
            <a:ext cx="6375400" cy="1350645"/>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400" b="1">
                <a:solidFill>
                  <a:schemeClr val="tx1"/>
                </a:solidFill>
                <a:effectLst>
                  <a:outerShdw blurRad="38100" dist="19050" dir="2700000" algn="tl" rotWithShape="0">
                    <a:schemeClr val="dk1">
                      <a:alpha val="40000"/>
                    </a:schemeClr>
                  </a:outerShdw>
                </a:effectLst>
              </a:rPr>
              <a:t>2 Implementation </a:t>
            </a:r>
            <a:endParaRPr lang="en-US" altLang="zh-CN" sz="4400" b="1">
              <a:solidFill>
                <a:schemeClr val="tx1"/>
              </a:solidFill>
              <a:effectLst>
                <a:outerShdw blurRad="38100" dist="19050" dir="2700000" algn="tl" rotWithShape="0">
                  <a:schemeClr val="dk1">
                    <a:alpha val="40000"/>
                  </a:schemeClr>
                </a:outerShdw>
              </a:effectLst>
            </a:endParaRPr>
          </a:p>
        </p:txBody>
      </p:sp>
      <p:sp>
        <p:nvSpPr>
          <p:cNvPr id="5" name="内容占位符 2"/>
          <p:cNvSpPr>
            <a:spLocks noGrp="1"/>
          </p:cNvSpPr>
          <p:nvPr/>
        </p:nvSpPr>
        <p:spPr>
          <a:xfrm>
            <a:off x="608330" y="4743450"/>
            <a:ext cx="6375400" cy="1350645"/>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400" b="1" dirty="0">
                <a:solidFill>
                  <a:schemeClr val="tx1"/>
                </a:solidFill>
                <a:effectLst>
                  <a:outerShdw blurRad="38100" dist="19050" dir="2700000" algn="tl" rotWithShape="0">
                    <a:schemeClr val="dk1">
                      <a:alpha val="40000"/>
                    </a:schemeClr>
                  </a:outerShdw>
                </a:effectLst>
              </a:rPr>
              <a:t>3 Summarize </a:t>
            </a:r>
            <a:endParaRPr lang="en-US" altLang="zh-CN" sz="4400" b="1" dirty="0">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rot="9862201">
            <a:off x="-2343873" y="955964"/>
            <a:ext cx="4687744" cy="4627418"/>
            <a:chOff x="1477530" y="200892"/>
            <a:chExt cx="4687744" cy="4627418"/>
          </a:xfrm>
        </p:grpSpPr>
        <p:sp>
          <p:nvSpPr>
            <p:cNvPr id="2" name="圆: 空心 1"/>
            <p:cNvSpPr/>
            <p:nvPr/>
          </p:nvSpPr>
          <p:spPr>
            <a:xfrm>
              <a:off x="1477530" y="200892"/>
              <a:ext cx="4687744" cy="4627418"/>
            </a:xfrm>
            <a:prstGeom prst="donu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 name="椭圆 2"/>
            <p:cNvSpPr/>
            <p:nvPr/>
          </p:nvSpPr>
          <p:spPr>
            <a:xfrm rot="11737799">
              <a:off x="2836403" y="3697524"/>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chemeClr val="tx1"/>
                  </a:solidFill>
                </a:rPr>
                <a:t>Ⅰ</a:t>
              </a:r>
              <a:endParaRPr lang="en-US" altLang="zh-CN" sz="1400" b="1" dirty="0">
                <a:solidFill>
                  <a:schemeClr val="tx1"/>
                </a:solidFill>
              </a:endParaRPr>
            </a:p>
            <a:p>
              <a:pPr algn="ctr"/>
              <a:r>
                <a:rPr lang="en-US" altLang="zh-CN" sz="1400" b="1" dirty="0" err="1">
                  <a:solidFill>
                    <a:schemeClr val="tx1"/>
                  </a:solidFill>
                </a:rPr>
                <a:t>DenseNet</a:t>
              </a:r>
              <a:r>
                <a:rPr lang="en-US" altLang="zh-CN" sz="1400" b="1" dirty="0">
                  <a:solidFill>
                    <a:schemeClr val="tx1"/>
                  </a:solidFill>
                </a:rPr>
                <a:t> </a:t>
              </a:r>
              <a:endParaRPr lang="en-US" altLang="zh-CN" sz="1400" b="1" dirty="0">
                <a:solidFill>
                  <a:schemeClr val="tx1"/>
                </a:solidFill>
              </a:endParaRPr>
            </a:p>
            <a:p>
              <a:pPr algn="ctr"/>
              <a:r>
                <a:rPr lang="en-US" altLang="zh-CN" sz="1400" b="1" dirty="0">
                  <a:solidFill>
                    <a:schemeClr val="tx1"/>
                  </a:solidFill>
                </a:rPr>
                <a:t>121</a:t>
              </a:r>
              <a:endParaRPr lang="en-US" altLang="zh-CN" sz="1400" b="1" dirty="0">
                <a:solidFill>
                  <a:schemeClr val="tx1"/>
                </a:solidFill>
              </a:endParaRPr>
            </a:p>
          </p:txBody>
        </p:sp>
        <p:sp>
          <p:nvSpPr>
            <p:cNvPr id="4" name="椭圆 3"/>
            <p:cNvSpPr/>
            <p:nvPr/>
          </p:nvSpPr>
          <p:spPr>
            <a:xfrm rot="3533358">
              <a:off x="4274161" y="3508597"/>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b="1" dirty="0">
                  <a:solidFill>
                    <a:schemeClr val="tx1"/>
                  </a:solidFill>
                </a:rPr>
                <a:t>Ⅱ</a:t>
              </a:r>
              <a:endParaRPr lang="en-US" altLang="zh-CN" sz="1400" b="1" dirty="0">
                <a:solidFill>
                  <a:schemeClr val="tx1"/>
                </a:solidFill>
              </a:endParaRPr>
            </a:p>
            <a:p>
              <a:pPr algn="ctr"/>
              <a:r>
                <a:rPr lang="en-US" altLang="zh-CN" sz="1400" b="1" dirty="0">
                  <a:solidFill>
                    <a:schemeClr val="tx1"/>
                  </a:solidFill>
                </a:rPr>
                <a:t>Pretrained </a:t>
              </a:r>
              <a:endParaRPr lang="en-US" altLang="zh-CN" sz="1400" b="1" dirty="0">
                <a:solidFill>
                  <a:schemeClr val="tx1"/>
                </a:solidFill>
              </a:endParaRPr>
            </a:p>
            <a:p>
              <a:pPr algn="ctr"/>
              <a:r>
                <a:rPr lang="en-US" altLang="zh-CN" sz="1400" b="1" dirty="0">
                  <a:solidFill>
                    <a:schemeClr val="tx1"/>
                  </a:solidFill>
                </a:rPr>
                <a:t>Model</a:t>
              </a:r>
              <a:endParaRPr lang="en-US" altLang="zh-CN" sz="1400" b="1" dirty="0">
                <a:solidFill>
                  <a:schemeClr val="tx1"/>
                </a:solidFill>
              </a:endParaRPr>
            </a:p>
          </p:txBody>
        </p:sp>
        <p:sp>
          <p:nvSpPr>
            <p:cNvPr id="5" name="椭圆 4"/>
            <p:cNvSpPr/>
            <p:nvPr/>
          </p:nvSpPr>
          <p:spPr>
            <a:xfrm rot="16881831">
              <a:off x="5034904" y="1771083"/>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Ⅲ</a:t>
              </a:r>
              <a:endParaRPr lang="en-US" altLang="zh-CN" sz="1400" b="1" dirty="0">
                <a:solidFill>
                  <a:schemeClr val="tx1"/>
                </a:solidFill>
              </a:endParaRPr>
            </a:p>
            <a:p>
              <a:pPr algn="ctr"/>
              <a:r>
                <a:rPr lang="en-US" altLang="zh-CN" sz="1400" b="1" dirty="0">
                  <a:solidFill>
                    <a:schemeClr val="tx1"/>
                  </a:solidFill>
                </a:rPr>
                <a:t>Better</a:t>
              </a:r>
              <a:endParaRPr lang="en-US" altLang="zh-CN" sz="1400" b="1" dirty="0">
                <a:solidFill>
                  <a:schemeClr val="tx1"/>
                </a:solidFill>
              </a:endParaRPr>
            </a:p>
            <a:p>
              <a:pPr algn="ctr"/>
              <a:r>
                <a:rPr lang="en-US" altLang="zh-CN" sz="1400" b="1" dirty="0">
                  <a:solidFill>
                    <a:schemeClr val="tx1"/>
                  </a:solidFill>
                </a:rPr>
                <a:t>Structure</a:t>
              </a:r>
              <a:endParaRPr lang="en-US" altLang="zh-CN" sz="1400" b="1" dirty="0">
                <a:solidFill>
                  <a:schemeClr val="tx1"/>
                </a:solidFill>
              </a:endParaRPr>
            </a:p>
          </p:txBody>
        </p:sp>
        <p:sp>
          <p:nvSpPr>
            <p:cNvPr id="6" name="椭圆 5"/>
            <p:cNvSpPr/>
            <p:nvPr/>
          </p:nvSpPr>
          <p:spPr>
            <a:xfrm rot="11737799">
              <a:off x="3780996" y="321191"/>
              <a:ext cx="1022355" cy="1021387"/>
            </a:xfrm>
            <a:prstGeom prst="ellipse">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Ⅳ</a:t>
              </a:r>
              <a:endParaRPr lang="en-US" altLang="zh-CN" sz="1400" b="1" dirty="0">
                <a:solidFill>
                  <a:schemeClr val="tx1"/>
                </a:solidFill>
              </a:endParaRPr>
            </a:p>
            <a:p>
              <a:pPr algn="ctr"/>
              <a:r>
                <a:rPr lang="en-US" altLang="zh-CN" sz="1400" b="1" dirty="0">
                  <a:solidFill>
                    <a:schemeClr val="tx1"/>
                  </a:solidFill>
                </a:rPr>
                <a:t>Add</a:t>
              </a:r>
              <a:endParaRPr lang="en-US" altLang="zh-CN" sz="1400" b="1" dirty="0">
                <a:solidFill>
                  <a:schemeClr val="tx1"/>
                </a:solidFill>
              </a:endParaRPr>
            </a:p>
            <a:p>
              <a:pPr algn="ctr"/>
              <a:r>
                <a:rPr lang="en-US" altLang="zh-CN" sz="1400" b="1" dirty="0" err="1">
                  <a:solidFill>
                    <a:schemeClr val="tx1"/>
                  </a:solidFill>
                </a:rPr>
                <a:t>SENet</a:t>
              </a:r>
              <a:endParaRPr lang="en-US" altLang="zh-CN" sz="1400" b="1" dirty="0">
                <a:solidFill>
                  <a:schemeClr val="tx1"/>
                </a:solidFill>
              </a:endParaRPr>
            </a:p>
            <a:p>
              <a:pPr algn="ctr"/>
              <a:endParaRPr lang="en-US" altLang="zh-CN" sz="1400" b="1" dirty="0">
                <a:solidFill>
                  <a:schemeClr val="tx1"/>
                </a:solidFill>
              </a:endParaRPr>
            </a:p>
          </p:txBody>
        </p:sp>
        <p:sp>
          <p:nvSpPr>
            <p:cNvPr id="7" name="椭圆 6"/>
            <p:cNvSpPr/>
            <p:nvPr/>
          </p:nvSpPr>
          <p:spPr>
            <a:xfrm rot="11737799">
              <a:off x="1629022" y="1488305"/>
              <a:ext cx="1022355" cy="1021387"/>
            </a:xfrm>
            <a:prstGeom prst="ellipse">
              <a:avLst/>
            </a:prstGeom>
            <a:gradFill flip="none" rotWithShape="0">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400" b="1" dirty="0">
                  <a:solidFill>
                    <a:schemeClr val="tx1"/>
                  </a:solidFill>
                </a:rPr>
                <a:t>Ⅴ</a:t>
              </a:r>
              <a:endParaRPr lang="en-US" altLang="zh-CN" sz="1400" b="1" dirty="0">
                <a:solidFill>
                  <a:schemeClr val="tx1"/>
                </a:solidFill>
              </a:endParaRPr>
            </a:p>
            <a:p>
              <a:pPr algn="ctr"/>
              <a:r>
                <a:rPr lang="en-US" altLang="zh-CN" sz="1400" b="1" dirty="0">
                  <a:solidFill>
                    <a:schemeClr val="tx1"/>
                  </a:solidFill>
                </a:rPr>
                <a:t>Add Picture</a:t>
              </a:r>
              <a:endParaRPr lang="en-US" altLang="zh-CN" sz="1400" b="1" dirty="0">
                <a:solidFill>
                  <a:schemeClr val="tx1"/>
                </a:solidFill>
              </a:endParaRPr>
            </a:p>
            <a:p>
              <a:pPr algn="ctr"/>
              <a:r>
                <a:rPr lang="en-US" altLang="zh-CN" sz="1400" b="1" dirty="0">
                  <a:solidFill>
                    <a:schemeClr val="tx1"/>
                  </a:solidFill>
                </a:rPr>
                <a:t>Rotation</a:t>
              </a:r>
              <a:endParaRPr lang="en-US" altLang="zh-CN" sz="1400" b="1" dirty="0">
                <a:solidFill>
                  <a:schemeClr val="tx1"/>
                </a:solidFill>
              </a:endParaRPr>
            </a:p>
          </p:txBody>
        </p:sp>
      </p:grpSp>
      <p:cxnSp>
        <p:nvCxnSpPr>
          <p:cNvPr id="10" name="直接箭头连接符 9"/>
          <p:cNvCxnSpPr/>
          <p:nvPr/>
        </p:nvCxnSpPr>
        <p:spPr>
          <a:xfrm>
            <a:off x="0" y="3269674"/>
            <a:ext cx="1129683" cy="0"/>
          </a:xfrm>
          <a:prstGeom prst="straightConnector1">
            <a:avLst/>
          </a:prstGeom>
          <a:ln w="15875" cmpd="sng">
            <a:prstDash val="dash"/>
            <a:tailEnd type="oval"/>
          </a:ln>
        </p:spPr>
        <p:style>
          <a:lnRef idx="1">
            <a:schemeClr val="dk1"/>
          </a:lnRef>
          <a:fillRef idx="0">
            <a:schemeClr val="dk1"/>
          </a:fillRef>
          <a:effectRef idx="0">
            <a:schemeClr val="dk1"/>
          </a:effectRef>
          <a:fontRef idx="minor">
            <a:schemeClr val="tx1"/>
          </a:fontRef>
        </p:style>
      </p:cxnSp>
      <p:sp>
        <p:nvSpPr>
          <p:cNvPr id="9" name="标题 18"/>
          <p:cNvSpPr txBox="1"/>
          <p:nvPr/>
        </p:nvSpPr>
        <p:spPr>
          <a:xfrm>
            <a:off x="3225326" y="608400"/>
            <a:ext cx="8352274" cy="705600"/>
          </a:xfrm>
          <a:prstGeom prst="rect">
            <a:avLst/>
          </a:prstGeom>
        </p:spPr>
        <p:txBody>
          <a:bodyPr>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Ⅴ Add Picture Rotation</a:t>
            </a:r>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a:p>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 name="内容占位符 19"/>
          <p:cNvSpPr txBox="1"/>
          <p:nvPr/>
        </p:nvSpPr>
        <p:spPr>
          <a:xfrm>
            <a:off x="3250251" y="1490400"/>
            <a:ext cx="8521445" cy="5139000"/>
          </a:xfrm>
          <a:prstGeom prst="rect">
            <a:avLst/>
          </a:prstGeom>
        </p:spPr>
        <p:txBody>
          <a:bodyPr>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n"/>
            </a:pPr>
            <a:r>
              <a:rPr lang="en-US" altLang="zh-CN" b="1" i="1" kern="100" dirty="0">
                <a:latin typeface="Times New Roman" panose="02020603050405020304" pitchFamily="18" charset="0"/>
                <a:ea typeface="等线" panose="02010600030101010101" pitchFamily="2" charset="-122"/>
                <a:cs typeface="Times New Roman" panose="02020603050405020304" pitchFamily="18" charset="0"/>
              </a:rPr>
              <a:t>Performance Comparison: </a:t>
            </a:r>
            <a:endParaRPr lang="en-US" altLang="zh-CN" b="1" i="1" kern="100"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13" name="图片 12"/>
          <p:cNvPicPr>
            <a:picLocks noChangeAspect="1"/>
          </p:cNvPicPr>
          <p:nvPr/>
        </p:nvPicPr>
        <p:blipFill>
          <a:blip r:embed="rId1"/>
          <a:stretch>
            <a:fillRect/>
          </a:stretch>
        </p:blipFill>
        <p:spPr>
          <a:xfrm>
            <a:off x="3180050" y="2021718"/>
            <a:ext cx="4859525" cy="2964168"/>
          </a:xfrm>
          <a:prstGeom prst="rect">
            <a:avLst/>
          </a:prstGeom>
        </p:spPr>
      </p:pic>
      <p:pic>
        <p:nvPicPr>
          <p:cNvPr id="15" name="图片 14"/>
          <p:cNvPicPr>
            <a:picLocks noChangeAspect="1"/>
          </p:cNvPicPr>
          <p:nvPr/>
        </p:nvPicPr>
        <p:blipFill>
          <a:blip r:embed="rId2"/>
          <a:stretch>
            <a:fillRect/>
          </a:stretch>
        </p:blipFill>
        <p:spPr>
          <a:xfrm>
            <a:off x="8223388" y="2021718"/>
            <a:ext cx="3887612" cy="2319276"/>
          </a:xfrm>
          <a:prstGeom prst="rect">
            <a:avLst/>
          </a:prstGeom>
        </p:spPr>
      </p:pic>
      <p:pic>
        <p:nvPicPr>
          <p:cNvPr id="17" name="图片 16"/>
          <p:cNvPicPr>
            <a:picLocks noChangeAspect="1"/>
          </p:cNvPicPr>
          <p:nvPr/>
        </p:nvPicPr>
        <p:blipFill>
          <a:blip r:embed="rId3"/>
          <a:stretch>
            <a:fillRect/>
          </a:stretch>
        </p:blipFill>
        <p:spPr>
          <a:xfrm>
            <a:off x="8203995" y="4571883"/>
            <a:ext cx="3988005" cy="22861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xit" presetSubtype="0" accel="100000" fill="hold" nodeType="clickEffect">
                                  <p:stCondLst>
                                    <p:cond delay="0"/>
                                  </p:stCondLst>
                                  <p:childTnLst>
                                    <p:anim calcmode="lin" valueType="num">
                                      <p:cBhvr>
                                        <p:cTn id="14" dur="500"/>
                                        <p:tgtEl>
                                          <p:spTgt spid="8"/>
                                        </p:tgtEl>
                                        <p:attrNameLst>
                                          <p:attrName>ppt_w</p:attrName>
                                        </p:attrNameLst>
                                      </p:cBhvr>
                                      <p:tavLst>
                                        <p:tav tm="0">
                                          <p:val>
                                            <p:strVal val="ppt_w"/>
                                          </p:val>
                                        </p:tav>
                                        <p:tav tm="100000">
                                          <p:val>
                                            <p:fltVal val="0"/>
                                          </p:val>
                                        </p:tav>
                                      </p:tavLst>
                                    </p:anim>
                                    <p:anim calcmode="lin" valueType="num">
                                      <p:cBhvr>
                                        <p:cTn id="15" dur="500"/>
                                        <p:tgtEl>
                                          <p:spTgt spid="8"/>
                                        </p:tgtEl>
                                        <p:attrNameLst>
                                          <p:attrName>ppt_h</p:attrName>
                                        </p:attrNameLst>
                                      </p:cBhvr>
                                      <p:tavLst>
                                        <p:tav tm="0">
                                          <p:val>
                                            <p:strVal val="ppt_h"/>
                                          </p:val>
                                        </p:tav>
                                        <p:tav tm="100000">
                                          <p:val>
                                            <p:fltVal val="0"/>
                                          </p:val>
                                        </p:tav>
                                      </p:tavLst>
                                    </p:anim>
                                    <p:anim calcmode="lin" valueType="num">
                                      <p:cBhvr>
                                        <p:cTn id="16" dur="500"/>
                                        <p:tgtEl>
                                          <p:spTgt spid="8"/>
                                        </p:tgtEl>
                                        <p:attrNameLst>
                                          <p:attrName>style.rotation</p:attrName>
                                        </p:attrNameLst>
                                      </p:cBhvr>
                                      <p:tavLst>
                                        <p:tav tm="0">
                                          <p:val>
                                            <p:fltVal val="0"/>
                                          </p:val>
                                        </p:tav>
                                        <p:tav tm="100000">
                                          <p:val>
                                            <p:fltVal val="360"/>
                                          </p:val>
                                        </p:tav>
                                      </p:tavLst>
                                    </p:anim>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721610" y="3206115"/>
            <a:ext cx="6748145" cy="1556708"/>
          </a:xfrm>
          <a:prstGeom prst="rect">
            <a:avLst/>
          </a:prstGeom>
        </p:spPr>
        <p:txBody>
          <a:bodyPr wrap="square" lIns="0" tIns="0" rIns="0" bIns="0" rtlCol="0" anchor="t">
            <a:spAutoFit/>
          </a:bodyPr>
          <a:lstStyle/>
          <a:p>
            <a:pPr algn="ctr">
              <a:lnSpc>
                <a:spcPts val="14040"/>
              </a:lnSpc>
              <a:spcBef>
                <a:spcPct val="0"/>
              </a:spcBef>
            </a:pPr>
            <a:r>
              <a:rPr lang="en-US" altLang="zh-CN" sz="7200" b="1" dirty="0">
                <a:solidFill>
                  <a:schemeClr val="tx1"/>
                </a:solidFill>
                <a:effectLst>
                  <a:outerShdw blurRad="38100" dist="19050" dir="2700000" algn="tl" rotWithShape="0">
                    <a:schemeClr val="dk1">
                      <a:alpha val="40000"/>
                    </a:schemeClr>
                  </a:outerShdw>
                </a:effectLst>
              </a:rPr>
              <a:t>Summarize</a:t>
            </a:r>
            <a:endParaRPr lang="en-US" sz="6685" spc="1002" dirty="0">
              <a:solidFill>
                <a:srgbClr val="000000"/>
              </a:solidFill>
              <a:ea typeface="字由点字倔强黑 Bold"/>
            </a:endParaRPr>
          </a:p>
        </p:txBody>
      </p:sp>
      <p:sp>
        <p:nvSpPr>
          <p:cNvPr id="9" name="TextBox 9"/>
          <p:cNvSpPr txBox="1"/>
          <p:nvPr/>
        </p:nvSpPr>
        <p:spPr>
          <a:xfrm>
            <a:off x="3498850" y="1405890"/>
            <a:ext cx="5194300" cy="1572866"/>
          </a:xfrm>
          <a:prstGeom prst="rect">
            <a:avLst/>
          </a:prstGeom>
        </p:spPr>
        <p:txBody>
          <a:bodyPr wrap="square" lIns="0" tIns="0" rIns="0" bIns="0" rtlCol="0" anchor="t">
            <a:spAutoFit/>
          </a:bodyPr>
          <a:lstStyle/>
          <a:p>
            <a:pPr algn="ctr">
              <a:lnSpc>
                <a:spcPts val="14040"/>
              </a:lnSpc>
              <a:spcBef>
                <a:spcPct val="0"/>
              </a:spcBef>
            </a:pPr>
            <a:r>
              <a:rPr lang="en-US" sz="6685" spc="1002" dirty="0">
                <a:solidFill>
                  <a:srgbClr val="000000"/>
                </a:solidFill>
                <a:latin typeface="庞门正道标题体简 Bold"/>
              </a:rPr>
              <a:t>PART 3</a:t>
            </a:r>
            <a:endParaRPr lang="en-US" sz="6685" spc="1002" dirty="0">
              <a:solidFill>
                <a:srgbClr val="000000"/>
              </a:solidFill>
              <a:latin typeface="庞门正道标题体简 Bo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表&#10;&#10;描述已自动生成"/>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40591" y="2753404"/>
            <a:ext cx="5864626" cy="3533232"/>
          </a:xfrm>
          <a:prstGeom prst="rect">
            <a:avLst/>
          </a:prstGeom>
          <a:noFill/>
          <a:ln>
            <a:noFill/>
          </a:ln>
        </p:spPr>
      </p:pic>
      <p:pic>
        <p:nvPicPr>
          <p:cNvPr id="3" name="图片 2" descr="图表&#10;&#10;描述已自动生成"/>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6266737" y="2753403"/>
            <a:ext cx="5924914" cy="3533233"/>
          </a:xfrm>
          <a:prstGeom prst="rect">
            <a:avLst/>
          </a:prstGeom>
          <a:noFill/>
          <a:ln>
            <a:noFill/>
          </a:ln>
        </p:spPr>
      </p:pic>
      <p:sp>
        <p:nvSpPr>
          <p:cNvPr id="5" name="文本框 4"/>
          <p:cNvSpPr txBox="1"/>
          <p:nvPr/>
        </p:nvSpPr>
        <p:spPr>
          <a:xfrm>
            <a:off x="752276" y="875441"/>
            <a:ext cx="11009871" cy="1200329"/>
          </a:xfrm>
          <a:prstGeom prst="rect">
            <a:avLst/>
          </a:prstGeom>
          <a:noFill/>
        </p:spPr>
        <p:txBody>
          <a:bodyPr wrap="square">
            <a:spAutoFit/>
          </a:bodyPr>
          <a:lstStyle/>
          <a:p>
            <a:pPr marL="0" marR="0" algn="just">
              <a:spcBef>
                <a:spcPts val="0"/>
              </a:spcBef>
              <a:spcAft>
                <a:spcPts val="0"/>
              </a:spcAft>
            </a:pPr>
            <a:r>
              <a:rPr lang="en-US" altLang="zh-CN" sz="2400" i="1" kern="100" dirty="0">
                <a:effectLst/>
                <a:latin typeface="Times New Roman" panose="02020603050405020304" pitchFamily="18" charset="0"/>
                <a:ea typeface="等线" panose="02010600030101010101" pitchFamily="2" charset="-122"/>
                <a:cs typeface="Times New Roman" panose="02020603050405020304" pitchFamily="18" charset="0"/>
              </a:rPr>
              <a:t>We implement our birds classification model using Dense Convolutional Network (</a:t>
            </a:r>
            <a:r>
              <a:rPr lang="en-US" altLang="zh-CN" sz="2400" i="1" kern="100" dirty="0" err="1">
                <a:effectLst/>
                <a:latin typeface="Times New Roman" panose="02020603050405020304" pitchFamily="18" charset="0"/>
                <a:ea typeface="等线" panose="02010600030101010101" pitchFamily="2" charset="-122"/>
                <a:cs typeface="Times New Roman" panose="02020603050405020304" pitchFamily="18" charset="0"/>
              </a:rPr>
              <a:t>DenseNet</a:t>
            </a:r>
            <a:r>
              <a:rPr lang="en-US" altLang="zh-CN" sz="2400" i="1" kern="100" dirty="0">
                <a:effectLst/>
                <a:latin typeface="Times New Roman" panose="02020603050405020304" pitchFamily="18" charset="0"/>
                <a:ea typeface="等线" panose="02010600030101010101" pitchFamily="2" charset="-122"/>
                <a:cs typeface="Times New Roman" panose="02020603050405020304" pitchFamily="18" charset="0"/>
              </a:rPr>
              <a:t>) in PyTorch Framework, find four ways to improve test accuracy of our model. </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标题 18"/>
          <p:cNvSpPr txBox="1"/>
          <p:nvPr/>
        </p:nvSpPr>
        <p:spPr>
          <a:xfrm>
            <a:off x="3196099" y="-535205"/>
            <a:ext cx="5799801" cy="1410646"/>
          </a:xfrm>
          <a:prstGeom prst="rect">
            <a:avLst/>
          </a:prstGeom>
        </p:spPr>
        <p:txBody>
          <a:bodyPr>
            <a:no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pPr algn="ctr">
              <a:lnSpc>
                <a:spcPts val="14040"/>
              </a:lnSpc>
              <a:spcBef>
                <a:spcPct val="0"/>
              </a:spcBef>
            </a:pPr>
            <a:r>
              <a:rPr lang="en-US" altLang="zh-CN" sz="5400" b="1" dirty="0">
                <a:solidFill>
                  <a:schemeClr val="tx1"/>
                </a:solidFill>
                <a:effectLst>
                  <a:outerShdw blurRad="38100" dist="19050" dir="2700000" algn="tl" rotWithShape="0">
                    <a:schemeClr val="dk1">
                      <a:alpha val="40000"/>
                    </a:schemeClr>
                  </a:outerShdw>
                </a:effectLst>
              </a:rPr>
              <a:t>Summarize</a:t>
            </a:r>
            <a:endParaRPr lang="en-US" altLang="zh-CN" sz="5400" spc="1002" dirty="0">
              <a:solidFill>
                <a:srgbClr val="000000"/>
              </a:solidFill>
              <a:ea typeface="字由点字倔强黑 Bo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Thanks for listening!</a:t>
            </a:r>
            <a:endParaRPr lang="zh-CN" altLang="en-US" dirty="0"/>
          </a:p>
        </p:txBody>
      </p:sp>
      <p:sp>
        <p:nvSpPr>
          <p:cNvPr id="3" name="文本占位符 2"/>
          <p:cNvSpPr>
            <a:spLocks noGrp="1"/>
          </p:cNvSpPr>
          <p:nvPr>
            <p:ph type="body" sz="quarter" idx="13"/>
          </p:nvPr>
        </p:nvSpPr>
        <p:spPr>
          <a:xfrm>
            <a:off x="1198799" y="3560399"/>
            <a:ext cx="10045849" cy="2210205"/>
          </a:xfrm>
        </p:spPr>
        <p:txBody>
          <a:bodyPr>
            <a:normAutofit/>
          </a:bodyPr>
          <a:lstStyle/>
          <a:p>
            <a:r>
              <a:rPr lang="en-US" altLang="zh-CN" sz="11200" dirty="0"/>
              <a:t>Q&amp;A</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980902" y="3256703"/>
            <a:ext cx="6231043" cy="3601085"/>
          </a:xfrm>
          <a:prstGeom prst="rect">
            <a:avLst/>
          </a:prstGeom>
        </p:spPr>
        <p:txBody>
          <a:bodyPr wrap="square" lIns="0" tIns="0" rIns="0" bIns="0" rtlCol="0" anchor="t">
            <a:spAutoFit/>
          </a:bodyPr>
          <a:lstStyle/>
          <a:p>
            <a:pPr algn="ctr">
              <a:lnSpc>
                <a:spcPts val="14040"/>
              </a:lnSpc>
              <a:spcBef>
                <a:spcPct val="0"/>
              </a:spcBef>
            </a:pPr>
            <a:r>
              <a:rPr lang="en-US" altLang="zh-CN" sz="6685" b="1">
                <a:effectLst>
                  <a:outerShdw blurRad="38100" dist="19050" dir="2700000" algn="tl" rotWithShape="0">
                    <a:schemeClr val="dk1">
                      <a:alpha val="40000"/>
                    </a:schemeClr>
                  </a:outerShdw>
                </a:effectLst>
                <a:sym typeface="+mn-ea"/>
              </a:rPr>
              <a:t>Background</a:t>
            </a:r>
            <a:endParaRPr lang="en-US" sz="6685" spc="540">
              <a:solidFill>
                <a:srgbClr val="000000"/>
              </a:solidFill>
              <a:ea typeface="思源黑体 Bold" panose="02010600030101010101" charset="-122"/>
            </a:endParaRPr>
          </a:p>
          <a:p>
            <a:pPr algn="ctr">
              <a:lnSpc>
                <a:spcPts val="14040"/>
              </a:lnSpc>
              <a:spcBef>
                <a:spcPct val="0"/>
              </a:spcBef>
            </a:pPr>
            <a:endParaRPr lang="en-US" sz="6685" spc="1002">
              <a:solidFill>
                <a:srgbClr val="000000"/>
              </a:solidFill>
              <a:ea typeface="字由点字倔强黑 Bold"/>
            </a:endParaRPr>
          </a:p>
        </p:txBody>
      </p:sp>
      <p:sp>
        <p:nvSpPr>
          <p:cNvPr id="9" name="TextBox 9"/>
          <p:cNvSpPr txBox="1"/>
          <p:nvPr/>
        </p:nvSpPr>
        <p:spPr>
          <a:xfrm>
            <a:off x="3498850" y="1405890"/>
            <a:ext cx="5194300" cy="1800225"/>
          </a:xfrm>
          <a:prstGeom prst="rect">
            <a:avLst/>
          </a:prstGeom>
        </p:spPr>
        <p:txBody>
          <a:bodyPr wrap="square" lIns="0" tIns="0" rIns="0" bIns="0" rtlCol="0" anchor="t">
            <a:spAutoFit/>
          </a:bodyPr>
          <a:lstStyle/>
          <a:p>
            <a:pPr algn="ctr">
              <a:lnSpc>
                <a:spcPts val="14040"/>
              </a:lnSpc>
              <a:spcBef>
                <a:spcPct val="0"/>
              </a:spcBef>
            </a:pPr>
            <a:r>
              <a:rPr lang="en-US" sz="6685" spc="1002">
                <a:solidFill>
                  <a:srgbClr val="000000"/>
                </a:solidFill>
                <a:latin typeface="庞门正道标题体简 Bold"/>
              </a:rPr>
              <a:t>PART 1</a:t>
            </a:r>
            <a:endParaRPr lang="en-US" sz="6685" spc="1002">
              <a:solidFill>
                <a:srgbClr val="000000"/>
              </a:solidFill>
              <a:latin typeface="庞门正道标题体简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u="sng" dirty="0">
                <a:latin typeface="Arial" panose="020B0604020202020204" pitchFamily="34" charset="0"/>
                <a:cs typeface="Arial" panose="020B0604020202020204" pitchFamily="34" charset="0"/>
              </a:rPr>
              <a:t>Review of Problem</a:t>
            </a:r>
            <a:endParaRPr lang="en-US" altLang="zh-CN" u="sng"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1918970" y="1715770"/>
            <a:ext cx="9658350" cy="1159510"/>
          </a:xfrm>
        </p:spPr>
        <p:txBody>
          <a:bodyPr>
            <a:noAutofit/>
          </a:bodyPr>
          <a:lstStyle/>
          <a:p>
            <a:pPr marL="0" indent="0">
              <a:buNone/>
            </a:pPr>
            <a:r>
              <a:rPr lang="en-US" altLang="zh-CN" sz="3200" b="1" i="1" dirty="0">
                <a:latin typeface="Times New Roman" panose="02020603050405020304" pitchFamily="18" charset="0"/>
                <a:cs typeface="Times New Roman" panose="02020603050405020304" pitchFamily="18" charset="0"/>
              </a:rPr>
              <a:t> Problem Description: </a:t>
            </a:r>
            <a:endParaRPr lang="en-US" altLang="zh-CN" sz="3200" b="1" i="1" dirty="0">
              <a:latin typeface="Times New Roman" panose="02020603050405020304" pitchFamily="18" charset="0"/>
              <a:cs typeface="Times New Roman" panose="02020603050405020304" pitchFamily="18" charset="0"/>
            </a:endParaRPr>
          </a:p>
          <a:p>
            <a:pPr marL="0" indent="457200">
              <a:buNone/>
            </a:pPr>
            <a:r>
              <a:rPr lang="zh-CN" altLang="en-US" sz="3200" i="1" dirty="0">
                <a:latin typeface="Times New Roman" panose="02020603050405020304" pitchFamily="18" charset="0"/>
                <a:cs typeface="Times New Roman" panose="02020603050405020304" pitchFamily="18" charset="0"/>
              </a:rPr>
              <a:t> use </a:t>
            </a:r>
            <a:r>
              <a:rPr lang="zh-CN" altLang="en-US" sz="3200" b="1" i="1" dirty="0">
                <a:latin typeface="Times New Roman" panose="02020603050405020304" pitchFamily="18" charset="0"/>
                <a:cs typeface="Times New Roman" panose="02020603050405020304" pitchFamily="18" charset="0"/>
              </a:rPr>
              <a:t>Convolutional Neural Network</a:t>
            </a:r>
            <a:r>
              <a:rPr lang="zh-CN" altLang="en-US" sz="3200" i="1" dirty="0">
                <a:latin typeface="Times New Roman" panose="02020603050405020304" pitchFamily="18" charset="0"/>
                <a:cs typeface="Times New Roman" panose="02020603050405020304" pitchFamily="18" charset="0"/>
              </a:rPr>
              <a:t> to predict the species of each bird.</a:t>
            </a:r>
            <a:endParaRPr lang="zh-CN" altLang="en-US" sz="3200" i="1" dirty="0">
              <a:latin typeface="Times New Roman" panose="02020603050405020304" pitchFamily="18" charset="0"/>
              <a:cs typeface="Times New Roman" panose="02020603050405020304" pitchFamily="18" charset="0"/>
            </a:endParaRPr>
          </a:p>
        </p:txBody>
      </p:sp>
      <p:pic>
        <p:nvPicPr>
          <p:cNvPr id="4" name="图片 3" descr="templates\docerresourceshop\icons\\31393935333132353b31393939353539343bd0f2bac53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08330" y="1838325"/>
            <a:ext cx="914400" cy="914400"/>
          </a:xfrm>
          <a:prstGeom prst="rect">
            <a:avLst/>
          </a:prstGeom>
        </p:spPr>
      </p:pic>
      <p:pic>
        <p:nvPicPr>
          <p:cNvPr id="6" name="图片 5" descr="templates\docerresourceshop\icons\\31393935333132353b31393939353539353bd0f2bac53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8330" y="4105275"/>
            <a:ext cx="914400" cy="914400"/>
          </a:xfrm>
          <a:prstGeom prst="rect">
            <a:avLst/>
          </a:prstGeom>
        </p:spPr>
      </p:pic>
      <p:sp>
        <p:nvSpPr>
          <p:cNvPr id="7" name="内容占位符 2"/>
          <p:cNvSpPr>
            <a:spLocks noGrp="1"/>
          </p:cNvSpPr>
          <p:nvPr/>
        </p:nvSpPr>
        <p:spPr>
          <a:xfrm>
            <a:off x="1918970" y="3890645"/>
            <a:ext cx="11880850" cy="2135505"/>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200" b="1" i="1" dirty="0" err="1">
                <a:latin typeface="Times New Roman" panose="02020603050405020304" pitchFamily="18" charset="0"/>
                <a:cs typeface="Times New Roman" panose="02020603050405020304" pitchFamily="18" charset="0"/>
              </a:rPr>
              <a:t>DataSets</a:t>
            </a:r>
            <a:r>
              <a:rPr lang="en-US" altLang="zh-CN" sz="3200" b="1" i="1" dirty="0">
                <a:latin typeface="Times New Roman" panose="02020603050405020304" pitchFamily="18" charset="0"/>
                <a:cs typeface="Times New Roman" panose="02020603050405020304" pitchFamily="18" charset="0"/>
              </a:rPr>
              <a:t> Description:</a:t>
            </a:r>
            <a:endParaRPr lang="en-US" altLang="zh-CN" sz="3200" b="1" i="1" dirty="0">
              <a:latin typeface="Times New Roman" panose="02020603050405020304" pitchFamily="18" charset="0"/>
              <a:cs typeface="Times New Roman" panose="02020603050405020304" pitchFamily="18" charset="0"/>
            </a:endParaRPr>
          </a:p>
          <a:p>
            <a:pPr marL="0" indent="457200">
              <a:buNone/>
            </a:pPr>
            <a:r>
              <a:rPr lang="en-US" altLang="zh-CN" sz="3200" i="1" dirty="0">
                <a:latin typeface="Times New Roman" panose="02020603050405020304" pitchFamily="18" charset="0"/>
                <a:cs typeface="Times New Roman" panose="02020603050405020304" pitchFamily="18" charset="0"/>
              </a:rPr>
              <a:t>1. Number of categories: 200</a:t>
            </a:r>
            <a:endParaRPr lang="en-US" altLang="zh-CN" sz="3200" i="1" dirty="0">
              <a:latin typeface="Times New Roman" panose="02020603050405020304" pitchFamily="18" charset="0"/>
              <a:cs typeface="Times New Roman" panose="02020603050405020304" pitchFamily="18" charset="0"/>
            </a:endParaRPr>
          </a:p>
          <a:p>
            <a:pPr marL="0" indent="457200">
              <a:buNone/>
            </a:pPr>
            <a:r>
              <a:rPr lang="en-US" altLang="zh-CN" sz="3200" i="1" dirty="0">
                <a:latin typeface="Times New Roman" panose="02020603050405020304" pitchFamily="18" charset="0"/>
                <a:cs typeface="Times New Roman" panose="02020603050405020304" pitchFamily="18" charset="0"/>
              </a:rPr>
              <a:t>2. Number of images: 11,788</a:t>
            </a:r>
            <a:endParaRPr lang="en-US" altLang="zh-CN" sz="3200" i="1" dirty="0">
              <a:latin typeface="Times New Roman" panose="02020603050405020304" pitchFamily="18" charset="0"/>
              <a:cs typeface="Times New Roman" panose="02020603050405020304" pitchFamily="18" charset="0"/>
            </a:endParaRPr>
          </a:p>
          <a:p>
            <a:pPr marL="0" indent="457200">
              <a:buNone/>
            </a:pPr>
            <a:r>
              <a:rPr lang="en-US" altLang="zh-CN" sz="3200" i="1" dirty="0">
                <a:latin typeface="Times New Roman" panose="02020603050405020304" pitchFamily="18" charset="0"/>
                <a:cs typeface="Times New Roman" panose="02020603050405020304" pitchFamily="18" charset="0"/>
              </a:rPr>
              <a:t>3. </a:t>
            </a:r>
            <a:r>
              <a:rPr lang="en-US" altLang="zh-CN" sz="2400" i="1" dirty="0">
                <a:latin typeface="Times New Roman" panose="02020603050405020304" pitchFamily="18" charset="0"/>
                <a:cs typeface="Times New Roman" panose="02020603050405020304" pitchFamily="18" charset="0"/>
              </a:rPr>
              <a:t>disadvantage</a:t>
            </a:r>
            <a:r>
              <a:rPr lang="zh-CN" altLang="en-US" sz="2400" i="1" dirty="0">
                <a:latin typeface="Times New Roman" panose="02020603050405020304" pitchFamily="18" charset="0"/>
                <a:cs typeface="Times New Roman" panose="02020603050405020304" pitchFamily="18" charset="0"/>
              </a:rPr>
              <a:t>：very few pictures of each </a:t>
            </a:r>
            <a:r>
              <a:rPr lang="en-US" altLang="zh-CN" sz="2400" i="1" dirty="0">
                <a:latin typeface="Times New Roman" panose="02020603050405020304" pitchFamily="18" charset="0"/>
                <a:cs typeface="Times New Roman" panose="02020603050405020304" pitchFamily="18" charset="0"/>
                <a:sym typeface="+mn-ea"/>
              </a:rPr>
              <a:t>categories</a:t>
            </a:r>
            <a:r>
              <a:rPr lang="zh-CN" altLang="en-US" sz="2400" i="1" dirty="0">
                <a:latin typeface="Times New Roman" panose="02020603050405020304" pitchFamily="18" charset="0"/>
                <a:cs typeface="Times New Roman" panose="02020603050405020304" pitchFamily="18" charset="0"/>
              </a:rPr>
              <a:t> of bird</a:t>
            </a:r>
            <a:endParaRPr lang="zh-CN" altLang="en-US" sz="2400" i="1" dirty="0">
              <a:latin typeface="Times New Roman" panose="02020603050405020304" pitchFamily="18" charset="0"/>
              <a:cs typeface="Times New Roman" panose="02020603050405020304" pitchFamily="18" charset="0"/>
            </a:endParaRPr>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en-US" altLang="zh-CN" u="sng"/>
              <a:t>Survey of Problem</a:t>
            </a:r>
            <a:endParaRPr lang="en-US" altLang="zh-CN" u="sng"/>
          </a:p>
        </p:txBody>
      </p:sp>
      <p:sp>
        <p:nvSpPr>
          <p:cNvPr id="3" name="内容占位符 2"/>
          <p:cNvSpPr>
            <a:spLocks noGrp="1"/>
          </p:cNvSpPr>
          <p:nvPr>
            <p:ph idx="1"/>
          </p:nvPr>
        </p:nvSpPr>
        <p:spPr>
          <a:xfrm>
            <a:off x="608330" y="1476375"/>
            <a:ext cx="11260455" cy="5000625"/>
          </a:xfrm>
        </p:spPr>
        <p:txBody>
          <a:bodyPr>
            <a:noAutofit/>
          </a:bodyPr>
          <a:lstStyle/>
          <a:p>
            <a:pPr marL="0" indent="0">
              <a:buNone/>
            </a:pPr>
            <a:r>
              <a:rPr lang="en-US" altLang="zh-CN" sz="2400" b="1" i="1" dirty="0">
                <a:latin typeface="Times New Roman" panose="02020603050405020304" pitchFamily="18" charset="0"/>
                <a:cs typeface="Times New Roman" panose="02020603050405020304" pitchFamily="18" charset="0"/>
              </a:rPr>
              <a:t>Some common convolutional neural networks:</a:t>
            </a:r>
            <a:endParaRPr lang="en-US" altLang="zh-CN" sz="2400" b="1" i="1" dirty="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n"/>
            </a:pPr>
            <a:r>
              <a:rPr lang="en-US" altLang="zh-CN" sz="2400" b="1" i="1" dirty="0" err="1">
                <a:latin typeface="Times New Roman" panose="02020603050405020304" pitchFamily="18" charset="0"/>
                <a:cs typeface="Times New Roman" panose="02020603050405020304" pitchFamily="18" charset="0"/>
              </a:rPr>
              <a:t>LeNet</a:t>
            </a:r>
            <a:endParaRPr lang="en-US" altLang="zh-CN" sz="2400" b="1" i="1" dirty="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n"/>
            </a:pPr>
            <a:r>
              <a:rPr lang="en-US" altLang="zh-CN" sz="2400" b="1" i="1" dirty="0" err="1">
                <a:latin typeface="Times New Roman" panose="02020603050405020304" pitchFamily="18" charset="0"/>
                <a:cs typeface="Times New Roman" panose="02020603050405020304" pitchFamily="18" charset="0"/>
              </a:rPr>
              <a:t>AlexNet</a:t>
            </a:r>
            <a:endParaRPr lang="en-US" altLang="zh-CN" sz="2400" b="1" i="1" dirty="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n"/>
            </a:pPr>
            <a:r>
              <a:rPr lang="en-US" altLang="zh-CN" sz="2400" b="1" i="1" dirty="0">
                <a:latin typeface="Times New Roman" panose="02020603050405020304" pitchFamily="18" charset="0"/>
                <a:cs typeface="Times New Roman" panose="02020603050405020304" pitchFamily="18" charset="0"/>
              </a:rPr>
              <a:t>VGG Net</a:t>
            </a:r>
            <a:endParaRPr lang="en-US" altLang="zh-CN" sz="2400" b="1" i="1" dirty="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n"/>
            </a:pPr>
            <a:r>
              <a:rPr lang="en-US" altLang="zh-CN" sz="2400" b="1" i="1" dirty="0" err="1">
                <a:latin typeface="Times New Roman" panose="02020603050405020304" pitchFamily="18" charset="0"/>
                <a:cs typeface="Times New Roman" panose="02020603050405020304" pitchFamily="18" charset="0"/>
              </a:rPr>
              <a:t>GooogleNet</a:t>
            </a:r>
            <a:endParaRPr lang="en-US" altLang="zh-CN" sz="2400" b="1" i="1" dirty="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n"/>
            </a:pPr>
            <a:r>
              <a:rPr lang="en-US" altLang="zh-CN" sz="2400" b="1" i="1" dirty="0" err="1">
                <a:latin typeface="Times New Roman" panose="02020603050405020304" pitchFamily="18" charset="0"/>
                <a:cs typeface="Times New Roman" panose="02020603050405020304" pitchFamily="18" charset="0"/>
              </a:rPr>
              <a:t>EfficientNet</a:t>
            </a:r>
            <a:endParaRPr lang="en-US" altLang="zh-CN" sz="2400" b="1" i="1" dirty="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n"/>
            </a:pPr>
            <a:r>
              <a:rPr lang="en-US" altLang="zh-CN" sz="2400" b="1" i="1" dirty="0" err="1">
                <a:latin typeface="Times New Roman" panose="02020603050405020304" pitchFamily="18" charset="0"/>
                <a:cs typeface="Times New Roman" panose="02020603050405020304" pitchFamily="18" charset="0"/>
              </a:rPr>
              <a:t>InceptionNet</a:t>
            </a:r>
            <a:r>
              <a:rPr lang="zh-CN" altLang="en-US" sz="2400" b="1" i="1" dirty="0">
                <a:latin typeface="Times New Roman" panose="02020603050405020304" pitchFamily="18" charset="0"/>
                <a:cs typeface="Times New Roman" panose="02020603050405020304" pitchFamily="18" charset="0"/>
              </a:rPr>
              <a:t>（Most widely used）</a:t>
            </a:r>
            <a:endParaRPr lang="en-US" altLang="zh-CN" sz="2400" b="1" i="1" dirty="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n"/>
            </a:pPr>
            <a:r>
              <a:rPr lang="en-US" altLang="zh-CN" sz="2400" b="1" i="1" dirty="0" err="1">
                <a:latin typeface="Times New Roman" panose="02020603050405020304" pitchFamily="18" charset="0"/>
                <a:cs typeface="Times New Roman" panose="02020603050405020304" pitchFamily="18" charset="0"/>
              </a:rPr>
              <a:t>ResNet</a:t>
            </a:r>
            <a:r>
              <a:rPr lang="zh-CN" altLang="en-US" sz="2400" b="1" i="1" dirty="0">
                <a:latin typeface="Times New Roman" panose="02020603050405020304" pitchFamily="18" charset="0"/>
                <a:cs typeface="Times New Roman" panose="02020603050405020304" pitchFamily="18" charset="0"/>
              </a:rPr>
              <a:t>（Most widely used）</a:t>
            </a:r>
            <a:endParaRPr lang="en-US" altLang="zh-CN" sz="2400" b="1" i="1" dirty="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n"/>
            </a:pPr>
            <a:r>
              <a:rPr lang="en-US" altLang="zh-CN" sz="2400" b="1" i="1" dirty="0" err="1">
                <a:latin typeface="Times New Roman" panose="02020603050405020304" pitchFamily="18" charset="0"/>
                <a:cs typeface="Times New Roman" panose="02020603050405020304" pitchFamily="18" charset="0"/>
              </a:rPr>
              <a:t>DenseNet</a:t>
            </a:r>
            <a:endParaRPr lang="en-US" altLang="zh-CN" sz="2400" b="1" i="1" dirty="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a:t>Related Work</a:t>
            </a:r>
            <a:endParaRPr lang="en-US" altLang="zh-CN" u="sng"/>
          </a:p>
        </p:txBody>
      </p:sp>
      <p:pic>
        <p:nvPicPr>
          <p:cNvPr id="4" name="内容占位符 3"/>
          <p:cNvPicPr>
            <a:picLocks noGrp="1" noChangeAspect="1"/>
          </p:cNvPicPr>
          <p:nvPr>
            <p:ph idx="1"/>
          </p:nvPr>
        </p:nvPicPr>
        <p:blipFill>
          <a:blip r:embed="rId1"/>
          <a:srcRect l="4241" r="3839"/>
          <a:stretch>
            <a:fillRect/>
          </a:stretch>
        </p:blipFill>
        <p:spPr>
          <a:xfrm>
            <a:off x="252730" y="1313815"/>
            <a:ext cx="6674485" cy="5227955"/>
          </a:xfrm>
          <a:prstGeom prst="rect">
            <a:avLst/>
          </a:prstGeom>
        </p:spPr>
      </p:pic>
      <p:sp>
        <p:nvSpPr>
          <p:cNvPr id="5" name="文本框 4"/>
          <p:cNvSpPr txBox="1"/>
          <p:nvPr/>
        </p:nvSpPr>
        <p:spPr>
          <a:xfrm>
            <a:off x="7223760" y="1313815"/>
            <a:ext cx="5027295" cy="4643120"/>
          </a:xfrm>
          <a:prstGeom prst="rect">
            <a:avLst/>
          </a:prstGeom>
          <a:noFill/>
        </p:spPr>
        <p:txBody>
          <a:bodyPr wrap="square" rtlCol="0" anchor="t">
            <a:noAutofit/>
          </a:bodyPr>
          <a:lstStyle/>
          <a:p>
            <a:pPr indent="457200"/>
            <a:r>
              <a:rPr lang="zh-CN" altLang="en-US" sz="2800" i="1" dirty="0">
                <a:latin typeface="Times New Roman" panose="02020603050405020304" pitchFamily="18" charset="0"/>
                <a:cs typeface="Times New Roman" panose="02020603050405020304" pitchFamily="18" charset="0"/>
              </a:rPr>
              <a:t>In this </a:t>
            </a:r>
            <a:r>
              <a:rPr lang="en-US" altLang="zh-CN" sz="2800" i="1" dirty="0">
                <a:latin typeface="Times New Roman" panose="02020603050405020304" pitchFamily="18" charset="0"/>
                <a:cs typeface="Times New Roman" panose="02020603050405020304" pitchFamily="18" charset="0"/>
              </a:rPr>
              <a:t>article</a:t>
            </a:r>
            <a:r>
              <a:rPr lang="zh-CN" altLang="en-US" sz="2800" i="1" dirty="0">
                <a:latin typeface="Times New Roman" panose="02020603050405020304" pitchFamily="18" charset="0"/>
                <a:cs typeface="Times New Roman" panose="02020603050405020304" pitchFamily="18" charset="0"/>
              </a:rPr>
              <a:t>, the author used ResNet-50 model and finally achieved </a:t>
            </a:r>
            <a:r>
              <a:rPr lang="zh-CN" altLang="en-US" sz="2800" b="1" i="1" dirty="0">
                <a:latin typeface="Times New Roman" panose="02020603050405020304" pitchFamily="18" charset="0"/>
                <a:cs typeface="Times New Roman" panose="02020603050405020304" pitchFamily="18" charset="0"/>
              </a:rPr>
              <a:t>82.4%</a:t>
            </a:r>
            <a:r>
              <a:rPr lang="zh-CN" altLang="en-US" sz="2800" i="1" dirty="0">
                <a:latin typeface="Times New Roman" panose="02020603050405020304" pitchFamily="18" charset="0"/>
                <a:cs typeface="Times New Roman" panose="02020603050405020304" pitchFamily="18" charset="0"/>
              </a:rPr>
              <a:t> accuracy.</a:t>
            </a:r>
            <a:endParaRPr lang="zh-CN" altLang="en-US" sz="2800" i="1" dirty="0">
              <a:latin typeface="Times New Roman" panose="02020603050405020304" pitchFamily="18" charset="0"/>
              <a:cs typeface="Times New Roman" panose="02020603050405020304" pitchFamily="18" charset="0"/>
            </a:endParaRPr>
          </a:p>
          <a:p>
            <a:pPr indent="457200"/>
            <a:endParaRPr lang="en-US" altLang="zh-CN" sz="2800" i="1" dirty="0">
              <a:latin typeface="Times New Roman" panose="02020603050405020304" pitchFamily="18" charset="0"/>
              <a:cs typeface="Times New Roman" panose="02020603050405020304" pitchFamily="18" charset="0"/>
            </a:endParaRPr>
          </a:p>
          <a:p>
            <a:pPr indent="457200"/>
            <a:r>
              <a:rPr lang="zh-CN" altLang="en-US" sz="2800" i="1" dirty="0">
                <a:latin typeface="Times New Roman" panose="02020603050405020304" pitchFamily="18" charset="0"/>
                <a:cs typeface="Times New Roman" panose="02020603050405020304" pitchFamily="18" charset="0"/>
              </a:rPr>
              <a:t>We know that overfitting is easy in small datasets, and since </a:t>
            </a:r>
            <a:r>
              <a:rPr lang="zh-CN" altLang="en-US" sz="2800" b="1" i="1" dirty="0">
                <a:latin typeface="Times New Roman" panose="02020603050405020304" pitchFamily="18" charset="0"/>
                <a:cs typeface="Times New Roman" panose="02020603050405020304" pitchFamily="18" charset="0"/>
              </a:rPr>
              <a:t>DenseNet </a:t>
            </a:r>
            <a:r>
              <a:rPr lang="zh-CN" altLang="en-US" sz="2800" i="1" dirty="0">
                <a:latin typeface="Times New Roman" panose="02020603050405020304" pitchFamily="18" charset="0"/>
                <a:cs typeface="Times New Roman" panose="02020603050405020304" pitchFamily="18" charset="0"/>
              </a:rPr>
              <a:t>uses a denser connection method than </a:t>
            </a:r>
            <a:r>
              <a:rPr lang="zh-CN" altLang="en-US" sz="2800" b="1" i="1" dirty="0">
                <a:latin typeface="Times New Roman" panose="02020603050405020304" pitchFamily="18" charset="0"/>
                <a:cs typeface="Times New Roman" panose="02020603050405020304" pitchFamily="18" charset="0"/>
              </a:rPr>
              <a:t>ResNet</a:t>
            </a:r>
            <a:r>
              <a:rPr lang="zh-CN" altLang="en-US" sz="2800" i="1" dirty="0">
                <a:latin typeface="Times New Roman" panose="02020603050405020304" pitchFamily="18" charset="0"/>
                <a:cs typeface="Times New Roman" panose="02020603050405020304" pitchFamily="18" charset="0"/>
              </a:rPr>
              <a:t>, we suspect that using </a:t>
            </a:r>
            <a:r>
              <a:rPr lang="zh-CN" altLang="en-US" sz="2800" b="1" i="1" dirty="0">
                <a:latin typeface="Times New Roman" panose="02020603050405020304" pitchFamily="18" charset="0"/>
                <a:cs typeface="Times New Roman" panose="02020603050405020304" pitchFamily="18" charset="0"/>
              </a:rPr>
              <a:t>DenseNet may perform better when classifying birds in this dataset.</a:t>
            </a:r>
            <a:endParaRPr lang="zh-CN" altLang="en-US" sz="2800" b="1" i="1" dirty="0">
              <a:latin typeface="Times New Roman" panose="02020603050405020304" pitchFamily="18" charset="0"/>
              <a:cs typeface="Times New Roman" panose="02020603050405020304" pitchFamily="18" charset="0"/>
            </a:endParaRPr>
          </a:p>
          <a:p>
            <a:pPr indent="457200"/>
            <a:endParaRPr lang="zh-CN" altLang="en-US" sz="2800" b="1" i="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252730" y="6541770"/>
            <a:ext cx="11813540" cy="368300"/>
          </a:xfrm>
          <a:prstGeom prst="rect">
            <a:avLst/>
          </a:prstGeom>
          <a:noFill/>
        </p:spPr>
        <p:txBody>
          <a:bodyPr wrap="square" rtlCol="0" anchor="t">
            <a:spAutoFit/>
          </a:bodyPr>
          <a:lstStyle/>
          <a:p>
            <a:r>
              <a:rPr lang="zh-CN" altLang="en-US"/>
              <a:t>https://github.com/slipnitskaya/caltech-birds-advanced-classification/blob/master/notebook.ipynb</a:t>
            </a:r>
            <a:endParaRPr lang="zh-CN" altLang="en-US"/>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a:sym typeface="+mn-ea"/>
              </a:rPr>
              <a:t>Brief Introduction of DenseNet</a:t>
            </a:r>
            <a:endParaRPr lang="en-US" altLang="zh-CN" u="sng">
              <a:sym typeface="+mn-ea"/>
            </a:endParaRPr>
          </a:p>
        </p:txBody>
      </p:sp>
      <p:sp>
        <p:nvSpPr>
          <p:cNvPr id="3" name="内容占位符 2"/>
          <p:cNvSpPr>
            <a:spLocks noGrp="1"/>
          </p:cNvSpPr>
          <p:nvPr>
            <p:ph idx="1"/>
          </p:nvPr>
        </p:nvSpPr>
        <p:spPr>
          <a:xfrm>
            <a:off x="703580" y="5259070"/>
            <a:ext cx="10968990" cy="474980"/>
          </a:xfrm>
        </p:spPr>
        <p:txBody>
          <a:bodyPr>
            <a:noAutofit/>
          </a:bodyPr>
          <a:lstStyle/>
          <a:p>
            <a:pPr marL="0" indent="0" algn="ctr">
              <a:buNone/>
            </a:pPr>
            <a:r>
              <a:rPr lang="zh-CN" altLang="en-US" sz="2400" b="1"/>
              <a:t>ResNet</a:t>
            </a:r>
            <a:r>
              <a:rPr lang="en-US" altLang="zh-CN" sz="2400" b="1"/>
              <a:t>-</a:t>
            </a:r>
            <a:r>
              <a:rPr lang="zh-CN" altLang="en-US" sz="2400" b="1"/>
              <a:t>34</a:t>
            </a:r>
            <a:r>
              <a:rPr lang="en-US" altLang="zh-CN" sz="2400" b="1"/>
              <a:t> Model</a:t>
            </a:r>
            <a:endParaRPr lang="en-US" altLang="zh-CN" sz="2400" b="1"/>
          </a:p>
        </p:txBody>
      </p:sp>
      <p:pic>
        <p:nvPicPr>
          <p:cNvPr id="100" name="图片 99"/>
          <p:cNvPicPr/>
          <p:nvPr/>
        </p:nvPicPr>
        <p:blipFill>
          <a:blip r:embed="rId1"/>
          <a:stretch>
            <a:fillRect/>
          </a:stretch>
        </p:blipFill>
        <p:spPr>
          <a:xfrm>
            <a:off x="-3175" y="3192291"/>
            <a:ext cx="12192000" cy="1909788"/>
          </a:xfrm>
          <a:prstGeom prst="rect">
            <a:avLst/>
          </a:prstGeom>
          <a:noFill/>
          <a:ln w="9525">
            <a:noFill/>
          </a:ln>
        </p:spPr>
      </p:pic>
      <p:sp>
        <p:nvSpPr>
          <p:cNvPr id="101" name="文本框 100"/>
          <p:cNvSpPr txBox="1"/>
          <p:nvPr/>
        </p:nvSpPr>
        <p:spPr>
          <a:xfrm>
            <a:off x="1263650" y="1686560"/>
            <a:ext cx="9665335" cy="1348740"/>
          </a:xfrm>
          <a:prstGeom prst="rect">
            <a:avLst/>
          </a:prstGeom>
          <a:noFill/>
          <a:ln w="9525">
            <a:noFill/>
          </a:ln>
        </p:spPr>
        <p:txBody>
          <a:bodyPr>
            <a:noAutofit/>
          </a:bodyPr>
          <a:lstStyle/>
          <a:p>
            <a:pPr indent="457200"/>
            <a:r>
              <a:rPr lang="zh-CN" altLang="en-US" sz="2800" b="0" i="1" dirty="0">
                <a:latin typeface="Times New Roman" panose="02020603050405020304" pitchFamily="18" charset="0"/>
                <a:cs typeface="Times New Roman" panose="02020603050405020304" pitchFamily="18" charset="0"/>
              </a:rPr>
              <a:t>Compared to traditional convolutional feed-forward, </a:t>
            </a:r>
            <a:r>
              <a:rPr lang="zh-CN" altLang="en-US" sz="2800" b="1" i="1" dirty="0">
                <a:latin typeface="Times New Roman" panose="02020603050405020304" pitchFamily="18" charset="0"/>
                <a:cs typeface="Times New Roman" panose="02020603050405020304" pitchFamily="18" charset="0"/>
              </a:rPr>
              <a:t>ResNet</a:t>
            </a:r>
            <a:r>
              <a:rPr lang="zh-CN" altLang="en-US" sz="2800" b="0" i="1" dirty="0">
                <a:latin typeface="Times New Roman" panose="02020603050405020304" pitchFamily="18" charset="0"/>
                <a:cs typeface="Times New Roman" panose="02020603050405020304" pitchFamily="18" charset="0"/>
              </a:rPr>
              <a:t> add a </a:t>
            </a:r>
            <a:r>
              <a:rPr lang="zh-CN" altLang="en-US" sz="2800" b="1" i="1" dirty="0">
                <a:latin typeface="Times New Roman" panose="02020603050405020304" pitchFamily="18" charset="0"/>
                <a:cs typeface="Times New Roman" panose="02020603050405020304" pitchFamily="18" charset="0"/>
              </a:rPr>
              <a:t>skip-connection</a:t>
            </a:r>
            <a:r>
              <a:rPr lang="zh-CN" altLang="en-US" sz="2800" b="0" i="1" dirty="0">
                <a:latin typeface="Times New Roman" panose="02020603050405020304" pitchFamily="18" charset="0"/>
                <a:cs typeface="Times New Roman" panose="02020603050405020304" pitchFamily="18" charset="0"/>
              </a:rPr>
              <a:t> that the </a:t>
            </a:r>
            <a:r>
              <a:rPr lang="zh-CN" altLang="en-US" sz="2800" b="1" i="1" dirty="0">
                <a:latin typeface="Times New Roman" panose="02020603050405020304" pitchFamily="18" charset="0"/>
                <a:cs typeface="Times New Roman" panose="02020603050405020304" pitchFamily="18" charset="0"/>
              </a:rPr>
              <a:t>gradient</a:t>
            </a:r>
            <a:r>
              <a:rPr lang="zh-CN" altLang="en-US" sz="2800" b="0" i="1" dirty="0">
                <a:latin typeface="Times New Roman" panose="02020603050405020304" pitchFamily="18" charset="0"/>
                <a:cs typeface="Times New Roman" panose="02020603050405020304" pitchFamily="18" charset="0"/>
              </a:rPr>
              <a:t> can flow directly from </a:t>
            </a:r>
            <a:r>
              <a:rPr lang="zh-CN" altLang="en-US" sz="2800" b="1" i="1" dirty="0">
                <a:latin typeface="Times New Roman" panose="02020603050405020304" pitchFamily="18" charset="0"/>
                <a:cs typeface="Times New Roman" panose="02020603050405020304" pitchFamily="18" charset="0"/>
              </a:rPr>
              <a:t>later layers </a:t>
            </a:r>
            <a:r>
              <a:rPr lang="zh-CN" altLang="en-US" sz="2800" b="0" i="1" dirty="0">
                <a:latin typeface="Times New Roman" panose="02020603050405020304" pitchFamily="18" charset="0"/>
                <a:cs typeface="Times New Roman" panose="02020603050405020304" pitchFamily="18" charset="0"/>
              </a:rPr>
              <a:t>to the </a:t>
            </a:r>
            <a:r>
              <a:rPr lang="zh-CN" altLang="en-US" sz="2800" b="1" i="1" dirty="0">
                <a:latin typeface="Times New Roman" panose="02020603050405020304" pitchFamily="18" charset="0"/>
                <a:cs typeface="Times New Roman" panose="02020603050405020304" pitchFamily="18" charset="0"/>
              </a:rPr>
              <a:t>earlier layers</a:t>
            </a:r>
            <a:r>
              <a:rPr lang="zh-CN" altLang="en-US" sz="2800" b="0" i="1" dirty="0">
                <a:latin typeface="Times New Roman" panose="02020603050405020304" pitchFamily="18" charset="0"/>
                <a:cs typeface="Times New Roman" panose="02020603050405020304" pitchFamily="18" charset="0"/>
              </a:rPr>
              <a:t>.</a:t>
            </a:r>
            <a:endParaRPr lang="zh-CN" altLang="en-US" sz="2800" b="0" i="1" dirty="0">
              <a:latin typeface="Times New Roman" panose="02020603050405020304" pitchFamily="18" charset="0"/>
              <a:cs typeface="Times New Roman" panose="02020603050405020304" pitchFamily="18" charset="0"/>
            </a:endParaRPr>
          </a:p>
        </p:txBody>
      </p:sp>
      <p:pic>
        <p:nvPicPr>
          <p:cNvPr id="4" name="图片 1"/>
          <p:cNvPicPr>
            <a:picLocks noChangeAspect="1" noChangeArrowheads="1"/>
          </p:cNvPicPr>
          <p:nvPr/>
        </p:nvPicPr>
        <p:blipFill>
          <a:blip r:embed="rId2">
            <a:extLst>
              <a:ext uri="{28A0092B-C50C-407E-A947-70E740481C1C}">
                <a14:useLocalDpi xmlns:a14="http://schemas.microsoft.com/office/drawing/2010/main" val="0"/>
              </a:ext>
            </a:extLst>
          </a:blip>
          <a:srcRect r="33283" b="-5944"/>
          <a:stretch>
            <a:fillRect/>
          </a:stretch>
        </p:blipFill>
        <p:spPr>
          <a:xfrm>
            <a:off x="4148455" y="5986145"/>
            <a:ext cx="3895725" cy="701675"/>
          </a:xfrm>
          <a:prstGeom prst="rect">
            <a:avLst/>
          </a:prstGeom>
          <a:noFill/>
          <a:ln>
            <a:noFill/>
          </a:ln>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u="sng" dirty="0">
                <a:sym typeface="+mn-ea"/>
              </a:rPr>
              <a:t>Brief Introduction of </a:t>
            </a:r>
            <a:r>
              <a:rPr lang="en-US" altLang="zh-CN" u="sng" dirty="0" err="1">
                <a:sym typeface="+mn-ea"/>
              </a:rPr>
              <a:t>DenseNet</a:t>
            </a:r>
            <a:endParaRPr lang="zh-CN" altLang="en-US" dirty="0"/>
          </a:p>
        </p:txBody>
      </p:sp>
      <p:sp>
        <p:nvSpPr>
          <p:cNvPr id="3" name="内容占位符 2"/>
          <p:cNvSpPr>
            <a:spLocks noGrp="1"/>
          </p:cNvSpPr>
          <p:nvPr>
            <p:ph idx="1"/>
          </p:nvPr>
        </p:nvSpPr>
        <p:spPr>
          <a:xfrm>
            <a:off x="6297295" y="1313815"/>
            <a:ext cx="5593715" cy="5085715"/>
          </a:xfrm>
        </p:spPr>
        <p:txBody>
          <a:bodyPr>
            <a:noAutofit/>
          </a:bodyPr>
          <a:lstStyle/>
          <a:p>
            <a:pPr marL="0" indent="457200">
              <a:buNone/>
            </a:pPr>
            <a:r>
              <a:rPr lang="zh-CN" altLang="en-US" sz="2800" i="1" spc="0" dirty="0">
                <a:solidFill>
                  <a:schemeClr val="tx1"/>
                </a:solidFill>
                <a:latin typeface="Times New Roman" panose="02020603050405020304" pitchFamily="18" charset="0"/>
                <a:cs typeface="Times New Roman" panose="02020603050405020304" pitchFamily="18" charset="0"/>
              </a:rPr>
              <a:t>However, the gradient flow may be impeded because the output is combined by summation. To further improve the information flow between layers, </a:t>
            </a:r>
            <a:r>
              <a:rPr lang="zh-CN" altLang="en-US" sz="2800" b="1" i="1" spc="0" dirty="0">
                <a:solidFill>
                  <a:schemeClr val="tx1"/>
                </a:solidFill>
                <a:latin typeface="Times New Roman" panose="02020603050405020304" pitchFamily="18" charset="0"/>
                <a:cs typeface="Times New Roman" panose="02020603050405020304" pitchFamily="18" charset="0"/>
              </a:rPr>
              <a:t>DenseNet</a:t>
            </a:r>
            <a:r>
              <a:rPr lang="en-US" altLang="zh-CN" sz="2800" i="1" spc="0" dirty="0">
                <a:solidFill>
                  <a:schemeClr val="tx1"/>
                </a:solidFill>
                <a:latin typeface="Times New Roman" panose="02020603050405020304" pitchFamily="18" charset="0"/>
                <a:cs typeface="Times New Roman" panose="02020603050405020304" pitchFamily="18" charset="0"/>
              </a:rPr>
              <a:t> </a:t>
            </a:r>
            <a:r>
              <a:rPr lang="zh-CN" altLang="en-US" sz="2800" b="1" i="1" spc="0" dirty="0">
                <a:solidFill>
                  <a:schemeClr val="tx1"/>
                </a:solidFill>
                <a:latin typeface="Times New Roman" panose="02020603050405020304" pitchFamily="18" charset="0"/>
                <a:cs typeface="Times New Roman" panose="02020603050405020304" pitchFamily="18" charset="0"/>
              </a:rPr>
              <a:t>direct connections</a:t>
            </a:r>
            <a:r>
              <a:rPr lang="zh-CN" altLang="en-US" sz="2800" i="1" spc="0" dirty="0">
                <a:solidFill>
                  <a:schemeClr val="tx1"/>
                </a:solidFill>
                <a:latin typeface="Times New Roman" panose="02020603050405020304" pitchFamily="18" charset="0"/>
                <a:cs typeface="Times New Roman" panose="02020603050405020304" pitchFamily="18" charset="0"/>
              </a:rPr>
              <a:t> from </a:t>
            </a:r>
            <a:r>
              <a:rPr lang="zh-CN" altLang="en-US" sz="2800" b="1" i="1" spc="0" dirty="0">
                <a:solidFill>
                  <a:schemeClr val="tx1"/>
                </a:solidFill>
                <a:latin typeface="Times New Roman" panose="02020603050405020304" pitchFamily="18" charset="0"/>
                <a:cs typeface="Times New Roman" panose="02020603050405020304" pitchFamily="18" charset="0"/>
              </a:rPr>
              <a:t>any layer</a:t>
            </a:r>
            <a:r>
              <a:rPr lang="zh-CN" altLang="en-US" sz="2800" i="1" spc="0" dirty="0">
                <a:solidFill>
                  <a:schemeClr val="tx1"/>
                </a:solidFill>
                <a:latin typeface="Times New Roman" panose="02020603050405020304" pitchFamily="18" charset="0"/>
                <a:cs typeface="Times New Roman" panose="02020603050405020304" pitchFamily="18" charset="0"/>
              </a:rPr>
              <a:t> to </a:t>
            </a:r>
            <a:r>
              <a:rPr lang="zh-CN" altLang="en-US" sz="2800" b="1" i="1" spc="0" dirty="0">
                <a:solidFill>
                  <a:schemeClr val="tx1"/>
                </a:solidFill>
                <a:latin typeface="Times New Roman" panose="02020603050405020304" pitchFamily="18" charset="0"/>
                <a:cs typeface="Times New Roman" panose="02020603050405020304" pitchFamily="18" charset="0"/>
              </a:rPr>
              <a:t>all subsequent layers</a:t>
            </a:r>
            <a:r>
              <a:rPr lang="zh-CN" altLang="en-US" sz="2800" i="1" spc="0" dirty="0">
                <a:solidFill>
                  <a:schemeClr val="tx1"/>
                </a:solidFill>
                <a:latin typeface="Times New Roman" panose="02020603050405020304" pitchFamily="18" charset="0"/>
                <a:cs typeface="Times New Roman" panose="02020603050405020304" pitchFamily="18" charset="0"/>
              </a:rPr>
              <a:t>, the layer receives the feature-maps of </a:t>
            </a:r>
            <a:r>
              <a:rPr lang="zh-CN" altLang="en-US" sz="2800" b="1" i="1" spc="0" dirty="0">
                <a:solidFill>
                  <a:schemeClr val="tx1"/>
                </a:solidFill>
                <a:latin typeface="Times New Roman" panose="02020603050405020304" pitchFamily="18" charset="0"/>
                <a:cs typeface="Times New Roman" panose="02020603050405020304" pitchFamily="18" charset="0"/>
              </a:rPr>
              <a:t>all preceding layers</a:t>
            </a:r>
            <a:r>
              <a:rPr lang="zh-CN" altLang="en-US" sz="2800" i="1" spc="0" dirty="0">
                <a:solidFill>
                  <a:schemeClr val="tx1"/>
                </a:solidFill>
                <a:latin typeface="Times New Roman" panose="02020603050405020304" pitchFamily="18" charset="0"/>
                <a:cs typeface="Times New Roman" panose="02020603050405020304" pitchFamily="18" charset="0"/>
              </a:rPr>
              <a:t> as input</a:t>
            </a:r>
            <a:r>
              <a:rPr lang="en-US" altLang="zh-CN" sz="2800" i="1" spc="0" dirty="0">
                <a:solidFill>
                  <a:schemeClr val="tx1"/>
                </a:solidFill>
                <a:latin typeface="Times New Roman" panose="02020603050405020304" pitchFamily="18" charset="0"/>
                <a:cs typeface="Times New Roman" panose="02020603050405020304" pitchFamily="18" charset="0"/>
              </a:rPr>
              <a:t>. </a:t>
            </a:r>
            <a:endParaRPr lang="en-US" altLang="zh-CN" sz="2800" i="1" spc="0" dirty="0">
              <a:solidFill>
                <a:schemeClr val="tx1"/>
              </a:solidFill>
              <a:latin typeface="Times New Roman" panose="02020603050405020304" pitchFamily="18" charset="0"/>
              <a:cs typeface="Times New Roman" panose="02020603050405020304" pitchFamily="18" charset="0"/>
            </a:endParaRPr>
          </a:p>
        </p:txBody>
      </p:sp>
      <p:pic>
        <p:nvPicPr>
          <p:cNvPr id="17" name="图片 17" descr="图示, 工程绘图&#10;&#10;描述已自动生成"/>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608330" y="1490345"/>
            <a:ext cx="5348605" cy="4072255"/>
          </a:xfrm>
          <a:prstGeom prst="rect">
            <a:avLst/>
          </a:prstGeom>
          <a:noFill/>
          <a:ln>
            <a:noFill/>
          </a:ln>
        </p:spPr>
      </p:pic>
      <p:pic>
        <p:nvPicPr>
          <p:cNvPr id="4" name="图片 3"/>
          <p:cNvPicPr>
            <a:picLocks noChangeAspect="1" noChangeArrowheads="1"/>
          </p:cNvPicPr>
          <p:nvPr/>
        </p:nvPicPr>
        <p:blipFill>
          <a:blip r:embed="rId2">
            <a:extLst>
              <a:ext uri="{28A0092B-C50C-407E-A947-70E740481C1C}">
                <a14:useLocalDpi xmlns:a14="http://schemas.microsoft.com/office/drawing/2010/main" val="0"/>
              </a:ext>
            </a:extLst>
          </a:blip>
          <a:srcRect r="14559" b="1724"/>
          <a:stretch>
            <a:fillRect/>
          </a:stretch>
        </p:blipFill>
        <p:spPr>
          <a:xfrm>
            <a:off x="608330" y="5864860"/>
            <a:ext cx="5347970" cy="626110"/>
          </a:xfrm>
          <a:prstGeom prst="rect">
            <a:avLst/>
          </a:prstGeom>
          <a:noFill/>
          <a:ln>
            <a:noFill/>
          </a:ln>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721610" y="3206115"/>
            <a:ext cx="6748145" cy="3601085"/>
          </a:xfrm>
          <a:prstGeom prst="rect">
            <a:avLst/>
          </a:prstGeom>
        </p:spPr>
        <p:txBody>
          <a:bodyPr wrap="square" lIns="0" tIns="0" rIns="0" bIns="0" rtlCol="0" anchor="t">
            <a:spAutoFit/>
          </a:bodyPr>
          <a:lstStyle/>
          <a:p>
            <a:pPr algn="ctr">
              <a:lnSpc>
                <a:spcPts val="14040"/>
              </a:lnSpc>
              <a:spcBef>
                <a:spcPct val="0"/>
              </a:spcBef>
            </a:pPr>
            <a:r>
              <a:rPr lang="en-US" altLang="zh-CN" sz="6685" b="1" dirty="0">
                <a:effectLst>
                  <a:outerShdw blurRad="38100" dist="19050" dir="2700000" algn="tl" rotWithShape="0">
                    <a:schemeClr val="dk1">
                      <a:alpha val="40000"/>
                    </a:schemeClr>
                  </a:outerShdw>
                </a:effectLst>
                <a:sym typeface="+mn-ea"/>
              </a:rPr>
              <a:t>Implementation</a:t>
            </a:r>
            <a:endParaRPr lang="en-US" sz="6685" spc="540" dirty="0">
              <a:solidFill>
                <a:srgbClr val="000000"/>
              </a:solidFill>
              <a:ea typeface="思源黑体 Bold" panose="02010600030101010101" charset="-122"/>
            </a:endParaRPr>
          </a:p>
          <a:p>
            <a:pPr algn="ctr">
              <a:lnSpc>
                <a:spcPts val="14040"/>
              </a:lnSpc>
              <a:spcBef>
                <a:spcPct val="0"/>
              </a:spcBef>
            </a:pPr>
            <a:endParaRPr lang="en-US" sz="6685" spc="1002" dirty="0">
              <a:solidFill>
                <a:srgbClr val="000000"/>
              </a:solidFill>
              <a:ea typeface="字由点字倔强黑 Bold"/>
            </a:endParaRPr>
          </a:p>
        </p:txBody>
      </p:sp>
      <p:sp>
        <p:nvSpPr>
          <p:cNvPr id="9" name="TextBox 9"/>
          <p:cNvSpPr txBox="1"/>
          <p:nvPr/>
        </p:nvSpPr>
        <p:spPr>
          <a:xfrm>
            <a:off x="3498850" y="1405890"/>
            <a:ext cx="5194300" cy="1800225"/>
          </a:xfrm>
          <a:prstGeom prst="rect">
            <a:avLst/>
          </a:prstGeom>
        </p:spPr>
        <p:txBody>
          <a:bodyPr wrap="square" lIns="0" tIns="0" rIns="0" bIns="0" rtlCol="0" anchor="t">
            <a:spAutoFit/>
          </a:bodyPr>
          <a:lstStyle/>
          <a:p>
            <a:pPr algn="ctr">
              <a:lnSpc>
                <a:spcPts val="14040"/>
              </a:lnSpc>
              <a:spcBef>
                <a:spcPct val="0"/>
              </a:spcBef>
            </a:pPr>
            <a:r>
              <a:rPr lang="en-US" sz="6685" spc="1002" dirty="0">
                <a:solidFill>
                  <a:srgbClr val="000000"/>
                </a:solidFill>
                <a:latin typeface="庞门正道标题体简 Bold"/>
              </a:rPr>
              <a:t>PART 2</a:t>
            </a:r>
            <a:endParaRPr lang="en-US" sz="6685" spc="1002" dirty="0">
              <a:solidFill>
                <a:srgbClr val="000000"/>
              </a:solidFill>
              <a:latin typeface="庞门正道标题体简 Bold"/>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COMMONDATA" val="eyJoZGlkIjoiNzU2NGUwMmJkNzYyZWYxZTBiMDdjMjMwNTFkNTYxOGYifQ=="/>
  <p:tag name="KSO_WPP_MARK_KEY" val="dd96eb90-5448-4979-86b2-1f23f2938f63"/>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5077</Words>
  <Application>WPS 演示</Application>
  <PresentationFormat>宽屏</PresentationFormat>
  <Paragraphs>385</Paragraphs>
  <Slides>23</Slides>
  <Notes>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23</vt:i4>
      </vt:variant>
    </vt:vector>
  </HeadingPairs>
  <TitlesOfParts>
    <vt:vector size="39" baseType="lpstr">
      <vt:lpstr>Arial</vt:lpstr>
      <vt:lpstr>宋体</vt:lpstr>
      <vt:lpstr>Wingdings</vt:lpstr>
      <vt:lpstr>Wingdings</vt:lpstr>
      <vt:lpstr>Calibri</vt:lpstr>
      <vt:lpstr>思源黑体 Bold</vt:lpstr>
      <vt:lpstr>黑体</vt:lpstr>
      <vt:lpstr>字由点字倔强黑 Bold</vt:lpstr>
      <vt:lpstr>庞门正道标题体简 Bold</vt:lpstr>
      <vt:lpstr>Times New Roman</vt:lpstr>
      <vt:lpstr>等线</vt:lpstr>
      <vt:lpstr>微软雅黑</vt:lpstr>
      <vt:lpstr>Arial Unicode MS</vt:lpstr>
      <vt:lpstr>PingFang SC</vt:lpstr>
      <vt:lpstr>Segoe Print</vt:lpstr>
      <vt:lpstr>Office 主题​​</vt:lpstr>
      <vt:lpstr>Birds classification implement by DenseNet</vt:lpstr>
      <vt:lpstr>CONTENTS</vt:lpstr>
      <vt:lpstr>PowerPoint 演示文稿</vt:lpstr>
      <vt:lpstr>Review of Problem</vt:lpstr>
      <vt:lpstr>Survey of Problem</vt:lpstr>
      <vt:lpstr>Related Work</vt:lpstr>
      <vt:lpstr>Brief Introduction of DenseNet</vt:lpstr>
      <vt:lpstr>Brief Introduction of DenseNet</vt:lpstr>
      <vt:lpstr>PowerPoint 演示文稿</vt:lpstr>
      <vt:lpstr>Ⅰ Build DenseNet121 model with PyTorch</vt:lpstr>
      <vt:lpstr>Ⅰ Build DenseNet121 model with PyTorch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Birds classification implement by DenseNet</dc:title>
  <dc:creator/>
  <cp:lastModifiedBy>RDX</cp:lastModifiedBy>
  <cp:revision>284</cp:revision>
  <dcterms:created xsi:type="dcterms:W3CDTF">2019-06-19T02:08:00Z</dcterms:created>
  <dcterms:modified xsi:type="dcterms:W3CDTF">2022-11-21T16:47:28Z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84D51A459DD34E329A5F634739EBED19</vt:lpwstr>
  </property>
</Properties>
</file>