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6" r:id="rId3"/>
    <p:sldId id="274" r:id="rId4"/>
    <p:sldId id="257" r:id="rId5"/>
    <p:sldId id="259" r:id="rId6"/>
    <p:sldId id="258" r:id="rId7"/>
    <p:sldId id="260" r:id="rId8"/>
    <p:sldId id="261" r:id="rId9"/>
    <p:sldId id="262" r:id="rId10"/>
    <p:sldId id="263" r:id="rId11"/>
    <p:sldId id="264" r:id="rId12"/>
    <p:sldId id="265" r:id="rId13"/>
    <p:sldId id="273" r:id="rId14"/>
    <p:sldId id="270" r:id="rId15"/>
    <p:sldId id="268" r:id="rId16"/>
    <p:sldId id="267" r:id="rId17"/>
    <p:sldId id="269" r:id="rId18"/>
    <p:sldId id="266" r:id="rId19"/>
    <p:sldId id="271" r:id="rId20"/>
    <p:sldId id="272"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67" autoAdjust="0"/>
    <p:restoredTop sz="94660"/>
  </p:normalViewPr>
  <p:slideViewPr>
    <p:cSldViewPr snapToGrid="0">
      <p:cViewPr varScale="1">
        <p:scale>
          <a:sx n="87" d="100"/>
          <a:sy n="87" d="100"/>
        </p:scale>
        <p:origin x="5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658B25-3F96-4F5A-A8CD-44B1A73A10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86591EE-780D-47B0-9280-4758336F0441}">
      <dgm:prSet/>
      <dgm:spPr/>
      <dgm:t>
        <a:bodyPr/>
        <a:lstStyle/>
        <a:p>
          <a:pPr>
            <a:lnSpc>
              <a:spcPct val="100000"/>
            </a:lnSpc>
          </a:pPr>
          <a:r>
            <a:rPr lang="en-US" i="1" dirty="0">
              <a:latin typeface="Times New Roman" panose="02020603050405020304" pitchFamily="18" charset="0"/>
              <a:cs typeface="Times New Roman" panose="02020603050405020304" pitchFamily="18" charset="0"/>
            </a:rPr>
            <a:t>1. Data preprocessing</a:t>
          </a:r>
          <a:endParaRPr lang="en-US" dirty="0">
            <a:latin typeface="Times New Roman" panose="02020603050405020304" pitchFamily="18" charset="0"/>
            <a:cs typeface="Times New Roman" panose="02020603050405020304" pitchFamily="18" charset="0"/>
          </a:endParaRPr>
        </a:p>
      </dgm:t>
    </dgm:pt>
    <dgm:pt modelId="{475DDF4B-B64F-4005-A314-A53385C3C1FB}" type="parTrans" cxnId="{7FDDBD62-005A-4040-93A1-95312DAE3577}">
      <dgm:prSet/>
      <dgm:spPr/>
      <dgm:t>
        <a:bodyPr/>
        <a:lstStyle/>
        <a:p>
          <a:endParaRPr lang="en-US"/>
        </a:p>
      </dgm:t>
    </dgm:pt>
    <dgm:pt modelId="{9920BE4A-6FEC-4897-9D8E-0773B597F08B}" type="sibTrans" cxnId="{7FDDBD62-005A-4040-93A1-95312DAE3577}">
      <dgm:prSet/>
      <dgm:spPr/>
      <dgm:t>
        <a:bodyPr/>
        <a:lstStyle/>
        <a:p>
          <a:pPr>
            <a:lnSpc>
              <a:spcPct val="100000"/>
            </a:lnSpc>
          </a:pPr>
          <a:endParaRPr lang="en-US"/>
        </a:p>
      </dgm:t>
    </dgm:pt>
    <dgm:pt modelId="{546764D0-761E-4C0E-AA30-ACAD8AA7DBA8}">
      <dgm:prSet/>
      <dgm:spPr/>
      <dgm:t>
        <a:bodyPr/>
        <a:lstStyle/>
        <a:p>
          <a:pPr>
            <a:lnSpc>
              <a:spcPct val="100000"/>
            </a:lnSpc>
          </a:pPr>
          <a:r>
            <a:rPr lang="en-US" i="1" dirty="0">
              <a:latin typeface="Times New Roman" panose="02020603050405020304" pitchFamily="18" charset="0"/>
              <a:cs typeface="Times New Roman" panose="02020603050405020304" pitchFamily="18" charset="0"/>
            </a:rPr>
            <a:t>2. Feature extraction</a:t>
          </a:r>
          <a:endParaRPr lang="en-US" dirty="0">
            <a:latin typeface="Times New Roman" panose="02020603050405020304" pitchFamily="18" charset="0"/>
            <a:cs typeface="Times New Roman" panose="02020603050405020304" pitchFamily="18" charset="0"/>
          </a:endParaRPr>
        </a:p>
      </dgm:t>
    </dgm:pt>
    <dgm:pt modelId="{01F7D4B7-594F-445F-9B8D-0930333CA1D8}" type="parTrans" cxnId="{7E7867A0-3852-4A90-81C4-13D2DD0D1905}">
      <dgm:prSet/>
      <dgm:spPr/>
      <dgm:t>
        <a:bodyPr/>
        <a:lstStyle/>
        <a:p>
          <a:endParaRPr lang="en-US"/>
        </a:p>
      </dgm:t>
    </dgm:pt>
    <dgm:pt modelId="{81AB3D7D-B147-4670-BFF8-DC937617EFA0}" type="sibTrans" cxnId="{7E7867A0-3852-4A90-81C4-13D2DD0D1905}">
      <dgm:prSet/>
      <dgm:spPr/>
      <dgm:t>
        <a:bodyPr/>
        <a:lstStyle/>
        <a:p>
          <a:pPr>
            <a:lnSpc>
              <a:spcPct val="100000"/>
            </a:lnSpc>
          </a:pPr>
          <a:endParaRPr lang="en-US"/>
        </a:p>
      </dgm:t>
    </dgm:pt>
    <dgm:pt modelId="{1D0E4E8F-9187-4556-A924-DAE93EC0E533}">
      <dgm:prSet/>
      <dgm:spPr/>
      <dgm:t>
        <a:bodyPr/>
        <a:lstStyle/>
        <a:p>
          <a:pPr>
            <a:lnSpc>
              <a:spcPct val="100000"/>
            </a:lnSpc>
          </a:pPr>
          <a:r>
            <a:rPr lang="en-US" i="1" dirty="0">
              <a:latin typeface="Times New Roman" panose="02020603050405020304" pitchFamily="18" charset="0"/>
              <a:cs typeface="Times New Roman" panose="02020603050405020304" pitchFamily="18" charset="0"/>
            </a:rPr>
            <a:t>3. Clustering</a:t>
          </a:r>
          <a:endParaRPr lang="en-US" dirty="0">
            <a:latin typeface="Times New Roman" panose="02020603050405020304" pitchFamily="18" charset="0"/>
            <a:cs typeface="Times New Roman" panose="02020603050405020304" pitchFamily="18" charset="0"/>
          </a:endParaRPr>
        </a:p>
      </dgm:t>
    </dgm:pt>
    <dgm:pt modelId="{6EAB321A-CD86-4B05-8548-9DBD10AE4ACA}" type="parTrans" cxnId="{D65FA855-8170-4E3F-91AD-A96623C9DDB4}">
      <dgm:prSet/>
      <dgm:spPr/>
      <dgm:t>
        <a:bodyPr/>
        <a:lstStyle/>
        <a:p>
          <a:endParaRPr lang="en-US"/>
        </a:p>
      </dgm:t>
    </dgm:pt>
    <dgm:pt modelId="{F6EC3745-DDA6-4DB5-9F74-6CADA90D5169}" type="sibTrans" cxnId="{D65FA855-8170-4E3F-91AD-A96623C9DDB4}">
      <dgm:prSet/>
      <dgm:spPr/>
      <dgm:t>
        <a:bodyPr/>
        <a:lstStyle/>
        <a:p>
          <a:pPr>
            <a:lnSpc>
              <a:spcPct val="100000"/>
            </a:lnSpc>
          </a:pPr>
          <a:endParaRPr lang="en-US"/>
        </a:p>
      </dgm:t>
    </dgm:pt>
    <dgm:pt modelId="{A1C3A0DB-C42F-418D-B017-5BEBF0DEB3F7}">
      <dgm:prSet/>
      <dgm:spPr/>
      <dgm:t>
        <a:bodyPr/>
        <a:lstStyle/>
        <a:p>
          <a:pPr>
            <a:lnSpc>
              <a:spcPct val="100000"/>
            </a:lnSpc>
          </a:pPr>
          <a:r>
            <a:rPr lang="en-US" i="1" dirty="0">
              <a:latin typeface="Times New Roman" panose="02020603050405020304" pitchFamily="18" charset="0"/>
              <a:cs typeface="Times New Roman" panose="02020603050405020304" pitchFamily="18" charset="0"/>
            </a:rPr>
            <a:t>4. Dimension Reduction</a:t>
          </a:r>
          <a:endParaRPr lang="en-US" dirty="0">
            <a:latin typeface="Times New Roman" panose="02020603050405020304" pitchFamily="18" charset="0"/>
            <a:cs typeface="Times New Roman" panose="02020603050405020304" pitchFamily="18" charset="0"/>
          </a:endParaRPr>
        </a:p>
      </dgm:t>
    </dgm:pt>
    <dgm:pt modelId="{A3907FB8-466B-426F-ABEE-C046AD3C1C3D}" type="parTrans" cxnId="{CFDD85F0-39DE-49EC-905D-91583762E99A}">
      <dgm:prSet/>
      <dgm:spPr/>
      <dgm:t>
        <a:bodyPr/>
        <a:lstStyle/>
        <a:p>
          <a:endParaRPr lang="en-US"/>
        </a:p>
      </dgm:t>
    </dgm:pt>
    <dgm:pt modelId="{AAD8A97E-70CB-41F9-BCD4-A3436F6415B4}" type="sibTrans" cxnId="{CFDD85F0-39DE-49EC-905D-91583762E99A}">
      <dgm:prSet/>
      <dgm:spPr/>
      <dgm:t>
        <a:bodyPr/>
        <a:lstStyle/>
        <a:p>
          <a:pPr>
            <a:lnSpc>
              <a:spcPct val="100000"/>
            </a:lnSpc>
          </a:pPr>
          <a:endParaRPr lang="en-US"/>
        </a:p>
      </dgm:t>
    </dgm:pt>
    <dgm:pt modelId="{0CE94183-B2BD-49AF-B102-2A784461192B}">
      <dgm:prSet/>
      <dgm:spPr/>
      <dgm:t>
        <a:bodyPr/>
        <a:lstStyle/>
        <a:p>
          <a:pPr>
            <a:lnSpc>
              <a:spcPct val="100000"/>
            </a:lnSpc>
          </a:pPr>
          <a:r>
            <a:rPr lang="en-US" i="1" dirty="0">
              <a:latin typeface="Times New Roman" panose="02020603050405020304" pitchFamily="18" charset="0"/>
              <a:cs typeface="Times New Roman" panose="02020603050405020304" pitchFamily="18" charset="0"/>
            </a:rPr>
            <a:t>5. Try Various Classifiers</a:t>
          </a:r>
          <a:endParaRPr lang="en-US" dirty="0">
            <a:latin typeface="Times New Roman" panose="02020603050405020304" pitchFamily="18" charset="0"/>
            <a:cs typeface="Times New Roman" panose="02020603050405020304" pitchFamily="18" charset="0"/>
          </a:endParaRPr>
        </a:p>
      </dgm:t>
    </dgm:pt>
    <dgm:pt modelId="{282EB8FA-F771-4BAA-9375-2C1097A51EEE}" type="parTrans" cxnId="{5A28D522-964C-4946-AA37-8AFA64390A4E}">
      <dgm:prSet/>
      <dgm:spPr/>
      <dgm:t>
        <a:bodyPr/>
        <a:lstStyle/>
        <a:p>
          <a:endParaRPr lang="en-US"/>
        </a:p>
      </dgm:t>
    </dgm:pt>
    <dgm:pt modelId="{B0746258-2E96-474E-A12D-85F99D5F06DC}" type="sibTrans" cxnId="{5A28D522-964C-4946-AA37-8AFA64390A4E}">
      <dgm:prSet/>
      <dgm:spPr/>
      <dgm:t>
        <a:bodyPr/>
        <a:lstStyle/>
        <a:p>
          <a:endParaRPr lang="en-US"/>
        </a:p>
      </dgm:t>
    </dgm:pt>
    <dgm:pt modelId="{2BE615BE-AD11-46F1-A06D-19F04877D3B3}" type="pres">
      <dgm:prSet presAssocID="{11658B25-3F96-4F5A-A8CD-44B1A73A1080}" presName="root" presStyleCnt="0">
        <dgm:presLayoutVars>
          <dgm:dir/>
          <dgm:resizeHandles val="exact"/>
        </dgm:presLayoutVars>
      </dgm:prSet>
      <dgm:spPr/>
    </dgm:pt>
    <dgm:pt modelId="{66F6F39B-1E2E-4738-9864-CFA556777847}" type="pres">
      <dgm:prSet presAssocID="{11658B25-3F96-4F5A-A8CD-44B1A73A1080}" presName="container" presStyleCnt="0">
        <dgm:presLayoutVars>
          <dgm:dir/>
          <dgm:resizeHandles val="exact"/>
        </dgm:presLayoutVars>
      </dgm:prSet>
      <dgm:spPr/>
    </dgm:pt>
    <dgm:pt modelId="{02600CD2-841A-4952-AEEE-481292FB11DD}" type="pres">
      <dgm:prSet presAssocID="{786591EE-780D-47B0-9280-4758336F0441}" presName="compNode" presStyleCnt="0"/>
      <dgm:spPr/>
    </dgm:pt>
    <dgm:pt modelId="{E8CAFCFE-22AA-4B94-B552-419C9249CDB4}" type="pres">
      <dgm:prSet presAssocID="{786591EE-780D-47B0-9280-4758336F0441}" presName="iconBgRect" presStyleLbl="bgShp" presStyleIdx="0" presStyleCnt="5"/>
      <dgm:spPr/>
    </dgm:pt>
    <dgm:pt modelId="{D82CCFDC-04BE-4E0E-969A-C1960920888A}" type="pres">
      <dgm:prSet presAssocID="{786591EE-780D-47B0-9280-4758336F04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1FC374C3-A2E2-42A1-95FE-83AE71072012}" type="pres">
      <dgm:prSet presAssocID="{786591EE-780D-47B0-9280-4758336F0441}" presName="spaceRect" presStyleCnt="0"/>
      <dgm:spPr/>
    </dgm:pt>
    <dgm:pt modelId="{C350F2BB-272F-4033-BF38-9B10DC790B5D}" type="pres">
      <dgm:prSet presAssocID="{786591EE-780D-47B0-9280-4758336F0441}" presName="textRect" presStyleLbl="revTx" presStyleIdx="0" presStyleCnt="5">
        <dgm:presLayoutVars>
          <dgm:chMax val="1"/>
          <dgm:chPref val="1"/>
        </dgm:presLayoutVars>
      </dgm:prSet>
      <dgm:spPr/>
    </dgm:pt>
    <dgm:pt modelId="{0A59C4FB-99FB-4184-BE96-392F41AA97DB}" type="pres">
      <dgm:prSet presAssocID="{9920BE4A-6FEC-4897-9D8E-0773B597F08B}" presName="sibTrans" presStyleLbl="sibTrans2D1" presStyleIdx="0" presStyleCnt="0"/>
      <dgm:spPr/>
    </dgm:pt>
    <dgm:pt modelId="{9936E79F-C517-44BA-B397-41C4963C57F6}" type="pres">
      <dgm:prSet presAssocID="{546764D0-761E-4C0E-AA30-ACAD8AA7DBA8}" presName="compNode" presStyleCnt="0"/>
      <dgm:spPr/>
    </dgm:pt>
    <dgm:pt modelId="{57A1D90D-CC87-41FE-B4FC-92E0398A9FA3}" type="pres">
      <dgm:prSet presAssocID="{546764D0-761E-4C0E-AA30-ACAD8AA7DBA8}" presName="iconBgRect" presStyleLbl="bgShp" presStyleIdx="1" presStyleCnt="5"/>
      <dgm:spPr/>
    </dgm:pt>
    <dgm:pt modelId="{5BA9566B-5B5C-4BEF-8A87-A18242BA8C82}" type="pres">
      <dgm:prSet presAssocID="{546764D0-761E-4C0E-AA30-ACAD8AA7DB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筛选"/>
        </a:ext>
      </dgm:extLst>
    </dgm:pt>
    <dgm:pt modelId="{D0C81009-0F58-4D30-808A-88AED1A007AB}" type="pres">
      <dgm:prSet presAssocID="{546764D0-761E-4C0E-AA30-ACAD8AA7DBA8}" presName="spaceRect" presStyleCnt="0"/>
      <dgm:spPr/>
    </dgm:pt>
    <dgm:pt modelId="{FB4C25F8-1D8E-478D-84EA-01F7EB2DE496}" type="pres">
      <dgm:prSet presAssocID="{546764D0-761E-4C0E-AA30-ACAD8AA7DBA8}" presName="textRect" presStyleLbl="revTx" presStyleIdx="1" presStyleCnt="5">
        <dgm:presLayoutVars>
          <dgm:chMax val="1"/>
          <dgm:chPref val="1"/>
        </dgm:presLayoutVars>
      </dgm:prSet>
      <dgm:spPr/>
    </dgm:pt>
    <dgm:pt modelId="{365F32B2-0BEA-40AD-A90A-BCAEC37C9AF8}" type="pres">
      <dgm:prSet presAssocID="{81AB3D7D-B147-4670-BFF8-DC937617EFA0}" presName="sibTrans" presStyleLbl="sibTrans2D1" presStyleIdx="0" presStyleCnt="0"/>
      <dgm:spPr/>
    </dgm:pt>
    <dgm:pt modelId="{DD19C6D4-3DFD-4D73-9F2C-5D1E0BF76C7B}" type="pres">
      <dgm:prSet presAssocID="{1D0E4E8F-9187-4556-A924-DAE93EC0E533}" presName="compNode" presStyleCnt="0"/>
      <dgm:spPr/>
    </dgm:pt>
    <dgm:pt modelId="{D34CB928-2E57-458E-9484-84E473CC4387}" type="pres">
      <dgm:prSet presAssocID="{1D0E4E8F-9187-4556-A924-DAE93EC0E533}" presName="iconBgRect" presStyleLbl="bgShp" presStyleIdx="2" presStyleCnt="5"/>
      <dgm:spPr/>
    </dgm:pt>
    <dgm:pt modelId="{8ABBD25F-AB99-4B94-81D6-3A8DC95C9AF9}" type="pres">
      <dgm:prSet presAssocID="{1D0E4E8F-9187-4556-A924-DAE93EC0E53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表格"/>
        </a:ext>
      </dgm:extLst>
    </dgm:pt>
    <dgm:pt modelId="{E176115C-98A5-435F-A99C-A9DA4941D52A}" type="pres">
      <dgm:prSet presAssocID="{1D0E4E8F-9187-4556-A924-DAE93EC0E533}" presName="spaceRect" presStyleCnt="0"/>
      <dgm:spPr/>
    </dgm:pt>
    <dgm:pt modelId="{580E271E-6A61-4164-BCA5-0E42073D135B}" type="pres">
      <dgm:prSet presAssocID="{1D0E4E8F-9187-4556-A924-DAE93EC0E533}" presName="textRect" presStyleLbl="revTx" presStyleIdx="2" presStyleCnt="5">
        <dgm:presLayoutVars>
          <dgm:chMax val="1"/>
          <dgm:chPref val="1"/>
        </dgm:presLayoutVars>
      </dgm:prSet>
      <dgm:spPr/>
    </dgm:pt>
    <dgm:pt modelId="{438C0334-439A-4E95-B1AD-2099D8516AFD}" type="pres">
      <dgm:prSet presAssocID="{F6EC3745-DDA6-4DB5-9F74-6CADA90D5169}" presName="sibTrans" presStyleLbl="sibTrans2D1" presStyleIdx="0" presStyleCnt="0"/>
      <dgm:spPr/>
    </dgm:pt>
    <dgm:pt modelId="{B38EE639-785D-4B72-A20A-7DF8E25A1605}" type="pres">
      <dgm:prSet presAssocID="{A1C3A0DB-C42F-418D-B017-5BEBF0DEB3F7}" presName="compNode" presStyleCnt="0"/>
      <dgm:spPr/>
    </dgm:pt>
    <dgm:pt modelId="{570E65B7-BA0E-4EEA-B301-49FF5BA3B96E}" type="pres">
      <dgm:prSet presAssocID="{A1C3A0DB-C42F-418D-B017-5BEBF0DEB3F7}" presName="iconBgRect" presStyleLbl="bgShp" presStyleIdx="3" presStyleCnt="5"/>
      <dgm:spPr/>
    </dgm:pt>
    <dgm:pt modelId="{23FCDF0E-E15B-426E-A694-BF221E0E144E}" type="pres">
      <dgm:prSet presAssocID="{A1C3A0DB-C42F-418D-B017-5BEBF0DEB3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wnward trend"/>
        </a:ext>
      </dgm:extLst>
    </dgm:pt>
    <dgm:pt modelId="{1E0E9C51-9754-41A4-8F55-BBDC362E1179}" type="pres">
      <dgm:prSet presAssocID="{A1C3A0DB-C42F-418D-B017-5BEBF0DEB3F7}" presName="spaceRect" presStyleCnt="0"/>
      <dgm:spPr/>
    </dgm:pt>
    <dgm:pt modelId="{5D3097EE-9BF5-48B6-A527-7D72FBA2FB00}" type="pres">
      <dgm:prSet presAssocID="{A1C3A0DB-C42F-418D-B017-5BEBF0DEB3F7}" presName="textRect" presStyleLbl="revTx" presStyleIdx="3" presStyleCnt="5">
        <dgm:presLayoutVars>
          <dgm:chMax val="1"/>
          <dgm:chPref val="1"/>
        </dgm:presLayoutVars>
      </dgm:prSet>
      <dgm:spPr/>
    </dgm:pt>
    <dgm:pt modelId="{A4B68B73-816F-494A-ABB7-21C427DC237B}" type="pres">
      <dgm:prSet presAssocID="{AAD8A97E-70CB-41F9-BCD4-A3436F6415B4}" presName="sibTrans" presStyleLbl="sibTrans2D1" presStyleIdx="0" presStyleCnt="0"/>
      <dgm:spPr/>
    </dgm:pt>
    <dgm:pt modelId="{44B1B600-DE58-406A-80FA-594EC5B3FCC0}" type="pres">
      <dgm:prSet presAssocID="{0CE94183-B2BD-49AF-B102-2A784461192B}" presName="compNode" presStyleCnt="0"/>
      <dgm:spPr/>
    </dgm:pt>
    <dgm:pt modelId="{033861EA-5FF8-4816-AEDD-16A2D4C6BCDF}" type="pres">
      <dgm:prSet presAssocID="{0CE94183-B2BD-49AF-B102-2A784461192B}" presName="iconBgRect" presStyleLbl="bgShp" presStyleIdx="4" presStyleCnt="5"/>
      <dgm:spPr/>
    </dgm:pt>
    <dgm:pt modelId="{8869B8A6-14D8-4CA6-8FFF-96FB1AF035B1}" type="pres">
      <dgm:prSet presAssocID="{0CE94183-B2BD-49AF-B102-2A78446119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剪刀"/>
        </a:ext>
      </dgm:extLst>
    </dgm:pt>
    <dgm:pt modelId="{C9EE0099-D402-425B-95C4-35F26A60FC15}" type="pres">
      <dgm:prSet presAssocID="{0CE94183-B2BD-49AF-B102-2A784461192B}" presName="spaceRect" presStyleCnt="0"/>
      <dgm:spPr/>
    </dgm:pt>
    <dgm:pt modelId="{32525869-901A-43CD-8DF0-B65A2F2972D9}" type="pres">
      <dgm:prSet presAssocID="{0CE94183-B2BD-49AF-B102-2A784461192B}" presName="textRect" presStyleLbl="revTx" presStyleIdx="4" presStyleCnt="5">
        <dgm:presLayoutVars>
          <dgm:chMax val="1"/>
          <dgm:chPref val="1"/>
        </dgm:presLayoutVars>
      </dgm:prSet>
      <dgm:spPr/>
    </dgm:pt>
  </dgm:ptLst>
  <dgm:cxnLst>
    <dgm:cxn modelId="{3C193601-3259-42AA-880E-7677A5090D63}" type="presOf" srcId="{786591EE-780D-47B0-9280-4758336F0441}" destId="{C350F2BB-272F-4033-BF38-9B10DC790B5D}" srcOrd="0" destOrd="0" presId="urn:microsoft.com/office/officeart/2018/2/layout/IconCircleList"/>
    <dgm:cxn modelId="{54CCC70A-97F4-4BFF-A301-E8BE58C424DB}" type="presOf" srcId="{9920BE4A-6FEC-4897-9D8E-0773B597F08B}" destId="{0A59C4FB-99FB-4184-BE96-392F41AA97DB}" srcOrd="0" destOrd="0" presId="urn:microsoft.com/office/officeart/2018/2/layout/IconCircleList"/>
    <dgm:cxn modelId="{66F7CA22-5511-46ED-84EC-4A7F8F712DD2}" type="presOf" srcId="{11658B25-3F96-4F5A-A8CD-44B1A73A1080}" destId="{2BE615BE-AD11-46F1-A06D-19F04877D3B3}" srcOrd="0" destOrd="0" presId="urn:microsoft.com/office/officeart/2018/2/layout/IconCircleList"/>
    <dgm:cxn modelId="{5A28D522-964C-4946-AA37-8AFA64390A4E}" srcId="{11658B25-3F96-4F5A-A8CD-44B1A73A1080}" destId="{0CE94183-B2BD-49AF-B102-2A784461192B}" srcOrd="4" destOrd="0" parTransId="{282EB8FA-F771-4BAA-9375-2C1097A51EEE}" sibTransId="{B0746258-2E96-474E-A12D-85F99D5F06DC}"/>
    <dgm:cxn modelId="{70423A24-ADFC-45D9-AF9D-4E06F2C954BF}" type="presOf" srcId="{1D0E4E8F-9187-4556-A924-DAE93EC0E533}" destId="{580E271E-6A61-4164-BCA5-0E42073D135B}" srcOrd="0" destOrd="0" presId="urn:microsoft.com/office/officeart/2018/2/layout/IconCircleList"/>
    <dgm:cxn modelId="{7C2D782D-B69F-4766-AD67-9F791EF00015}" type="presOf" srcId="{0CE94183-B2BD-49AF-B102-2A784461192B}" destId="{32525869-901A-43CD-8DF0-B65A2F2972D9}" srcOrd="0" destOrd="0" presId="urn:microsoft.com/office/officeart/2018/2/layout/IconCircleList"/>
    <dgm:cxn modelId="{3F9DFF32-51F9-49AE-AF58-F1B0B50FFE70}" type="presOf" srcId="{81AB3D7D-B147-4670-BFF8-DC937617EFA0}" destId="{365F32B2-0BEA-40AD-A90A-BCAEC37C9AF8}" srcOrd="0" destOrd="0" presId="urn:microsoft.com/office/officeart/2018/2/layout/IconCircleList"/>
    <dgm:cxn modelId="{8D6C1A42-9EE8-48C9-A445-39E7BDDEF0E6}" type="presOf" srcId="{A1C3A0DB-C42F-418D-B017-5BEBF0DEB3F7}" destId="{5D3097EE-9BF5-48B6-A527-7D72FBA2FB00}" srcOrd="0" destOrd="0" presId="urn:microsoft.com/office/officeart/2018/2/layout/IconCircleList"/>
    <dgm:cxn modelId="{7FDDBD62-005A-4040-93A1-95312DAE3577}" srcId="{11658B25-3F96-4F5A-A8CD-44B1A73A1080}" destId="{786591EE-780D-47B0-9280-4758336F0441}" srcOrd="0" destOrd="0" parTransId="{475DDF4B-B64F-4005-A314-A53385C3C1FB}" sibTransId="{9920BE4A-6FEC-4897-9D8E-0773B597F08B}"/>
    <dgm:cxn modelId="{A6742749-8941-4B02-ACC8-98B0B9F5F780}" type="presOf" srcId="{546764D0-761E-4C0E-AA30-ACAD8AA7DBA8}" destId="{FB4C25F8-1D8E-478D-84EA-01F7EB2DE496}" srcOrd="0" destOrd="0" presId="urn:microsoft.com/office/officeart/2018/2/layout/IconCircleList"/>
    <dgm:cxn modelId="{56832A54-F649-4B7F-BFB9-1179166ADFDF}" type="presOf" srcId="{AAD8A97E-70CB-41F9-BCD4-A3436F6415B4}" destId="{A4B68B73-816F-494A-ABB7-21C427DC237B}" srcOrd="0" destOrd="0" presId="urn:microsoft.com/office/officeart/2018/2/layout/IconCircleList"/>
    <dgm:cxn modelId="{D65FA855-8170-4E3F-91AD-A96623C9DDB4}" srcId="{11658B25-3F96-4F5A-A8CD-44B1A73A1080}" destId="{1D0E4E8F-9187-4556-A924-DAE93EC0E533}" srcOrd="2" destOrd="0" parTransId="{6EAB321A-CD86-4B05-8548-9DBD10AE4ACA}" sibTransId="{F6EC3745-DDA6-4DB5-9F74-6CADA90D5169}"/>
    <dgm:cxn modelId="{0323BA8B-200F-4561-980E-9575A5179C41}" type="presOf" srcId="{F6EC3745-DDA6-4DB5-9F74-6CADA90D5169}" destId="{438C0334-439A-4E95-B1AD-2099D8516AFD}" srcOrd="0" destOrd="0" presId="urn:microsoft.com/office/officeart/2018/2/layout/IconCircleList"/>
    <dgm:cxn modelId="{7E7867A0-3852-4A90-81C4-13D2DD0D1905}" srcId="{11658B25-3F96-4F5A-A8CD-44B1A73A1080}" destId="{546764D0-761E-4C0E-AA30-ACAD8AA7DBA8}" srcOrd="1" destOrd="0" parTransId="{01F7D4B7-594F-445F-9B8D-0930333CA1D8}" sibTransId="{81AB3D7D-B147-4670-BFF8-DC937617EFA0}"/>
    <dgm:cxn modelId="{CFDD85F0-39DE-49EC-905D-91583762E99A}" srcId="{11658B25-3F96-4F5A-A8CD-44B1A73A1080}" destId="{A1C3A0DB-C42F-418D-B017-5BEBF0DEB3F7}" srcOrd="3" destOrd="0" parTransId="{A3907FB8-466B-426F-ABEE-C046AD3C1C3D}" sibTransId="{AAD8A97E-70CB-41F9-BCD4-A3436F6415B4}"/>
    <dgm:cxn modelId="{5FF839D0-18CB-4492-89EF-FD5C8CE186F2}" type="presParOf" srcId="{2BE615BE-AD11-46F1-A06D-19F04877D3B3}" destId="{66F6F39B-1E2E-4738-9864-CFA556777847}" srcOrd="0" destOrd="0" presId="urn:microsoft.com/office/officeart/2018/2/layout/IconCircleList"/>
    <dgm:cxn modelId="{49B34D6F-C72B-4E1F-ABFC-FA2F12BD9DE1}" type="presParOf" srcId="{66F6F39B-1E2E-4738-9864-CFA556777847}" destId="{02600CD2-841A-4952-AEEE-481292FB11DD}" srcOrd="0" destOrd="0" presId="urn:microsoft.com/office/officeart/2018/2/layout/IconCircleList"/>
    <dgm:cxn modelId="{362FF275-011C-4422-9066-F9F26C2490B2}" type="presParOf" srcId="{02600CD2-841A-4952-AEEE-481292FB11DD}" destId="{E8CAFCFE-22AA-4B94-B552-419C9249CDB4}" srcOrd="0" destOrd="0" presId="urn:microsoft.com/office/officeart/2018/2/layout/IconCircleList"/>
    <dgm:cxn modelId="{E3DEAE50-9578-4CDE-84C6-5ACEE870F0DE}" type="presParOf" srcId="{02600CD2-841A-4952-AEEE-481292FB11DD}" destId="{D82CCFDC-04BE-4E0E-969A-C1960920888A}" srcOrd="1" destOrd="0" presId="urn:microsoft.com/office/officeart/2018/2/layout/IconCircleList"/>
    <dgm:cxn modelId="{ED9BB172-33C2-4582-AAE1-0250D63CCA2B}" type="presParOf" srcId="{02600CD2-841A-4952-AEEE-481292FB11DD}" destId="{1FC374C3-A2E2-42A1-95FE-83AE71072012}" srcOrd="2" destOrd="0" presId="urn:microsoft.com/office/officeart/2018/2/layout/IconCircleList"/>
    <dgm:cxn modelId="{1233143C-69DD-4821-B8B7-3E6997BA8E9D}" type="presParOf" srcId="{02600CD2-841A-4952-AEEE-481292FB11DD}" destId="{C350F2BB-272F-4033-BF38-9B10DC790B5D}" srcOrd="3" destOrd="0" presId="urn:microsoft.com/office/officeart/2018/2/layout/IconCircleList"/>
    <dgm:cxn modelId="{C49BE8D9-CE2A-4A08-A27B-7A278D5EAB1F}" type="presParOf" srcId="{66F6F39B-1E2E-4738-9864-CFA556777847}" destId="{0A59C4FB-99FB-4184-BE96-392F41AA97DB}" srcOrd="1" destOrd="0" presId="urn:microsoft.com/office/officeart/2018/2/layout/IconCircleList"/>
    <dgm:cxn modelId="{5AB437C1-2DCF-4581-B66D-795BC4B4D7FD}" type="presParOf" srcId="{66F6F39B-1E2E-4738-9864-CFA556777847}" destId="{9936E79F-C517-44BA-B397-41C4963C57F6}" srcOrd="2" destOrd="0" presId="urn:microsoft.com/office/officeart/2018/2/layout/IconCircleList"/>
    <dgm:cxn modelId="{F6814192-9739-4E5C-BA6E-5A3C26585176}" type="presParOf" srcId="{9936E79F-C517-44BA-B397-41C4963C57F6}" destId="{57A1D90D-CC87-41FE-B4FC-92E0398A9FA3}" srcOrd="0" destOrd="0" presId="urn:microsoft.com/office/officeart/2018/2/layout/IconCircleList"/>
    <dgm:cxn modelId="{1F35759F-01E7-4D0E-AA4B-54556D26914D}" type="presParOf" srcId="{9936E79F-C517-44BA-B397-41C4963C57F6}" destId="{5BA9566B-5B5C-4BEF-8A87-A18242BA8C82}" srcOrd="1" destOrd="0" presId="urn:microsoft.com/office/officeart/2018/2/layout/IconCircleList"/>
    <dgm:cxn modelId="{8A6D59C6-73E9-4882-86CA-6E77AB74D2A4}" type="presParOf" srcId="{9936E79F-C517-44BA-B397-41C4963C57F6}" destId="{D0C81009-0F58-4D30-808A-88AED1A007AB}" srcOrd="2" destOrd="0" presId="urn:microsoft.com/office/officeart/2018/2/layout/IconCircleList"/>
    <dgm:cxn modelId="{00CA790E-3984-4D40-98BE-D6DC6FEBBA36}" type="presParOf" srcId="{9936E79F-C517-44BA-B397-41C4963C57F6}" destId="{FB4C25F8-1D8E-478D-84EA-01F7EB2DE496}" srcOrd="3" destOrd="0" presId="urn:microsoft.com/office/officeart/2018/2/layout/IconCircleList"/>
    <dgm:cxn modelId="{3560A66C-6A46-42FE-88A1-2BF17AB90DA4}" type="presParOf" srcId="{66F6F39B-1E2E-4738-9864-CFA556777847}" destId="{365F32B2-0BEA-40AD-A90A-BCAEC37C9AF8}" srcOrd="3" destOrd="0" presId="urn:microsoft.com/office/officeart/2018/2/layout/IconCircleList"/>
    <dgm:cxn modelId="{84B7C172-04F8-42FE-A4B5-14ABA3BE1C3D}" type="presParOf" srcId="{66F6F39B-1E2E-4738-9864-CFA556777847}" destId="{DD19C6D4-3DFD-4D73-9F2C-5D1E0BF76C7B}" srcOrd="4" destOrd="0" presId="urn:microsoft.com/office/officeart/2018/2/layout/IconCircleList"/>
    <dgm:cxn modelId="{C83F1EFA-5D6E-4ED3-A2C3-53FD083DF901}" type="presParOf" srcId="{DD19C6D4-3DFD-4D73-9F2C-5D1E0BF76C7B}" destId="{D34CB928-2E57-458E-9484-84E473CC4387}" srcOrd="0" destOrd="0" presId="urn:microsoft.com/office/officeart/2018/2/layout/IconCircleList"/>
    <dgm:cxn modelId="{892BCFD1-3A59-430D-82D1-873BF437246A}" type="presParOf" srcId="{DD19C6D4-3DFD-4D73-9F2C-5D1E0BF76C7B}" destId="{8ABBD25F-AB99-4B94-81D6-3A8DC95C9AF9}" srcOrd="1" destOrd="0" presId="urn:microsoft.com/office/officeart/2018/2/layout/IconCircleList"/>
    <dgm:cxn modelId="{CA65774E-CF55-4569-BACE-C45CA3388B17}" type="presParOf" srcId="{DD19C6D4-3DFD-4D73-9F2C-5D1E0BF76C7B}" destId="{E176115C-98A5-435F-A99C-A9DA4941D52A}" srcOrd="2" destOrd="0" presId="urn:microsoft.com/office/officeart/2018/2/layout/IconCircleList"/>
    <dgm:cxn modelId="{710236E8-DC8B-472C-BE98-0784390A17AB}" type="presParOf" srcId="{DD19C6D4-3DFD-4D73-9F2C-5D1E0BF76C7B}" destId="{580E271E-6A61-4164-BCA5-0E42073D135B}" srcOrd="3" destOrd="0" presId="urn:microsoft.com/office/officeart/2018/2/layout/IconCircleList"/>
    <dgm:cxn modelId="{F56E3C8D-4504-4F9F-99B4-0738092AADC5}" type="presParOf" srcId="{66F6F39B-1E2E-4738-9864-CFA556777847}" destId="{438C0334-439A-4E95-B1AD-2099D8516AFD}" srcOrd="5" destOrd="0" presId="urn:microsoft.com/office/officeart/2018/2/layout/IconCircleList"/>
    <dgm:cxn modelId="{E77685B0-8BF7-4771-A8DE-EA2174DC813D}" type="presParOf" srcId="{66F6F39B-1E2E-4738-9864-CFA556777847}" destId="{B38EE639-785D-4B72-A20A-7DF8E25A1605}" srcOrd="6" destOrd="0" presId="urn:microsoft.com/office/officeart/2018/2/layout/IconCircleList"/>
    <dgm:cxn modelId="{6A70A807-22B3-4CB6-B58A-E3EFABBD8D81}" type="presParOf" srcId="{B38EE639-785D-4B72-A20A-7DF8E25A1605}" destId="{570E65B7-BA0E-4EEA-B301-49FF5BA3B96E}" srcOrd="0" destOrd="0" presId="urn:microsoft.com/office/officeart/2018/2/layout/IconCircleList"/>
    <dgm:cxn modelId="{6A39977E-8D63-480F-9512-0D7F58926A18}" type="presParOf" srcId="{B38EE639-785D-4B72-A20A-7DF8E25A1605}" destId="{23FCDF0E-E15B-426E-A694-BF221E0E144E}" srcOrd="1" destOrd="0" presId="urn:microsoft.com/office/officeart/2018/2/layout/IconCircleList"/>
    <dgm:cxn modelId="{BBB6FF2D-8268-4143-B9A9-4CBB6D1AFF3D}" type="presParOf" srcId="{B38EE639-785D-4B72-A20A-7DF8E25A1605}" destId="{1E0E9C51-9754-41A4-8F55-BBDC362E1179}" srcOrd="2" destOrd="0" presId="urn:microsoft.com/office/officeart/2018/2/layout/IconCircleList"/>
    <dgm:cxn modelId="{AE85D39E-C41A-4D63-B486-272837C493FD}" type="presParOf" srcId="{B38EE639-785D-4B72-A20A-7DF8E25A1605}" destId="{5D3097EE-9BF5-48B6-A527-7D72FBA2FB00}" srcOrd="3" destOrd="0" presId="urn:microsoft.com/office/officeart/2018/2/layout/IconCircleList"/>
    <dgm:cxn modelId="{840061B5-68DC-4053-8FE0-3CA952190595}" type="presParOf" srcId="{66F6F39B-1E2E-4738-9864-CFA556777847}" destId="{A4B68B73-816F-494A-ABB7-21C427DC237B}" srcOrd="7" destOrd="0" presId="urn:microsoft.com/office/officeart/2018/2/layout/IconCircleList"/>
    <dgm:cxn modelId="{EE011702-A280-4C7A-942D-7FC6F280F43E}" type="presParOf" srcId="{66F6F39B-1E2E-4738-9864-CFA556777847}" destId="{44B1B600-DE58-406A-80FA-594EC5B3FCC0}" srcOrd="8" destOrd="0" presId="urn:microsoft.com/office/officeart/2018/2/layout/IconCircleList"/>
    <dgm:cxn modelId="{CAD3E1C4-4BA3-4F0C-B330-9D8B4188F8DD}" type="presParOf" srcId="{44B1B600-DE58-406A-80FA-594EC5B3FCC0}" destId="{033861EA-5FF8-4816-AEDD-16A2D4C6BCDF}" srcOrd="0" destOrd="0" presId="urn:microsoft.com/office/officeart/2018/2/layout/IconCircleList"/>
    <dgm:cxn modelId="{4F27F8BD-9EA6-4BF1-8A18-B8607600FF29}" type="presParOf" srcId="{44B1B600-DE58-406A-80FA-594EC5B3FCC0}" destId="{8869B8A6-14D8-4CA6-8FFF-96FB1AF035B1}" srcOrd="1" destOrd="0" presId="urn:microsoft.com/office/officeart/2018/2/layout/IconCircleList"/>
    <dgm:cxn modelId="{59830D69-D9A3-44D3-BAC4-3E7D6B33C0B1}" type="presParOf" srcId="{44B1B600-DE58-406A-80FA-594EC5B3FCC0}" destId="{C9EE0099-D402-425B-95C4-35F26A60FC15}" srcOrd="2" destOrd="0" presId="urn:microsoft.com/office/officeart/2018/2/layout/IconCircleList"/>
    <dgm:cxn modelId="{6F0592C9-3CDF-4227-94E2-6E61996937C6}" type="presParOf" srcId="{44B1B600-DE58-406A-80FA-594EC5B3FCC0}" destId="{32525869-901A-43CD-8DF0-B65A2F2972D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AFCFE-22AA-4B94-B552-419C9249CDB4}">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CCFDC-04BE-4E0E-969A-C1960920888A}">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0F2BB-272F-4033-BF38-9B10DC790B5D}">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1. Data preprocessing</a:t>
          </a:r>
          <a:endParaRPr lang="en-US" sz="2400" kern="1200" dirty="0">
            <a:latin typeface="Times New Roman" panose="02020603050405020304" pitchFamily="18" charset="0"/>
            <a:cs typeface="Times New Roman" panose="02020603050405020304" pitchFamily="18" charset="0"/>
          </a:endParaRPr>
        </a:p>
      </dsp:txBody>
      <dsp:txXfrm>
        <a:off x="1172126" y="908559"/>
        <a:ext cx="2114937" cy="897246"/>
      </dsp:txXfrm>
    </dsp:sp>
    <dsp:sp modelId="{57A1D90D-CC87-41FE-B4FC-92E0398A9FA3}">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9566B-5B5C-4BEF-8A87-A18242BA8C82}">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C25F8-1D8E-478D-84EA-01F7EB2DE496}">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2. Feature extraction</a:t>
          </a:r>
          <a:endParaRPr lang="en-US" sz="2400" kern="1200" dirty="0">
            <a:latin typeface="Times New Roman" panose="02020603050405020304" pitchFamily="18" charset="0"/>
            <a:cs typeface="Times New Roman" panose="02020603050405020304" pitchFamily="18" charset="0"/>
          </a:endParaRPr>
        </a:p>
      </dsp:txBody>
      <dsp:txXfrm>
        <a:off x="4745088" y="908559"/>
        <a:ext cx="2114937" cy="897246"/>
      </dsp:txXfrm>
    </dsp:sp>
    <dsp:sp modelId="{D34CB928-2E57-458E-9484-84E473CC4387}">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BD25F-AB99-4B94-81D6-3A8DC95C9AF9}">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0E271E-6A61-4164-BCA5-0E42073D135B}">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3. Clustering</a:t>
          </a:r>
          <a:endParaRPr lang="en-US" sz="2400" kern="1200" dirty="0">
            <a:latin typeface="Times New Roman" panose="02020603050405020304" pitchFamily="18" charset="0"/>
            <a:cs typeface="Times New Roman" panose="02020603050405020304" pitchFamily="18" charset="0"/>
          </a:endParaRPr>
        </a:p>
      </dsp:txBody>
      <dsp:txXfrm>
        <a:off x="8318049" y="908559"/>
        <a:ext cx="2114937" cy="897246"/>
      </dsp:txXfrm>
    </dsp:sp>
    <dsp:sp modelId="{570E65B7-BA0E-4EEA-B301-49FF5BA3B96E}">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CDF0E-E15B-426E-A694-BF221E0E144E}">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097EE-9BF5-48B6-A527-7D72FBA2FB00}">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4. Dimension Reduction</a:t>
          </a:r>
          <a:endParaRPr lang="en-US" sz="2400" kern="1200" dirty="0">
            <a:latin typeface="Times New Roman" panose="02020603050405020304" pitchFamily="18" charset="0"/>
            <a:cs typeface="Times New Roman" panose="02020603050405020304" pitchFamily="18" charset="0"/>
          </a:endParaRPr>
        </a:p>
      </dsp:txBody>
      <dsp:txXfrm>
        <a:off x="1172126" y="2545532"/>
        <a:ext cx="2114937" cy="897246"/>
      </dsp:txXfrm>
    </dsp:sp>
    <dsp:sp modelId="{033861EA-5FF8-4816-AEDD-16A2D4C6BCDF}">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9B8A6-14D8-4CA6-8FFF-96FB1AF035B1}">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25869-901A-43CD-8DF0-B65A2F2972D9}">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5. Try Various Classifiers</a:t>
          </a:r>
          <a:endParaRPr lang="en-US" sz="2400" kern="1200" dirty="0">
            <a:latin typeface="Times New Roman" panose="02020603050405020304" pitchFamily="18" charset="0"/>
            <a:cs typeface="Times New Roman" panose="02020603050405020304" pitchFamily="18" charset="0"/>
          </a:endParaRPr>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C9123-D567-4D38-ADD9-7D51AB40EB60}"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78A7D-ABFE-40E1-84FD-1053ACD22F2B}" type="slidenum">
              <a:rPr lang="zh-CN" altLang="en-US" smtClean="0"/>
              <a:t>‹#›</a:t>
            </a:fld>
            <a:endParaRPr lang="zh-CN" altLang="en-US"/>
          </a:p>
        </p:txBody>
      </p:sp>
    </p:spTree>
    <p:extLst>
      <p:ext uri="{BB962C8B-B14F-4D97-AF65-F5344CB8AC3E}">
        <p14:creationId xmlns:p14="http://schemas.microsoft.com/office/powerpoint/2010/main" val="403542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678A7D-ABFE-40E1-84FD-1053ACD22F2B}" type="slidenum">
              <a:rPr lang="zh-CN" altLang="en-US" smtClean="0"/>
              <a:t>14</a:t>
            </a:fld>
            <a:endParaRPr lang="zh-CN" altLang="en-US"/>
          </a:p>
        </p:txBody>
      </p:sp>
    </p:spTree>
    <p:extLst>
      <p:ext uri="{BB962C8B-B14F-4D97-AF65-F5344CB8AC3E}">
        <p14:creationId xmlns:p14="http://schemas.microsoft.com/office/powerpoint/2010/main" val="142446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678A7D-ABFE-40E1-84FD-1053ACD22F2B}" type="slidenum">
              <a:rPr lang="zh-CN" altLang="en-US" smtClean="0"/>
              <a:t>16</a:t>
            </a:fld>
            <a:endParaRPr lang="zh-CN" altLang="en-US"/>
          </a:p>
        </p:txBody>
      </p:sp>
    </p:spTree>
    <p:extLst>
      <p:ext uri="{BB962C8B-B14F-4D97-AF65-F5344CB8AC3E}">
        <p14:creationId xmlns:p14="http://schemas.microsoft.com/office/powerpoint/2010/main" val="59051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678A7D-ABFE-40E1-84FD-1053ACD22F2B}" type="slidenum">
              <a:rPr lang="zh-CN" altLang="en-US" smtClean="0"/>
              <a:t>18</a:t>
            </a:fld>
            <a:endParaRPr lang="zh-CN" altLang="en-US"/>
          </a:p>
        </p:txBody>
      </p:sp>
    </p:spTree>
    <p:extLst>
      <p:ext uri="{BB962C8B-B14F-4D97-AF65-F5344CB8AC3E}">
        <p14:creationId xmlns:p14="http://schemas.microsoft.com/office/powerpoint/2010/main" val="419447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E2E91-7784-69D3-C0D7-0FE646AD06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0FC874-BE66-A5F9-2584-EE687516F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4B7EEA-4754-1FEB-7C33-43B19C97314C}"/>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7C3AF34F-0130-A5C3-4928-9C2F7FDCE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9477C-9E32-3142-152E-A7E6301D8C68}"/>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329344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DE11A-FC42-05F2-F854-0D6800BB66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FDE0B5-DC2B-91ED-94B5-26A299199A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770217-09D3-CBC4-CC23-59B140880797}"/>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1274FCA3-CFA1-1599-A06A-873197635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5B3B5-3555-FBB8-5A36-9038E8F96D23}"/>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37740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925D62-A32D-459B-0A75-F98929CDA5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54F085-58C7-2386-EDB5-B03FDE94D8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B5C976-CAD3-D917-8A5D-68FA7C169E7B}"/>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A79F3A6E-2664-86DB-7831-741D05806D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17633B-85EC-2EBF-5446-4654F3445ACB}"/>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2123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35A41-0079-0166-CBBC-E35E804020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20D26C-0690-7690-6833-C52556EF02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A31286-9B0C-E640-8053-277578693240}"/>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06110CB9-186D-480D-8701-6AF0DF5485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047BCE-52CA-EB50-59CE-64DC9E6AC348}"/>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327181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B8981-0B84-EA85-9B54-8F4203721E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CE07A9-5A55-2B70-EC05-7005508561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379799-5EB1-FEE3-9CBA-3D56C9A36A15}"/>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2C080E48-D9D9-DB0B-FB1D-39D3C9107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FD0A21-BF94-B37C-8569-E2C6515F34E1}"/>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132971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E1192-BB66-4428-DE75-FAF9270526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9346DC-0CE0-472A-0CEB-BBC03EA40E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E717C6-B68F-3479-5075-888E68D951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C2E364-85A8-E7A2-F866-93DF4752132C}"/>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8396FB88-EC80-087B-EFBB-E239418B14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B621ED-A74C-7CE1-5760-1DCBCE837633}"/>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82499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FCED9-FF4B-4FAB-1619-22A4A15C31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3F5215-F0E7-9DC4-421C-A356BFC90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6D6244-6EDA-46E7-84FF-E2FA5B5286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D4AB61-FA8F-53AA-91E3-14B133F13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B81230-3CC8-DC6E-28E2-AC6F2EBACEA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EA9ABA-54B0-8EF5-5E61-4D893D5578D3}"/>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8" name="页脚占位符 7">
            <a:extLst>
              <a:ext uri="{FF2B5EF4-FFF2-40B4-BE49-F238E27FC236}">
                <a16:creationId xmlns:a16="http://schemas.microsoft.com/office/drawing/2014/main" id="{455A8BA4-2DC0-B2C5-2386-22E80E7288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BA4EC7-F73B-8190-9DEC-69E57745FCC1}"/>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245192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3FEF5-29D8-26BD-43CC-52F63E51B2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3F7984-9838-9CAE-78E2-6FE8C00FD592}"/>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4" name="页脚占位符 3">
            <a:extLst>
              <a:ext uri="{FF2B5EF4-FFF2-40B4-BE49-F238E27FC236}">
                <a16:creationId xmlns:a16="http://schemas.microsoft.com/office/drawing/2014/main" id="{9B8123FB-DCDE-8E61-BED3-4525B44E56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158191-CF5D-5BA2-4FA4-D6A4D72F156C}"/>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184958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FE0673-59D5-6047-9DAC-CFEEF15CA514}"/>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3" name="页脚占位符 2">
            <a:extLst>
              <a:ext uri="{FF2B5EF4-FFF2-40B4-BE49-F238E27FC236}">
                <a16:creationId xmlns:a16="http://schemas.microsoft.com/office/drawing/2014/main" id="{D77A53B4-52F4-3425-6763-63AA7294B4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E39A7E-97E0-E30C-F5A7-D456BC11B681}"/>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136392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BB502-0D83-1CD8-CF44-3ED7E039F0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AEEB8B-92D8-9C59-F5A8-951D16088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FAF42D-107D-DF58-2469-722092E5C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C72F38-DCE9-0736-7142-8DD63C0E62E1}"/>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3C3E8B2A-4E10-8113-66F3-FC1D4D1C5E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38D6D-DA92-98AD-D80C-54BBE3094EE4}"/>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322453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372E-4E85-6BB0-20A5-809AA38B06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B48225-05E9-400A-84A3-A1C067748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B0ECC6-0D64-040A-84B6-FC2E314B2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ECC470-111B-D0A9-FC1F-9C0DD3D9060D}"/>
              </a:ext>
            </a:extLst>
          </p:cNvPr>
          <p:cNvSpPr>
            <a:spLocks noGrp="1"/>
          </p:cNvSpPr>
          <p:nvPr>
            <p:ph type="dt" sz="half" idx="10"/>
          </p:nvPr>
        </p:nvSpPr>
        <p:spPr/>
        <p:txBody>
          <a:bodyPr/>
          <a:lstStyle/>
          <a:p>
            <a:fld id="{663ECF68-FD2F-40F6-96AF-F213F2CC8542}"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255FBC92-6D84-9F57-6727-A5127104E3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A9F3A9-8FC3-DC5E-6E11-23D0BB9408AC}"/>
              </a:ext>
            </a:extLst>
          </p:cNvPr>
          <p:cNvSpPr>
            <a:spLocks noGrp="1"/>
          </p:cNvSpPr>
          <p:nvPr>
            <p:ph type="sldNum" sz="quarter" idx="12"/>
          </p:nvPr>
        </p:nvSpPr>
        <p:spPr/>
        <p:txBody>
          <a:body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134381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C49E12-870D-C8B3-639F-2A8ACED02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C43385-2512-32D7-1017-963425A5F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F50E65-573D-CD43-9401-9F2B2925A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ECF68-FD2F-40F6-96AF-F213F2CC8542}"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CE69EC5D-8904-1A49-5C90-977011412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A1CEB13-AB92-F6BC-0E21-2C0CB95B9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31A7C-C5F8-41F6-8947-067FDC15FBBB}" type="slidenum">
              <a:rPr lang="zh-CN" altLang="en-US" smtClean="0"/>
              <a:t>‹#›</a:t>
            </a:fld>
            <a:endParaRPr lang="zh-CN" altLang="en-US"/>
          </a:p>
        </p:txBody>
      </p:sp>
    </p:spTree>
    <p:extLst>
      <p:ext uri="{BB962C8B-B14F-4D97-AF65-F5344CB8AC3E}">
        <p14:creationId xmlns:p14="http://schemas.microsoft.com/office/powerpoint/2010/main" val="409210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lejopaullier/argugpt" TargetMode="External"/><Relationship Id="rId2" Type="http://schemas.openxmlformats.org/officeDocument/2006/relationships/hyperlink" Target="https://www.kaggle.com/datasets/thedrcat/daigt-proper-train-dataset/"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60">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62"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6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6" name="Freeform: Shape 6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6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6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标题 1">
            <a:extLst>
              <a:ext uri="{FF2B5EF4-FFF2-40B4-BE49-F238E27FC236}">
                <a16:creationId xmlns:a16="http://schemas.microsoft.com/office/drawing/2014/main" id="{87687038-A1D5-CC84-3E33-90A922876BFB}"/>
              </a:ext>
            </a:extLst>
          </p:cNvPr>
          <p:cNvSpPr>
            <a:spLocks noGrp="1"/>
          </p:cNvSpPr>
          <p:nvPr>
            <p:ph type="ctrTitle"/>
          </p:nvPr>
        </p:nvSpPr>
        <p:spPr>
          <a:xfrm>
            <a:off x="789708" y="1014574"/>
            <a:ext cx="9725730" cy="2226769"/>
          </a:xfrm>
        </p:spPr>
        <p:txBody>
          <a:bodyPr anchor="ctr">
            <a:normAutofit/>
          </a:bodyPr>
          <a:lstStyle/>
          <a:p>
            <a:pPr algn="l" fontAlgn="base"/>
            <a:r>
              <a:rPr lang="en-US" altLang="zh-CN" sz="4800" b="1" i="1" dirty="0">
                <a:solidFill>
                  <a:schemeClr val="bg1"/>
                </a:solidFill>
                <a:effectLst/>
                <a:latin typeface="Times New Roman" panose="02020603050405020304" pitchFamily="18" charset="0"/>
                <a:cs typeface="Times New Roman" panose="02020603050405020304" pitchFamily="18" charset="0"/>
              </a:rPr>
              <a:t>LLM - Detect AI Generated Text</a:t>
            </a:r>
            <a:br>
              <a:rPr lang="en-US" altLang="zh-CN" sz="4800" b="1" i="1" dirty="0">
                <a:solidFill>
                  <a:schemeClr val="bg1"/>
                </a:solidFill>
                <a:effectLst/>
                <a:latin typeface="Times New Roman" panose="02020603050405020304" pitchFamily="18" charset="0"/>
                <a:cs typeface="Times New Roman" panose="02020603050405020304" pitchFamily="18" charset="0"/>
              </a:rPr>
            </a:br>
            <a:br>
              <a:rPr lang="en-US" altLang="zh-CN" sz="4800" b="0" i="1" dirty="0">
                <a:solidFill>
                  <a:schemeClr val="bg1"/>
                </a:solidFill>
                <a:effectLst/>
                <a:latin typeface="Times New Roman" panose="02020603050405020304" pitchFamily="18" charset="0"/>
                <a:cs typeface="Times New Roman" panose="02020603050405020304" pitchFamily="18" charset="0"/>
              </a:rPr>
            </a:br>
            <a:endParaRPr lang="zh-CN" altLang="en-US" sz="4800" i="1" dirty="0">
              <a:solidFill>
                <a:schemeClr val="bg1"/>
              </a:solidFill>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F85D0D3-55DA-953A-5896-D3F16362538F}"/>
              </a:ext>
            </a:extLst>
          </p:cNvPr>
          <p:cNvSpPr>
            <a:spLocks noGrp="1"/>
          </p:cNvSpPr>
          <p:nvPr>
            <p:ph type="subTitle" idx="1"/>
          </p:nvPr>
        </p:nvSpPr>
        <p:spPr>
          <a:xfrm>
            <a:off x="789708" y="3640633"/>
            <a:ext cx="9725730" cy="2487212"/>
          </a:xfrm>
        </p:spPr>
        <p:txBody>
          <a:bodyPr anchor="ctr">
            <a:normAutofit/>
          </a:bodyPr>
          <a:lstStyle/>
          <a:p>
            <a:r>
              <a:rPr lang="en-US" altLang="zh-CN" sz="3600" b="1" i="1" dirty="0">
                <a:solidFill>
                  <a:schemeClr val="tx2"/>
                </a:solidFill>
                <a:latin typeface="Times New Roman" panose="02020603050405020304" pitchFamily="18" charset="0"/>
                <a:cs typeface="Times New Roman" panose="02020603050405020304" pitchFamily="18" charset="0"/>
              </a:rPr>
              <a:t>Project Group 21:</a:t>
            </a:r>
          </a:p>
          <a:p>
            <a:pPr algn="l"/>
            <a:r>
              <a:rPr lang="en-US" altLang="zh-CN" i="1" dirty="0" err="1">
                <a:solidFill>
                  <a:schemeClr val="tx2"/>
                </a:solidFill>
                <a:latin typeface="Times New Roman" panose="02020603050405020304" pitchFamily="18" charset="0"/>
                <a:cs typeface="Times New Roman" panose="02020603050405020304" pitchFamily="18" charset="0"/>
              </a:rPr>
              <a:t>Pengzhen</a:t>
            </a:r>
            <a:r>
              <a:rPr lang="en-US" altLang="zh-CN" i="1" dirty="0">
                <a:solidFill>
                  <a:schemeClr val="tx2"/>
                </a:solidFill>
                <a:latin typeface="Times New Roman" panose="02020603050405020304" pitchFamily="18" charset="0"/>
                <a:cs typeface="Times New Roman" panose="02020603050405020304" pitchFamily="18" charset="0"/>
              </a:rPr>
              <a:t> XIAO</a:t>
            </a:r>
          </a:p>
          <a:p>
            <a:pPr algn="l"/>
            <a:r>
              <a:rPr lang="en-US" altLang="zh-CN" i="1" dirty="0">
                <a:solidFill>
                  <a:schemeClr val="tx2"/>
                </a:solidFill>
                <a:latin typeface="Times New Roman" panose="02020603050405020304" pitchFamily="18" charset="0"/>
                <a:cs typeface="Times New Roman" panose="02020603050405020304" pitchFamily="18" charset="0"/>
              </a:rPr>
              <a:t>DI LIN</a:t>
            </a:r>
            <a:endParaRPr lang="zh-CN" altLang="en-US" i="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01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BC88D-868D-939A-751F-76E3CE4F62D2}"/>
              </a:ext>
            </a:extLst>
          </p:cNvPr>
          <p:cNvSpPr>
            <a:spLocks noGrp="1"/>
          </p:cNvSpPr>
          <p:nvPr>
            <p:ph type="title"/>
          </p:nvPr>
        </p:nvSpPr>
        <p:spPr>
          <a:xfrm>
            <a:off x="8153400" y="1128094"/>
            <a:ext cx="3434180" cy="1415270"/>
          </a:xfrm>
        </p:spPr>
        <p:txBody>
          <a:bodyPr anchor="t">
            <a:normAutofit/>
          </a:bodyPr>
          <a:lstStyle/>
          <a:p>
            <a:r>
              <a:rPr lang="en-US" altLang="zh-CN" sz="3200" i="1" dirty="0">
                <a:latin typeface="Times New Roman" panose="02020603050405020304" pitchFamily="18" charset="0"/>
                <a:cs typeface="Times New Roman" panose="02020603050405020304" pitchFamily="18" charset="0"/>
              </a:rPr>
              <a:t>3. Clustering</a:t>
            </a:r>
            <a:endParaRPr lang="zh-CN" altLang="en-US" sz="3200" i="1" dirty="0">
              <a:latin typeface="Times New Roman" panose="02020603050405020304" pitchFamily="18" charset="0"/>
              <a:cs typeface="Times New Roman" panose="02020603050405020304" pitchFamily="18" charset="0"/>
            </a:endParaRPr>
          </a:p>
        </p:txBody>
      </p:sp>
      <p:pic>
        <p:nvPicPr>
          <p:cNvPr id="33" name="Picture 26" descr="Metal tic-tac-toe game pieces">
            <a:extLst>
              <a:ext uri="{FF2B5EF4-FFF2-40B4-BE49-F238E27FC236}">
                <a16:creationId xmlns:a16="http://schemas.microsoft.com/office/drawing/2014/main" id="{D558E500-5651-52B6-A79E-9E4B739E036C}"/>
              </a:ext>
            </a:extLst>
          </p:cNvPr>
          <p:cNvPicPr>
            <a:picLocks noChangeAspect="1"/>
          </p:cNvPicPr>
          <p:nvPr/>
        </p:nvPicPr>
        <p:blipFill rotWithShape="1">
          <a:blip r:embed="rId2"/>
          <a:srcRect l="1824" r="15361"/>
          <a:stretch/>
        </p:blipFill>
        <p:spPr>
          <a:xfrm>
            <a:off x="-9886" y="10"/>
            <a:ext cx="7572605" cy="6857990"/>
          </a:xfrm>
          <a:prstGeom prst="rect">
            <a:avLst/>
          </a:prstGeom>
        </p:spPr>
      </p:pic>
      <p:cxnSp>
        <p:nvCxnSpPr>
          <p:cNvPr id="34" name="Straight Connector 3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内容占位符 2">
            <a:extLst>
              <a:ext uri="{FF2B5EF4-FFF2-40B4-BE49-F238E27FC236}">
                <a16:creationId xmlns:a16="http://schemas.microsoft.com/office/drawing/2014/main" id="{F036D207-017B-65FF-72ED-011F198D1B3B}"/>
              </a:ext>
            </a:extLst>
          </p:cNvPr>
          <p:cNvSpPr>
            <a:spLocks noGrp="1"/>
          </p:cNvSpPr>
          <p:nvPr>
            <p:ph idx="1"/>
          </p:nvPr>
        </p:nvSpPr>
        <p:spPr>
          <a:xfrm>
            <a:off x="8153400" y="2543364"/>
            <a:ext cx="3434180" cy="3599019"/>
          </a:xfrm>
        </p:spPr>
        <p:txBody>
          <a:bodyPr>
            <a:normAutofit/>
          </a:bodyPr>
          <a:lstStyle/>
          <a:p>
            <a:pPr>
              <a:lnSpc>
                <a:spcPct val="150000"/>
              </a:lnSpc>
            </a:pPr>
            <a:r>
              <a:rPr kumimoji="0" lang="zh-CN" altLang="zh-CN" sz="200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k-means </a:t>
            </a:r>
            <a:endParaRPr lang="en-US" altLang="zh-CN" sz="2000" i="1" dirty="0">
              <a:latin typeface="Times New Roman" panose="02020603050405020304" pitchFamily="18" charset="0"/>
              <a:cs typeface="Times New Roman" panose="02020603050405020304" pitchFamily="18" charset="0"/>
            </a:endParaRPr>
          </a:p>
          <a:p>
            <a:pPr>
              <a:lnSpc>
                <a:spcPct val="150000"/>
              </a:lnSpc>
            </a:pPr>
            <a:r>
              <a:rPr lang="en-US" altLang="zh-CN" sz="2000" i="1" dirty="0" err="1">
                <a:effectLst/>
                <a:latin typeface="Times New Roman" panose="02020603050405020304" pitchFamily="18" charset="0"/>
                <a:cs typeface="Times New Roman" panose="02020603050405020304" pitchFamily="18" charset="0"/>
              </a:rPr>
              <a:t>MeanShift</a:t>
            </a:r>
            <a:r>
              <a:rPr lang="en-US" altLang="zh-CN" sz="2000" i="1" dirty="0">
                <a:effectLst/>
                <a:latin typeface="Times New Roman" panose="02020603050405020304" pitchFamily="18" charset="0"/>
                <a:cs typeface="Times New Roman" panose="02020603050405020304" pitchFamily="18" charset="0"/>
              </a:rPr>
              <a:t> Clustering</a:t>
            </a:r>
            <a:endParaRPr lang="en-US" altLang="zh-CN" sz="2000" i="1" dirty="0">
              <a:latin typeface="Times New Roman" panose="02020603050405020304" pitchFamily="18" charset="0"/>
              <a:cs typeface="Times New Roman" panose="02020603050405020304" pitchFamily="18" charset="0"/>
            </a:endParaRPr>
          </a:p>
          <a:p>
            <a:pPr>
              <a:lnSpc>
                <a:spcPct val="150000"/>
              </a:lnSpc>
            </a:pPr>
            <a:r>
              <a:rPr lang="en-US" altLang="zh-CN" sz="2000" i="1" dirty="0">
                <a:effectLst/>
                <a:latin typeface="Times New Roman" panose="02020603050405020304" pitchFamily="18" charset="0"/>
                <a:cs typeface="Times New Roman" panose="02020603050405020304" pitchFamily="18" charset="0"/>
              </a:rPr>
              <a:t>Bisecting </a:t>
            </a:r>
            <a:r>
              <a:rPr lang="en-US" altLang="zh-CN" sz="2000" i="1" dirty="0" err="1">
                <a:effectLst/>
                <a:latin typeface="Times New Roman" panose="02020603050405020304" pitchFamily="18" charset="0"/>
                <a:cs typeface="Times New Roman" panose="02020603050405020304" pitchFamily="18" charset="0"/>
              </a:rPr>
              <a:t>KMeans</a:t>
            </a:r>
            <a:endParaRPr lang="en-US" altLang="zh-CN" sz="2000" i="1" dirty="0">
              <a:latin typeface="Times New Roman" panose="02020603050405020304" pitchFamily="18" charset="0"/>
              <a:cs typeface="Times New Roman" panose="02020603050405020304" pitchFamily="18" charset="0"/>
            </a:endParaRPr>
          </a:p>
          <a:p>
            <a:pPr>
              <a:lnSpc>
                <a:spcPct val="150000"/>
              </a:lnSpc>
            </a:pPr>
            <a:r>
              <a:rPr lang="en-US" altLang="zh-CN" sz="2000" i="1" dirty="0" err="1">
                <a:effectLst/>
                <a:latin typeface="Times New Roman" panose="02020603050405020304" pitchFamily="18" charset="0"/>
                <a:cs typeface="Times New Roman" panose="02020603050405020304" pitchFamily="18" charset="0"/>
              </a:rPr>
              <a:t>MiniBatch</a:t>
            </a:r>
            <a:r>
              <a:rPr lang="en-US" altLang="zh-CN" sz="2000" i="1" dirty="0">
                <a:effectLst/>
                <a:latin typeface="Times New Roman" panose="02020603050405020304" pitchFamily="18" charset="0"/>
                <a:cs typeface="Times New Roman" panose="02020603050405020304" pitchFamily="18" charset="0"/>
              </a:rPr>
              <a:t> </a:t>
            </a:r>
            <a:r>
              <a:rPr lang="en-US" altLang="zh-CN" sz="2000" i="1" dirty="0" err="1">
                <a:effectLst/>
                <a:latin typeface="Times New Roman" panose="02020603050405020304" pitchFamily="18" charset="0"/>
                <a:cs typeface="Times New Roman" panose="02020603050405020304" pitchFamily="18" charset="0"/>
              </a:rPr>
              <a:t>KMeans</a:t>
            </a:r>
            <a:endParaRPr lang="en-US" altLang="zh-CN" sz="2000" i="1" dirty="0">
              <a:effectLst/>
              <a:latin typeface="Times New Roman" panose="02020603050405020304" pitchFamily="18" charset="0"/>
              <a:cs typeface="Times New Roman" panose="02020603050405020304" pitchFamily="18" charset="0"/>
            </a:endParaRPr>
          </a:p>
          <a:p>
            <a:pPr>
              <a:lnSpc>
                <a:spcPct val="150000"/>
              </a:lnSpc>
            </a:pPr>
            <a:r>
              <a:rPr lang="en-US" altLang="zh-CN" sz="2000" i="1" dirty="0">
                <a:effectLst/>
                <a:latin typeface="Times New Roman" panose="02020603050405020304" pitchFamily="18" charset="0"/>
                <a:cs typeface="Times New Roman" panose="02020603050405020304" pitchFamily="18" charset="0"/>
              </a:rPr>
              <a:t>Affinity Propagation</a:t>
            </a:r>
          </a:p>
          <a:p>
            <a:pPr>
              <a:lnSpc>
                <a:spcPct val="150000"/>
              </a:lnSpc>
            </a:pPr>
            <a:r>
              <a:rPr lang="en-US" altLang="zh-CN" sz="2000" i="1" dirty="0">
                <a:latin typeface="Times New Roman" panose="02020603050405020304" pitchFamily="18" charset="0"/>
                <a:cs typeface="Times New Roman" panose="02020603050405020304" pitchFamily="18" charset="0"/>
              </a:rPr>
              <a:t>…</a:t>
            </a:r>
          </a:p>
          <a:p>
            <a:pPr>
              <a:lnSpc>
                <a:spcPct val="150000"/>
              </a:lnSpc>
            </a:pP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9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7DF31E4-1A41-AEFF-079C-564B18A382F9}"/>
              </a:ext>
            </a:extLst>
          </p:cNvPr>
          <p:cNvSpPr>
            <a:spLocks noGrp="1" noChangeArrowheads="1"/>
          </p:cNvSpPr>
          <p:nvPr>
            <p:ph type="title"/>
          </p:nvPr>
        </p:nvSpPr>
        <p:spPr bwMode="auto">
          <a:xfrm>
            <a:off x="572493" y="238539"/>
            <a:ext cx="11018520" cy="143441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zh-CN" altLang="zh-CN" sz="54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run k-means to build codebook</a:t>
            </a:r>
            <a:r>
              <a:rPr kumimoji="0" lang="zh-CN" altLang="zh-CN" sz="54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9024E91-6868-1E26-EC40-84CC1B9EDD7C}"/>
              </a:ext>
            </a:extLst>
          </p:cNvPr>
          <p:cNvSpPr>
            <a:spLocks noGrp="1"/>
          </p:cNvSpPr>
          <p:nvPr>
            <p:ph idx="1"/>
          </p:nvPr>
        </p:nvSpPr>
        <p:spPr>
          <a:xfrm>
            <a:off x="572493" y="2071316"/>
            <a:ext cx="6713552" cy="4119172"/>
          </a:xfrm>
        </p:spPr>
        <p:txBody>
          <a:bodyPr anchor="t">
            <a:normAutofit/>
          </a:bodyPr>
          <a:lstStyle/>
          <a:p>
            <a:pPr>
              <a:lnSpc>
                <a:spcPct val="150000"/>
              </a:lnSpc>
            </a:pPr>
            <a:r>
              <a:rPr lang="en-US" altLang="zh-CN" sz="2200" i="1" dirty="0">
                <a:latin typeface="Times New Roman" panose="02020603050405020304" pitchFamily="18" charset="0"/>
                <a:cs typeface="Times New Roman" panose="02020603050405020304" pitchFamily="18" charset="0"/>
              </a:rPr>
              <a:t>The K-Means algorithm clusters data by trying to separate samples in n groups of equal variance, minimizing a criterion known as the inertia or within-cluster sum-of-squares (see below). This algorithm requires the number of clusters to be specified. It scales well to large numbers of samples and has been used across a large range of application areas in many different fields.</a:t>
            </a:r>
            <a:endParaRPr lang="zh-CN" altLang="en-US" sz="2200" i="1" dirty="0">
              <a:latin typeface="Times New Roman" panose="02020603050405020304" pitchFamily="18" charset="0"/>
              <a:cs typeface="Times New Roman" panose="02020603050405020304" pitchFamily="18" charset="0"/>
            </a:endParaRPr>
          </a:p>
        </p:txBody>
      </p:sp>
      <p:pic>
        <p:nvPicPr>
          <p:cNvPr id="6" name="图片 5" descr="文本&#10;&#10;描述已自动生成">
            <a:extLst>
              <a:ext uri="{FF2B5EF4-FFF2-40B4-BE49-F238E27FC236}">
                <a16:creationId xmlns:a16="http://schemas.microsoft.com/office/drawing/2014/main" id="{ED285509-3DC9-8E6A-8434-5BAC42CF633F}"/>
              </a:ext>
            </a:extLst>
          </p:cNvPr>
          <p:cNvPicPr>
            <a:picLocks noChangeAspect="1"/>
          </p:cNvPicPr>
          <p:nvPr/>
        </p:nvPicPr>
        <p:blipFill rotWithShape="1">
          <a:blip r:embed="rId2"/>
          <a:srcRect r="4" b="3856"/>
          <a:stretch/>
        </p:blipFill>
        <p:spPr>
          <a:xfrm>
            <a:off x="7675658" y="2093976"/>
            <a:ext cx="3941064" cy="4096512"/>
          </a:xfrm>
          <a:prstGeom prst="rect">
            <a:avLst/>
          </a:prstGeom>
        </p:spPr>
      </p:pic>
    </p:spTree>
    <p:extLst>
      <p:ext uri="{BB962C8B-B14F-4D97-AF65-F5344CB8AC3E}">
        <p14:creationId xmlns:p14="http://schemas.microsoft.com/office/powerpoint/2010/main" val="3144416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D54E5-4CA9-7892-986B-6469CFA2498F}"/>
              </a:ext>
            </a:extLst>
          </p:cNvPr>
          <p:cNvSpPr>
            <a:spLocks noGrp="1"/>
          </p:cNvSpPr>
          <p:nvPr>
            <p:ph type="title"/>
          </p:nvPr>
        </p:nvSpPr>
        <p:spPr>
          <a:xfrm>
            <a:off x="876693" y="741391"/>
            <a:ext cx="4355265" cy="1616203"/>
          </a:xfrm>
        </p:spPr>
        <p:txBody>
          <a:bodyPr anchor="b">
            <a:normAutofit/>
          </a:bodyPr>
          <a:lstStyle/>
          <a:p>
            <a:r>
              <a:rPr lang="en-US" altLang="zh-CN" sz="3200" i="1" dirty="0">
                <a:latin typeface="Times New Roman" panose="02020603050405020304" pitchFamily="18" charset="0"/>
                <a:cs typeface="Times New Roman" panose="02020603050405020304" pitchFamily="18" charset="0"/>
              </a:rPr>
              <a:t>4. Dimension Reduction</a:t>
            </a:r>
            <a:endParaRPr lang="zh-CN" altLang="en-US" sz="3200" i="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5C29D6-14F1-935D-C248-280292B26964}"/>
              </a:ext>
            </a:extLst>
          </p:cNvPr>
          <p:cNvSpPr>
            <a:spLocks noGrp="1"/>
          </p:cNvSpPr>
          <p:nvPr>
            <p:ph idx="1"/>
          </p:nvPr>
        </p:nvSpPr>
        <p:spPr>
          <a:xfrm>
            <a:off x="876692" y="2533476"/>
            <a:ext cx="4355265" cy="3447832"/>
          </a:xfrm>
        </p:spPr>
        <p:txBody>
          <a:bodyPr anchor="t">
            <a:normAutofit/>
          </a:bodyPr>
          <a:lstStyle/>
          <a:p>
            <a:pPr>
              <a:lnSpc>
                <a:spcPct val="150000"/>
              </a:lnSpc>
            </a:pPr>
            <a:r>
              <a:rPr lang="en-US" altLang="zh-CN" sz="2000" i="1" dirty="0">
                <a:latin typeface="Times New Roman" panose="02020603050405020304" pitchFamily="18" charset="0"/>
                <a:cs typeface="Times New Roman" panose="02020603050405020304" pitchFamily="18" charset="0"/>
              </a:rPr>
              <a:t>PCA</a:t>
            </a:r>
          </a:p>
          <a:p>
            <a:pPr>
              <a:lnSpc>
                <a:spcPct val="150000"/>
              </a:lnSpc>
            </a:pPr>
            <a:r>
              <a:rPr lang="en-US" altLang="zh-CN" sz="2000" i="1" dirty="0">
                <a:latin typeface="Times New Roman" panose="02020603050405020304" pitchFamily="18" charset="0"/>
                <a:cs typeface="Times New Roman" panose="02020603050405020304" pitchFamily="18" charset="0"/>
              </a:rPr>
              <a:t>NMF</a:t>
            </a:r>
          </a:p>
          <a:p>
            <a:pPr>
              <a:lnSpc>
                <a:spcPct val="150000"/>
              </a:lnSpc>
            </a:pPr>
            <a:r>
              <a:rPr lang="en-US" altLang="zh-CN" sz="2000" i="1" kern="1200" dirty="0" err="1">
                <a:latin typeface="Times New Roman" panose="02020603050405020304" pitchFamily="18" charset="0"/>
                <a:ea typeface="+mj-ea"/>
                <a:cs typeface="Times New Roman" panose="02020603050405020304" pitchFamily="18" charset="0"/>
              </a:rPr>
              <a:t>TruncatedSVD</a:t>
            </a:r>
            <a:endParaRPr lang="en-US" altLang="zh-CN" sz="2000" i="1" kern="1200" dirty="0">
              <a:latin typeface="Times New Roman" panose="02020603050405020304" pitchFamily="18" charset="0"/>
              <a:ea typeface="+mj-ea"/>
              <a:cs typeface="Times New Roman" panose="02020603050405020304" pitchFamily="18" charset="0"/>
            </a:endParaRPr>
          </a:p>
          <a:p>
            <a:pPr>
              <a:lnSpc>
                <a:spcPct val="150000"/>
              </a:lnSpc>
            </a:pPr>
            <a:r>
              <a:rPr lang="en-US" altLang="zh-CN" sz="2000" i="1" dirty="0">
                <a:latin typeface="Times New Roman" panose="02020603050405020304" pitchFamily="18" charset="0"/>
                <a:ea typeface="+mj-ea"/>
                <a:cs typeface="Times New Roman" panose="02020603050405020304" pitchFamily="18" charset="0"/>
              </a:rPr>
              <a:t>…</a:t>
            </a:r>
            <a:endParaRPr lang="en-US" altLang="zh-CN" sz="2000" i="1" dirty="0">
              <a:latin typeface="Times New Roman" panose="02020603050405020304" pitchFamily="18" charset="0"/>
              <a:cs typeface="Times New Roman" panose="02020603050405020304" pitchFamily="18" charset="0"/>
            </a:endParaRPr>
          </a:p>
          <a:p>
            <a:pPr>
              <a:lnSpc>
                <a:spcPct val="150000"/>
              </a:lnSpc>
            </a:pPr>
            <a:endParaRPr lang="zh-CN" altLang="en-US" sz="2000" i="1" dirty="0">
              <a:latin typeface="Times New Roman" panose="02020603050405020304" pitchFamily="18" charset="0"/>
              <a:cs typeface="Times New Roman" panose="02020603050405020304" pitchFamily="18" charset="0"/>
            </a:endParaRPr>
          </a:p>
        </p:txBody>
      </p:sp>
      <p:pic>
        <p:nvPicPr>
          <p:cNvPr id="5" name="Picture 4" descr="Graph on document with pen">
            <a:extLst>
              <a:ext uri="{FF2B5EF4-FFF2-40B4-BE49-F238E27FC236}">
                <a16:creationId xmlns:a16="http://schemas.microsoft.com/office/drawing/2014/main" id="{D860357D-53A4-53F4-EF03-EB7C01DD956B}"/>
              </a:ext>
            </a:extLst>
          </p:cNvPr>
          <p:cNvPicPr>
            <a:picLocks noChangeAspect="1"/>
          </p:cNvPicPr>
          <p:nvPr/>
        </p:nvPicPr>
        <p:blipFill rotWithShape="1">
          <a:blip r:embed="rId2"/>
          <a:srcRect l="27194" r="13472" b="-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77680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5F78C0BB-7529-6867-482D-FD2873B433E0}"/>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800" i="1" kern="1200" dirty="0" err="1">
                <a:solidFill>
                  <a:schemeClr val="tx1"/>
                </a:solidFill>
                <a:latin typeface="Times New Roman" panose="02020603050405020304" pitchFamily="18" charset="0"/>
                <a:ea typeface="+mj-ea"/>
                <a:cs typeface="Times New Roman" panose="02020603050405020304" pitchFamily="18" charset="0"/>
              </a:rPr>
              <a:t>TruncatedSVD</a:t>
            </a:r>
            <a:endParaRPr lang="en-US" altLang="zh-CN" sz="48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22"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F9843734-60CE-D825-62C4-BF3EF251577A}"/>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1900" i="1" dirty="0">
                <a:latin typeface="Times New Roman" panose="02020603050405020304" pitchFamily="18" charset="0"/>
                <a:cs typeface="Times New Roman" panose="02020603050405020304" pitchFamily="18" charset="0"/>
              </a:rPr>
              <a:t>SVD transformer performs linear dimensionality reduction by means of truncated singular value decomposition (SVD). Contrary to PCA, this estimator does not center the data before computing the singular value decomposition. This means it can work with sparse matrices efficiently.</a:t>
            </a:r>
          </a:p>
          <a:p>
            <a:pPr indent="-228600">
              <a:lnSpc>
                <a:spcPct val="90000"/>
              </a:lnSpc>
              <a:spcAft>
                <a:spcPts val="600"/>
              </a:spcAft>
              <a:buFont typeface="Arial" panose="020B0604020202020204" pitchFamily="34" charset="0"/>
              <a:buChar char="•"/>
            </a:pPr>
            <a:endParaRPr lang="en-US" altLang="zh-CN" sz="1900" i="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altLang="zh-CN" sz="1900" i="1" dirty="0">
                <a:latin typeface="Times New Roman" panose="02020603050405020304" pitchFamily="18" charset="0"/>
                <a:cs typeface="Times New Roman" panose="02020603050405020304" pitchFamily="18" charset="0"/>
              </a:rPr>
              <a:t>I will try </a:t>
            </a:r>
            <a:r>
              <a:rPr lang="en-US" altLang="zh-CN" sz="1900" i="1" dirty="0" err="1">
                <a:latin typeface="Times New Roman" panose="02020603050405020304" pitchFamily="18" charset="0"/>
                <a:cs typeface="Times New Roman" panose="02020603050405020304" pitchFamily="18" charset="0"/>
              </a:rPr>
              <a:t>TruncatedSVD</a:t>
            </a:r>
            <a:r>
              <a:rPr lang="en-US" altLang="zh-CN" sz="1900" i="1" dirty="0">
                <a:latin typeface="Times New Roman" panose="02020603050405020304" pitchFamily="18" charset="0"/>
                <a:cs typeface="Times New Roman" panose="02020603050405020304" pitchFamily="18" charset="0"/>
              </a:rPr>
              <a:t> on ''</a:t>
            </a:r>
            <a:r>
              <a:rPr lang="en-US" altLang="zh-CN" sz="1900" i="1" dirty="0" err="1">
                <a:latin typeface="Times New Roman" panose="02020603050405020304" pitchFamily="18" charset="0"/>
                <a:cs typeface="Times New Roman" panose="02020603050405020304" pitchFamily="18" charset="0"/>
              </a:rPr>
              <a:t>trainX_idf</a:t>
            </a:r>
            <a:r>
              <a:rPr lang="en-US" altLang="zh-CN" sz="1900" i="1" dirty="0">
                <a:latin typeface="Times New Roman" panose="02020603050405020304" pitchFamily="18" charset="0"/>
                <a:cs typeface="Times New Roman" panose="02020603050405020304" pitchFamily="18" charset="0"/>
              </a:rPr>
              <a:t> &amp; '</a:t>
            </a:r>
            <a:r>
              <a:rPr lang="en-US" altLang="zh-CN" sz="1900" i="1" dirty="0" err="1">
                <a:latin typeface="Times New Roman" panose="02020603050405020304" pitchFamily="18" charset="0"/>
                <a:cs typeface="Times New Roman" panose="02020603050405020304" pitchFamily="18" charset="0"/>
              </a:rPr>
              <a:t>validX_idf</a:t>
            </a:r>
            <a:r>
              <a:rPr lang="en-US" altLang="zh-CN" sz="1900" i="1" dirty="0">
                <a:latin typeface="Times New Roman" panose="02020603050405020304" pitchFamily="18" charset="0"/>
                <a:cs typeface="Times New Roman" panose="02020603050405020304" pitchFamily="18" charset="0"/>
              </a:rPr>
              <a:t>', trying different </a:t>
            </a:r>
            <a:r>
              <a:rPr lang="en-US" altLang="zh-CN" sz="1900" i="1" dirty="0" err="1">
                <a:latin typeface="Times New Roman" panose="02020603050405020304" pitchFamily="18" charset="0"/>
                <a:cs typeface="Times New Roman" panose="02020603050405020304" pitchFamily="18" charset="0"/>
              </a:rPr>
              <a:t>n_components</a:t>
            </a:r>
            <a:r>
              <a:rPr lang="en-US" altLang="zh-CN" sz="1900" i="1" dirty="0">
                <a:latin typeface="Times New Roman" panose="02020603050405020304" pitchFamily="18" charset="0"/>
                <a:cs typeface="Times New Roman" panose="02020603050405020304" pitchFamily="18" charset="0"/>
              </a:rPr>
              <a:t> to find best </a:t>
            </a:r>
            <a:r>
              <a:rPr lang="en-US" altLang="zh-CN" sz="1900" i="1" dirty="0" err="1">
                <a:latin typeface="Times New Roman" panose="02020603050405020304" pitchFamily="18" charset="0"/>
                <a:cs typeface="Times New Roman" panose="02020603050405020304" pitchFamily="18" charset="0"/>
              </a:rPr>
              <a:t>n_components</a:t>
            </a:r>
            <a:r>
              <a:rPr lang="en-US" altLang="zh-CN" sz="1900" i="1" dirty="0">
                <a:latin typeface="Times New Roman" panose="02020603050405020304" pitchFamily="18" charset="0"/>
                <a:cs typeface="Times New Roman" panose="02020603050405020304" pitchFamily="18" charset="0"/>
              </a:rPr>
              <a:t>. </a:t>
            </a:r>
          </a:p>
        </p:txBody>
      </p:sp>
      <p:pic>
        <p:nvPicPr>
          <p:cNvPr id="5" name="图片 4" descr="文本&#10;&#10;描述已自动生成">
            <a:extLst>
              <a:ext uri="{FF2B5EF4-FFF2-40B4-BE49-F238E27FC236}">
                <a16:creationId xmlns:a16="http://schemas.microsoft.com/office/drawing/2014/main" id="{88C06A84-35CF-5555-237E-45964134C52A}"/>
              </a:ext>
            </a:extLst>
          </p:cNvPr>
          <p:cNvPicPr>
            <a:picLocks noChangeAspect="1"/>
          </p:cNvPicPr>
          <p:nvPr/>
        </p:nvPicPr>
        <p:blipFill>
          <a:blip r:embed="rId2"/>
          <a:stretch>
            <a:fillRect/>
          </a:stretch>
        </p:blipFill>
        <p:spPr>
          <a:xfrm>
            <a:off x="5911532" y="3903604"/>
            <a:ext cx="5150277" cy="875546"/>
          </a:xfrm>
          <a:prstGeom prst="rect">
            <a:avLst/>
          </a:prstGeom>
        </p:spPr>
      </p:pic>
      <p:sp>
        <p:nvSpPr>
          <p:cNvPr id="24"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3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Molecular structure and periodic table on a desk">
            <a:extLst>
              <a:ext uri="{FF2B5EF4-FFF2-40B4-BE49-F238E27FC236}">
                <a16:creationId xmlns:a16="http://schemas.microsoft.com/office/drawing/2014/main" id="{6551E0F5-109D-660E-93E2-D3DFE6545237}"/>
              </a:ext>
            </a:extLst>
          </p:cNvPr>
          <p:cNvPicPr>
            <a:picLocks noChangeAspect="1"/>
          </p:cNvPicPr>
          <p:nvPr/>
        </p:nvPicPr>
        <p:blipFill rotWithShape="1">
          <a:blip r:embed="rId3"/>
          <a:srcRect r="21490" b="2"/>
          <a:stretch/>
        </p:blipFill>
        <p:spPr>
          <a:xfrm>
            <a:off x="20" y="1666568"/>
            <a:ext cx="6106195" cy="5191432"/>
          </a:xfrm>
          <a:prstGeom prst="rect">
            <a:avLst/>
          </a:prstGeom>
        </p:spPr>
      </p:pic>
      <p:sp useBgFill="1">
        <p:nvSpPr>
          <p:cNvPr id="22"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2BBB0EB-98F1-5AF4-8253-74BF3DBC3573}"/>
              </a:ext>
            </a:extLst>
          </p:cNvPr>
          <p:cNvSpPr>
            <a:spLocks noGrp="1"/>
          </p:cNvSpPr>
          <p:nvPr>
            <p:ph type="title"/>
          </p:nvPr>
        </p:nvSpPr>
        <p:spPr>
          <a:xfrm>
            <a:off x="761801" y="352766"/>
            <a:ext cx="10591999" cy="1023584"/>
          </a:xfrm>
        </p:spPr>
        <p:txBody>
          <a:bodyPr>
            <a:normAutofit/>
          </a:bodyPr>
          <a:lstStyle/>
          <a:p>
            <a:r>
              <a:rPr lang="en-US" altLang="zh-CN" sz="4000" i="1" dirty="0">
                <a:latin typeface="Times New Roman" panose="02020603050405020304" pitchFamily="18" charset="0"/>
                <a:cs typeface="Times New Roman" panose="02020603050405020304" pitchFamily="18" charset="0"/>
              </a:rPr>
              <a:t>5. Try Various Classifiers</a:t>
            </a:r>
            <a:endParaRPr lang="zh-CN" altLang="en-US" sz="4000" i="1" dirty="0">
              <a:latin typeface="Times New Roman" panose="02020603050405020304" pitchFamily="18" charset="0"/>
              <a:cs typeface="Times New Roman" panose="02020603050405020304" pitchFamily="18" charset="0"/>
            </a:endParaRPr>
          </a:p>
        </p:txBody>
      </p:sp>
      <p:sp>
        <p:nvSpPr>
          <p:cNvPr id="23" name="内容占位符 2">
            <a:extLst>
              <a:ext uri="{FF2B5EF4-FFF2-40B4-BE49-F238E27FC236}">
                <a16:creationId xmlns:a16="http://schemas.microsoft.com/office/drawing/2014/main" id="{B4096F7C-5467-35F5-2CB2-A112FAE74384}"/>
              </a:ext>
            </a:extLst>
          </p:cNvPr>
          <p:cNvSpPr>
            <a:spLocks noGrp="1"/>
          </p:cNvSpPr>
          <p:nvPr>
            <p:ph idx="1"/>
          </p:nvPr>
        </p:nvSpPr>
        <p:spPr>
          <a:xfrm>
            <a:off x="6752201" y="2227132"/>
            <a:ext cx="4550391" cy="4070303"/>
          </a:xfrm>
        </p:spPr>
        <p:txBody>
          <a:bodyPr anchor="ctr">
            <a:normAutofit/>
          </a:bodyPr>
          <a:lstStyle/>
          <a:p>
            <a:pPr>
              <a:lnSpc>
                <a:spcPct val="150000"/>
              </a:lnSpc>
            </a:pPr>
            <a:r>
              <a:rPr lang="en-US" altLang="zh-CN" sz="2000" b="0" i="1" dirty="0">
                <a:effectLst/>
                <a:latin typeface="Times New Roman" panose="02020603050405020304" pitchFamily="18" charset="0"/>
                <a:cs typeface="Times New Roman" panose="02020603050405020304" pitchFamily="18" charset="0"/>
              </a:rPr>
              <a:t>BernoulliNB</a:t>
            </a:r>
            <a:r>
              <a:rPr lang="en-US" altLang="zh-CN" sz="2000" i="1" dirty="0">
                <a:latin typeface="Times New Roman" panose="02020603050405020304" pitchFamily="18" charset="0"/>
                <a:cs typeface="Times New Roman" panose="02020603050405020304" pitchFamily="18" charset="0"/>
              </a:rPr>
              <a:t> classifier</a:t>
            </a:r>
          </a:p>
          <a:p>
            <a:pPr>
              <a:lnSpc>
                <a:spcPct val="150000"/>
              </a:lnSpc>
            </a:pPr>
            <a:r>
              <a:rPr lang="en-US" altLang="zh-CN" sz="2000" i="1" dirty="0">
                <a:effectLst/>
                <a:latin typeface="Times New Roman" panose="02020603050405020304" pitchFamily="18" charset="0"/>
                <a:cs typeface="Times New Roman" panose="02020603050405020304" pitchFamily="18" charset="0"/>
              </a:rPr>
              <a:t>Logistic Regression classifier</a:t>
            </a:r>
          </a:p>
          <a:p>
            <a:pPr>
              <a:lnSpc>
                <a:spcPct val="150000"/>
              </a:lnSpc>
            </a:pPr>
            <a:r>
              <a:rPr lang="en-US" altLang="zh-CN" sz="2000" b="0" i="1" dirty="0">
                <a:effectLst/>
                <a:latin typeface="Times New Roman" panose="02020603050405020304" pitchFamily="18" charset="0"/>
                <a:cs typeface="Times New Roman" panose="02020603050405020304" pitchFamily="18" charset="0"/>
              </a:rPr>
              <a:t>SGD Classifier</a:t>
            </a:r>
          </a:p>
          <a:p>
            <a:pPr>
              <a:lnSpc>
                <a:spcPct val="150000"/>
              </a:lnSpc>
            </a:pPr>
            <a:r>
              <a:rPr kumimoji="0" lang="en-US" altLang="zh-CN" sz="2000" b="0" i="1" u="none" strike="noStrike" cap="none" normalizeH="0" baseline="0" dirty="0">
                <a:ln>
                  <a:noFill/>
                </a:ln>
                <a:effectLst/>
                <a:latin typeface="Times New Roman" panose="02020603050405020304" pitchFamily="18" charset="0"/>
                <a:cs typeface="Times New Roman" panose="02020603050405020304" pitchFamily="18" charset="0"/>
              </a:rPr>
              <a:t>Voting Classifier</a:t>
            </a:r>
            <a:r>
              <a:rPr kumimoji="0" lang="en-US" altLang="zh-CN"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a:lnSpc>
                <a:spcPct val="150000"/>
              </a:lnSpc>
            </a:pPr>
            <a:r>
              <a:rPr lang="en-US" altLang="zh-CN" sz="2000" i="1" dirty="0">
                <a:latin typeface="Times New Roman" panose="02020603050405020304" pitchFamily="18" charset="0"/>
                <a:cs typeface="Times New Roman" panose="02020603050405020304" pitchFamily="18" charset="0"/>
              </a:rPr>
              <a:t>Random Forest Classifier</a:t>
            </a:r>
          </a:p>
          <a:p>
            <a:pPr>
              <a:lnSpc>
                <a:spcPct val="150000"/>
              </a:lnSpc>
            </a:pPr>
            <a:r>
              <a:rPr lang="en-US" altLang="zh-CN" sz="2000" i="1" dirty="0">
                <a:latin typeface="Times New Roman" panose="02020603050405020304" pitchFamily="18" charset="0"/>
                <a:cs typeface="Times New Roman" panose="02020603050405020304" pitchFamily="18" charset="0"/>
              </a:rPr>
              <a:t>AdaBoost Classifier</a:t>
            </a:r>
          </a:p>
          <a:p>
            <a:pPr>
              <a:lnSpc>
                <a:spcPct val="150000"/>
              </a:lnSpc>
            </a:pPr>
            <a:r>
              <a:rPr kumimoji="0" lang="en-US" altLang="zh-CN" sz="2000" i="1" u="none" strike="noStrike" cap="none" normalizeH="0" baseline="0" dirty="0">
                <a:ln>
                  <a:noFill/>
                </a:ln>
                <a:latin typeface="Times New Roman" panose="02020603050405020304" pitchFamily="18" charset="0"/>
                <a:cs typeface="Times New Roman" panose="02020603050405020304" pitchFamily="18" charset="0"/>
              </a:rPr>
              <a:t>….</a:t>
            </a:r>
          </a:p>
          <a:p>
            <a:pPr>
              <a:lnSpc>
                <a:spcPct val="150000"/>
              </a:lnSpc>
            </a:pPr>
            <a:endParaRPr lang="en-US" altLang="zh-CN" sz="2000" i="1" dirty="0">
              <a:latin typeface="Times New Roman" panose="02020603050405020304" pitchFamily="18" charset="0"/>
              <a:cs typeface="Times New Roman" panose="02020603050405020304" pitchFamily="18" charset="0"/>
            </a:endParaRPr>
          </a:p>
          <a:p>
            <a:pPr>
              <a:lnSpc>
                <a:spcPct val="150000"/>
              </a:lnSpc>
            </a:pPr>
            <a:endParaRPr lang="zh-CN" altLang="en-US" sz="2000" dirty="0"/>
          </a:p>
        </p:txBody>
      </p:sp>
    </p:spTree>
    <p:extLst>
      <p:ext uri="{BB962C8B-B14F-4D97-AF65-F5344CB8AC3E}">
        <p14:creationId xmlns:p14="http://schemas.microsoft.com/office/powerpoint/2010/main" val="298480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3594586-E30C-3366-2EDA-EE0C007D73C9}"/>
              </a:ext>
            </a:extLst>
          </p:cNvPr>
          <p:cNvSpPr>
            <a:spLocks noGrp="1"/>
          </p:cNvSpPr>
          <p:nvPr>
            <p:ph type="title"/>
          </p:nvPr>
        </p:nvSpPr>
        <p:spPr>
          <a:xfrm>
            <a:off x="1057025" y="922644"/>
            <a:ext cx="5040285" cy="1169585"/>
          </a:xfrm>
        </p:spPr>
        <p:txBody>
          <a:bodyPr anchor="b">
            <a:normAutofit/>
          </a:bodyPr>
          <a:lstStyle/>
          <a:p>
            <a:r>
              <a:rPr lang="en-US" altLang="zh-CN" sz="4000" b="0" i="1" dirty="0">
                <a:effectLst/>
                <a:latin typeface="Times New Roman" panose="02020603050405020304" pitchFamily="18" charset="0"/>
                <a:cs typeface="Times New Roman" panose="02020603050405020304" pitchFamily="18" charset="0"/>
              </a:rPr>
              <a:t>BernoulliNB</a:t>
            </a:r>
            <a:r>
              <a:rPr lang="en-US" altLang="zh-CN" sz="4000" i="1" dirty="0">
                <a:latin typeface="Times New Roman" panose="02020603050405020304" pitchFamily="18" charset="0"/>
                <a:cs typeface="Times New Roman" panose="02020603050405020304" pitchFamily="18" charset="0"/>
              </a:rPr>
              <a:t> classifier</a:t>
            </a:r>
            <a:endParaRPr lang="zh-CN" altLang="en-US" sz="4000" i="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F6BB527E-42AA-8258-2EC8-728549208638}"/>
              </a:ext>
            </a:extLst>
          </p:cNvPr>
          <p:cNvSpPr>
            <a:spLocks noGrp="1"/>
          </p:cNvSpPr>
          <p:nvPr>
            <p:ph idx="1"/>
          </p:nvPr>
        </p:nvSpPr>
        <p:spPr>
          <a:xfrm>
            <a:off x="1055715" y="2508105"/>
            <a:ext cx="5040285" cy="3632493"/>
          </a:xfrm>
        </p:spPr>
        <p:txBody>
          <a:bodyPr anchor="ctr">
            <a:normAutofit lnSpcReduction="10000"/>
          </a:bodyPr>
          <a:lstStyle/>
          <a:p>
            <a:pPr>
              <a:lnSpc>
                <a:spcPct val="150000"/>
              </a:lnSpc>
            </a:pPr>
            <a:r>
              <a:rPr lang="en-US" altLang="zh-CN" sz="2000" b="0" i="1" dirty="0">
                <a:effectLst/>
                <a:latin typeface="Times New Roman" panose="02020603050405020304" pitchFamily="18" charset="0"/>
                <a:cs typeface="Times New Roman" panose="02020603050405020304" pitchFamily="18" charset="0"/>
              </a:rPr>
              <a:t>In BernoulliNB, the most important parameter is alpha, which is the additive (Laplace/</a:t>
            </a:r>
            <a:r>
              <a:rPr lang="en-US" altLang="zh-CN" sz="2000" b="0" i="1" dirty="0" err="1">
                <a:effectLst/>
                <a:latin typeface="Times New Roman" panose="02020603050405020304" pitchFamily="18" charset="0"/>
                <a:cs typeface="Times New Roman" panose="02020603050405020304" pitchFamily="18" charset="0"/>
              </a:rPr>
              <a:t>Lidstone</a:t>
            </a:r>
            <a:r>
              <a:rPr lang="en-US" altLang="zh-CN" sz="2000" b="0" i="1" dirty="0">
                <a:effectLst/>
                <a:latin typeface="Times New Roman" panose="02020603050405020304" pitchFamily="18" charset="0"/>
                <a:cs typeface="Times New Roman" panose="02020603050405020304" pitchFamily="18" charset="0"/>
              </a:rPr>
              <a:t>) smoothing parameter (set alpha=0 and </a:t>
            </a:r>
            <a:r>
              <a:rPr lang="en-US" altLang="zh-CN" sz="2000" b="0" i="1" dirty="0" err="1">
                <a:effectLst/>
                <a:latin typeface="Times New Roman" panose="02020603050405020304" pitchFamily="18" charset="0"/>
                <a:cs typeface="Times New Roman" panose="02020603050405020304" pitchFamily="18" charset="0"/>
              </a:rPr>
              <a:t>force_alpha</a:t>
            </a:r>
            <a:r>
              <a:rPr lang="en-US" altLang="zh-CN" sz="2000" b="0" i="1" dirty="0">
                <a:effectLst/>
                <a:latin typeface="Times New Roman" panose="02020603050405020304" pitchFamily="18" charset="0"/>
                <a:cs typeface="Times New Roman" panose="02020603050405020304" pitchFamily="18" charset="0"/>
              </a:rPr>
              <a:t>=True, for no smoothing). We will define logarithmic space for this smoothing parameter, by grid search and cross-validation are used to obtain the best alpha value and best score.</a:t>
            </a:r>
            <a:endParaRPr lang="zh-CN" altLang="en-US" sz="2000" dirty="0">
              <a:latin typeface="Times New Roman" panose="02020603050405020304" pitchFamily="18" charset="0"/>
              <a:cs typeface="Times New Roman" panose="02020603050405020304" pitchFamily="18" charset="0"/>
            </a:endParaRPr>
          </a:p>
        </p:txBody>
      </p:sp>
      <p:pic>
        <p:nvPicPr>
          <p:cNvPr id="7" name="图片 6" descr="文本&#10;&#10;描述已自动生成">
            <a:extLst>
              <a:ext uri="{FF2B5EF4-FFF2-40B4-BE49-F238E27FC236}">
                <a16:creationId xmlns:a16="http://schemas.microsoft.com/office/drawing/2014/main" id="{B4936197-EDD9-1CB1-B253-F97927C3C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667" y="1330212"/>
            <a:ext cx="4389120" cy="1469319"/>
          </a:xfrm>
          <a:prstGeom prst="rect">
            <a:avLst/>
          </a:prstGeom>
        </p:spPr>
      </p:pic>
      <p:pic>
        <p:nvPicPr>
          <p:cNvPr id="5" name="图片 4" descr="文本&#10;&#10;描述已自动生成">
            <a:extLst>
              <a:ext uri="{FF2B5EF4-FFF2-40B4-BE49-F238E27FC236}">
                <a16:creationId xmlns:a16="http://schemas.microsoft.com/office/drawing/2014/main" id="{0B801F26-B381-843D-CE9D-1CD48FAEDA5C}"/>
              </a:ext>
            </a:extLst>
          </p:cNvPr>
          <p:cNvPicPr>
            <a:picLocks noChangeAspect="1"/>
          </p:cNvPicPr>
          <p:nvPr/>
        </p:nvPicPr>
        <p:blipFill>
          <a:blip r:embed="rId3"/>
          <a:stretch>
            <a:fillRect/>
          </a:stretch>
        </p:blipFill>
        <p:spPr>
          <a:xfrm>
            <a:off x="6946667" y="4190833"/>
            <a:ext cx="4389120" cy="1349654"/>
          </a:xfrm>
          <a:prstGeom prst="rect">
            <a:avLst/>
          </a:prstGeom>
        </p:spPr>
      </p:pic>
    </p:spTree>
    <p:extLst>
      <p:ext uri="{BB962C8B-B14F-4D97-AF65-F5344CB8AC3E}">
        <p14:creationId xmlns:p14="http://schemas.microsoft.com/office/powerpoint/2010/main" val="123236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1" name="Rectangle 2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3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A59BECA-EEF5-800A-CD55-FBBFBC7CF9C7}"/>
              </a:ext>
            </a:extLst>
          </p:cNvPr>
          <p:cNvSpPr>
            <a:spLocks noGrp="1"/>
          </p:cNvSpPr>
          <p:nvPr>
            <p:ph type="title"/>
          </p:nvPr>
        </p:nvSpPr>
        <p:spPr>
          <a:xfrm>
            <a:off x="1057025" y="922644"/>
            <a:ext cx="5040285" cy="1169585"/>
          </a:xfrm>
        </p:spPr>
        <p:txBody>
          <a:bodyPr anchor="b">
            <a:normAutofit/>
          </a:bodyPr>
          <a:lstStyle/>
          <a:p>
            <a:r>
              <a:rPr lang="en-US" altLang="zh-CN" sz="3700" i="1" dirty="0">
                <a:effectLst/>
                <a:latin typeface="Times New Roman" panose="02020603050405020304" pitchFamily="18" charset="0"/>
                <a:cs typeface="Times New Roman" panose="02020603050405020304" pitchFamily="18" charset="0"/>
              </a:rPr>
              <a:t>Logistic Regression classifier</a:t>
            </a:r>
            <a:endParaRPr lang="zh-CN" altLang="en-US" sz="3700" dirty="0"/>
          </a:p>
        </p:txBody>
      </p:sp>
      <p:sp>
        <p:nvSpPr>
          <p:cNvPr id="44" name="Rectangle 3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7101DB2-FDF6-9D4F-CBCF-62EBD43C9AEA}"/>
              </a:ext>
            </a:extLst>
          </p:cNvPr>
          <p:cNvSpPr>
            <a:spLocks noGrp="1"/>
          </p:cNvSpPr>
          <p:nvPr>
            <p:ph idx="1"/>
          </p:nvPr>
        </p:nvSpPr>
        <p:spPr>
          <a:xfrm>
            <a:off x="1055715" y="2508105"/>
            <a:ext cx="5040285" cy="3632493"/>
          </a:xfrm>
        </p:spPr>
        <p:txBody>
          <a:bodyPr anchor="ctr">
            <a:normAutofit/>
          </a:bodyPr>
          <a:lstStyle/>
          <a:p>
            <a:pPr>
              <a:lnSpc>
                <a:spcPct val="150000"/>
              </a:lnSpc>
            </a:pPr>
            <a:r>
              <a:rPr lang="en-US" altLang="zh-CN" sz="2000" i="1" dirty="0">
                <a:effectLst/>
                <a:latin typeface="Times New Roman" panose="02020603050405020304" pitchFamily="18" charset="0"/>
                <a:cs typeface="Times New Roman" panose="02020603050405020304" pitchFamily="18" charset="0"/>
              </a:rPr>
              <a:t>In Logistic Regression model, the most important parameters is C, which is inverse of regularization strength, C must be a positive float. Like in support vector machines, smaller values specify stronger regularization.</a:t>
            </a:r>
            <a:br>
              <a:rPr lang="en-US" altLang="zh-CN" sz="2000" b="0" i="0" dirty="0">
                <a:effectLst/>
                <a:latin typeface="Roboto Mono" panose="00000009000000000000" pitchFamily="49" charset="0"/>
              </a:rPr>
            </a:br>
            <a:endParaRPr lang="zh-CN" altLang="en-US" sz="2000" dirty="0"/>
          </a:p>
        </p:txBody>
      </p:sp>
      <p:pic>
        <p:nvPicPr>
          <p:cNvPr id="7" name="图片 6" descr="文本&#10;&#10;描述已自动生成">
            <a:extLst>
              <a:ext uri="{FF2B5EF4-FFF2-40B4-BE49-F238E27FC236}">
                <a16:creationId xmlns:a16="http://schemas.microsoft.com/office/drawing/2014/main" id="{37AE2276-3DDD-CEA8-80C0-4CEAE90F4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1306665"/>
            <a:ext cx="4389120" cy="1516413"/>
          </a:xfrm>
          <a:prstGeom prst="rect">
            <a:avLst/>
          </a:prstGeom>
        </p:spPr>
      </p:pic>
      <p:pic>
        <p:nvPicPr>
          <p:cNvPr id="5" name="图片 4" descr="文本&#10;&#10;描述已自动生成">
            <a:extLst>
              <a:ext uri="{FF2B5EF4-FFF2-40B4-BE49-F238E27FC236}">
                <a16:creationId xmlns:a16="http://schemas.microsoft.com/office/drawing/2014/main" id="{CDD871DC-5B24-709E-44AB-D41A475985EC}"/>
              </a:ext>
            </a:extLst>
          </p:cNvPr>
          <p:cNvPicPr>
            <a:picLocks noChangeAspect="1"/>
          </p:cNvPicPr>
          <p:nvPr/>
        </p:nvPicPr>
        <p:blipFill>
          <a:blip r:embed="rId4"/>
          <a:stretch>
            <a:fillRect/>
          </a:stretch>
        </p:blipFill>
        <p:spPr>
          <a:xfrm>
            <a:off x="6946667" y="4234724"/>
            <a:ext cx="4389120" cy="1261872"/>
          </a:xfrm>
          <a:prstGeom prst="rect">
            <a:avLst/>
          </a:prstGeom>
        </p:spPr>
      </p:pic>
    </p:spTree>
    <p:extLst>
      <p:ext uri="{BB962C8B-B14F-4D97-AF65-F5344CB8AC3E}">
        <p14:creationId xmlns:p14="http://schemas.microsoft.com/office/powerpoint/2010/main" val="177217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3ACA8BE-E8F1-A0F6-DF3F-F136E854FCA2}"/>
              </a:ext>
            </a:extLst>
          </p:cNvPr>
          <p:cNvSpPr>
            <a:spLocks noGrp="1"/>
          </p:cNvSpPr>
          <p:nvPr>
            <p:ph type="title"/>
          </p:nvPr>
        </p:nvSpPr>
        <p:spPr>
          <a:xfrm>
            <a:off x="1057025" y="922644"/>
            <a:ext cx="5040285" cy="1169585"/>
          </a:xfrm>
        </p:spPr>
        <p:txBody>
          <a:bodyPr anchor="b">
            <a:normAutofit/>
          </a:bodyPr>
          <a:lstStyle/>
          <a:p>
            <a:r>
              <a:rPr lang="en-US" altLang="zh-CN" sz="4000" b="0" i="1" dirty="0">
                <a:effectLst/>
                <a:latin typeface="Times New Roman" panose="02020603050405020304" pitchFamily="18" charset="0"/>
                <a:cs typeface="Times New Roman" panose="02020603050405020304" pitchFamily="18" charset="0"/>
              </a:rPr>
              <a:t>SGD Classifier</a:t>
            </a:r>
            <a:endParaRPr lang="zh-CN" altLang="en-US" sz="4000" i="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88672C3E-2B63-4C14-EDDB-DAB103647A91}"/>
              </a:ext>
            </a:extLst>
          </p:cNvPr>
          <p:cNvSpPr>
            <a:spLocks noGrp="1"/>
          </p:cNvSpPr>
          <p:nvPr>
            <p:ph idx="1"/>
          </p:nvPr>
        </p:nvSpPr>
        <p:spPr>
          <a:xfrm>
            <a:off x="1055715" y="2508105"/>
            <a:ext cx="5040285" cy="3632493"/>
          </a:xfrm>
        </p:spPr>
        <p:txBody>
          <a:bodyPr anchor="ctr">
            <a:normAutofit/>
          </a:bodyPr>
          <a:lstStyle/>
          <a:p>
            <a:r>
              <a:rPr lang="en-US" altLang="zh-CN" sz="1700" i="1" dirty="0">
                <a:latin typeface="Times New Roman" panose="02020603050405020304" pitchFamily="18" charset="0"/>
                <a:cs typeface="Times New Roman" panose="02020603050405020304" pitchFamily="18" charset="0"/>
              </a:rPr>
              <a:t>Linear classifiers (SVM, logistic regression, etc.) with SGD training.</a:t>
            </a:r>
          </a:p>
          <a:p>
            <a:endParaRPr lang="en-US" altLang="zh-CN" sz="1700" i="1" dirty="0">
              <a:latin typeface="Times New Roman" panose="02020603050405020304" pitchFamily="18" charset="0"/>
              <a:cs typeface="Times New Roman" panose="02020603050405020304" pitchFamily="18" charset="0"/>
            </a:endParaRPr>
          </a:p>
          <a:p>
            <a:r>
              <a:rPr lang="en-US" altLang="zh-CN" sz="1700" i="1" dirty="0">
                <a:latin typeface="Times New Roman" panose="02020603050405020304" pitchFamily="18" charset="0"/>
                <a:cs typeface="Times New Roman" panose="02020603050405020304" pitchFamily="18" charset="0"/>
              </a:rPr>
              <a:t>This estimator implements regularized linear models with stochastic gradient descent (SGD) learning: the gradient of the loss is estimated each sample at a time and the model is updated along the way with a decreasing strength schedule (aka learning rate). SGD allows minibatch (online/out-of-core) learning via the </a:t>
            </a:r>
            <a:r>
              <a:rPr lang="en-US" altLang="zh-CN" sz="1700" i="1" dirty="0" err="1">
                <a:latin typeface="Times New Roman" panose="02020603050405020304" pitchFamily="18" charset="0"/>
                <a:cs typeface="Times New Roman" panose="02020603050405020304" pitchFamily="18" charset="0"/>
              </a:rPr>
              <a:t>partial_fit</a:t>
            </a:r>
            <a:r>
              <a:rPr lang="en-US" altLang="zh-CN" sz="1700" i="1" dirty="0">
                <a:latin typeface="Times New Roman" panose="02020603050405020304" pitchFamily="18" charset="0"/>
                <a:cs typeface="Times New Roman" panose="02020603050405020304" pitchFamily="18" charset="0"/>
              </a:rPr>
              <a:t> method. For best results using the default learning rate schedule, the data should have zero mean and unit variance.</a:t>
            </a:r>
            <a:endParaRPr lang="zh-CN" altLang="en-US" sz="1700" i="1" dirty="0">
              <a:latin typeface="Times New Roman" panose="02020603050405020304" pitchFamily="18" charset="0"/>
              <a:cs typeface="Times New Roman" panose="02020603050405020304" pitchFamily="18" charset="0"/>
            </a:endParaRPr>
          </a:p>
        </p:txBody>
      </p:sp>
      <p:pic>
        <p:nvPicPr>
          <p:cNvPr id="5" name="图片 4" descr="文本&#10;&#10;低可信度描述已自动生成">
            <a:extLst>
              <a:ext uri="{FF2B5EF4-FFF2-40B4-BE49-F238E27FC236}">
                <a16:creationId xmlns:a16="http://schemas.microsoft.com/office/drawing/2014/main" id="{8BB98865-086B-A114-26DA-33FC55962E17}"/>
              </a:ext>
            </a:extLst>
          </p:cNvPr>
          <p:cNvPicPr>
            <a:picLocks noChangeAspect="1"/>
          </p:cNvPicPr>
          <p:nvPr/>
        </p:nvPicPr>
        <p:blipFill>
          <a:blip r:embed="rId2"/>
          <a:stretch>
            <a:fillRect/>
          </a:stretch>
        </p:blipFill>
        <p:spPr>
          <a:xfrm>
            <a:off x="6946667" y="1324208"/>
            <a:ext cx="4389120" cy="1481327"/>
          </a:xfrm>
          <a:prstGeom prst="rect">
            <a:avLst/>
          </a:prstGeom>
        </p:spPr>
      </p:pic>
      <p:pic>
        <p:nvPicPr>
          <p:cNvPr id="7" name="图片 6" descr="文本&#10;&#10;描述已自动生成">
            <a:extLst>
              <a:ext uri="{FF2B5EF4-FFF2-40B4-BE49-F238E27FC236}">
                <a16:creationId xmlns:a16="http://schemas.microsoft.com/office/drawing/2014/main" id="{E53C44EE-F6A3-807E-5B3B-2852F5A5B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4135690"/>
            <a:ext cx="4389120" cy="1459940"/>
          </a:xfrm>
          <a:prstGeom prst="rect">
            <a:avLst/>
          </a:prstGeom>
        </p:spPr>
      </p:pic>
    </p:spTree>
    <p:extLst>
      <p:ext uri="{BB962C8B-B14F-4D97-AF65-F5344CB8AC3E}">
        <p14:creationId xmlns:p14="http://schemas.microsoft.com/office/powerpoint/2010/main" val="297492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3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E564B51-66A3-3915-6C64-5DBAF3B17F2B}"/>
              </a:ext>
            </a:extLst>
          </p:cNvPr>
          <p:cNvSpPr>
            <a:spLocks noGrp="1" noChangeArrowheads="1"/>
          </p:cNvSpPr>
          <p:nvPr>
            <p:ph type="title"/>
          </p:nvPr>
        </p:nvSpPr>
        <p:spPr bwMode="auto">
          <a:xfrm>
            <a:off x="1057025" y="922644"/>
            <a:ext cx="5040285" cy="1169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Aft>
                <a:spcPct val="0"/>
              </a:spcAft>
              <a:buClrTx/>
              <a:buSzTx/>
              <a:tabLst/>
            </a:pPr>
            <a:r>
              <a:rPr kumimoji="0" lang="en-US" altLang="zh-CN" sz="4000" b="0" i="1" u="none" strike="noStrike" cap="none" normalizeH="0" baseline="0" dirty="0">
                <a:ln>
                  <a:noFill/>
                </a:ln>
                <a:effectLst/>
                <a:latin typeface="Times New Roman" panose="02020603050405020304" pitchFamily="18" charset="0"/>
                <a:cs typeface="Times New Roman" panose="02020603050405020304" pitchFamily="18" charset="0"/>
              </a:rPr>
              <a:t>Voting Classifier</a:t>
            </a:r>
            <a:r>
              <a:rPr kumimoji="0" lang="en-US" altLang="zh-CN" sz="40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39" name="Rectangle 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702467B8-D11A-403F-7FE8-B33F3607EEA7}"/>
              </a:ext>
            </a:extLst>
          </p:cNvPr>
          <p:cNvSpPr txBox="1"/>
          <p:nvPr/>
        </p:nvSpPr>
        <p:spPr>
          <a:xfrm>
            <a:off x="1055715" y="2508105"/>
            <a:ext cx="5040285" cy="3632493"/>
          </a:xfrm>
          <a:prstGeom prst="rect">
            <a:avLst/>
          </a:prstGeom>
        </p:spPr>
        <p:txBody>
          <a:bodyPr vert="horz" lIns="91440" tIns="45720" rIns="91440" bIns="45720" rtlCol="0" anchor="ctr">
            <a:normAutofit lnSpcReduction="10000"/>
          </a:bodyPr>
          <a:lstStyle/>
          <a:p>
            <a:pPr indent="-228600">
              <a:lnSpc>
                <a:spcPct val="150000"/>
              </a:lnSpc>
              <a:spcAft>
                <a:spcPts val="600"/>
              </a:spcAft>
              <a:buFont typeface="Arial" panose="020B0604020202020204" pitchFamily="34" charset="0"/>
              <a:buChar char="•"/>
            </a:pPr>
            <a:r>
              <a:rPr lang="en-US" altLang="zh-CN" sz="2000" i="1" dirty="0">
                <a:latin typeface="Times New Roman" panose="02020603050405020304" pitchFamily="18" charset="0"/>
                <a:cs typeface="Times New Roman" panose="02020603050405020304" pitchFamily="18" charset="0"/>
              </a:rPr>
              <a:t>The idea behind the </a:t>
            </a:r>
            <a:r>
              <a:rPr lang="en-US" altLang="zh-CN" sz="2000" i="1" dirty="0" err="1">
                <a:latin typeface="Times New Roman" panose="02020603050405020304" pitchFamily="18" charset="0"/>
                <a:cs typeface="Times New Roman" panose="02020603050405020304" pitchFamily="18" charset="0"/>
              </a:rPr>
              <a:t>VotingClassifier</a:t>
            </a:r>
            <a:r>
              <a:rPr lang="en-US" altLang="zh-CN" sz="2000" i="1" dirty="0">
                <a:latin typeface="Times New Roman" panose="02020603050405020304" pitchFamily="18" charset="0"/>
                <a:cs typeface="Times New Roman" panose="02020603050405020304" pitchFamily="18" charset="0"/>
              </a:rPr>
              <a:t> is to combine conceptually different machine learning classifiers and use a majority vote or the average predicted probabilities (soft vote) to predict the class labels. Such a classifier can be useful for a set of equally well performing models in order to balance out their individual weaknesses.</a:t>
            </a:r>
          </a:p>
          <a:p>
            <a:pPr indent="-228600">
              <a:lnSpc>
                <a:spcPct val="150000"/>
              </a:lnSpc>
              <a:spcAft>
                <a:spcPts val="600"/>
              </a:spcAft>
              <a:buFont typeface="Arial" panose="020B0604020202020204" pitchFamily="34" charset="0"/>
              <a:buChar char="•"/>
            </a:pPr>
            <a:endParaRPr lang="en-US" altLang="zh-CN" sz="2000" i="1" dirty="0">
              <a:latin typeface="Times New Roman" panose="02020603050405020304" pitchFamily="18" charset="0"/>
              <a:cs typeface="Times New Roman" panose="02020603050405020304" pitchFamily="18" charset="0"/>
            </a:endParaRPr>
          </a:p>
        </p:txBody>
      </p:sp>
      <p:pic>
        <p:nvPicPr>
          <p:cNvPr id="8" name="图片 7" descr="文本&#10;&#10;描述已自动生成">
            <a:extLst>
              <a:ext uri="{FF2B5EF4-FFF2-40B4-BE49-F238E27FC236}">
                <a16:creationId xmlns:a16="http://schemas.microsoft.com/office/drawing/2014/main" id="{EBD72D98-0E93-17F7-ED5C-16885152D951}"/>
              </a:ext>
            </a:extLst>
          </p:cNvPr>
          <p:cNvPicPr>
            <a:picLocks noChangeAspect="1"/>
          </p:cNvPicPr>
          <p:nvPr/>
        </p:nvPicPr>
        <p:blipFill>
          <a:blip r:embed="rId3"/>
          <a:stretch>
            <a:fillRect/>
          </a:stretch>
        </p:blipFill>
        <p:spPr>
          <a:xfrm>
            <a:off x="6946667" y="923700"/>
            <a:ext cx="4389120" cy="2282342"/>
          </a:xfrm>
          <a:prstGeom prst="rect">
            <a:avLst/>
          </a:prstGeom>
        </p:spPr>
      </p:pic>
      <p:pic>
        <p:nvPicPr>
          <p:cNvPr id="6" name="图片 5" descr="文本&#10;&#10;描述已自动生成">
            <a:extLst>
              <a:ext uri="{FF2B5EF4-FFF2-40B4-BE49-F238E27FC236}">
                <a16:creationId xmlns:a16="http://schemas.microsoft.com/office/drawing/2014/main" id="{410CF59E-D2B5-687C-1D57-2E6389E32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667" y="4120759"/>
            <a:ext cx="4389120" cy="1489803"/>
          </a:xfrm>
          <a:prstGeom prst="rect">
            <a:avLst/>
          </a:prstGeom>
        </p:spPr>
      </p:pic>
    </p:spTree>
    <p:extLst>
      <p:ext uri="{BB962C8B-B14F-4D97-AF65-F5344CB8AC3E}">
        <p14:creationId xmlns:p14="http://schemas.microsoft.com/office/powerpoint/2010/main" val="302236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D4E3C94-BD40-872E-6FE7-D8CDD2F9BBB9}"/>
              </a:ext>
            </a:extLst>
          </p:cNvPr>
          <p:cNvSpPr>
            <a:spLocks noGrp="1"/>
          </p:cNvSpPr>
          <p:nvPr>
            <p:ph type="title"/>
          </p:nvPr>
        </p:nvSpPr>
        <p:spPr>
          <a:xfrm>
            <a:off x="1057025" y="922644"/>
            <a:ext cx="5040285" cy="1169585"/>
          </a:xfrm>
        </p:spPr>
        <p:txBody>
          <a:bodyPr anchor="b">
            <a:normAutofit/>
          </a:bodyPr>
          <a:lstStyle/>
          <a:p>
            <a:r>
              <a:rPr lang="en-US" altLang="zh-CN" sz="3700" i="1" dirty="0">
                <a:latin typeface="Times New Roman" panose="02020603050405020304" pitchFamily="18" charset="0"/>
                <a:cs typeface="Times New Roman" panose="02020603050405020304" pitchFamily="18" charset="0"/>
              </a:rPr>
              <a:t>Random Forest Classifier</a:t>
            </a:r>
            <a:endParaRPr lang="zh-CN" altLang="en-US" sz="3700" i="1"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08994D9-B8F9-A526-66C1-B15B85C7A95E}"/>
              </a:ext>
            </a:extLst>
          </p:cNvPr>
          <p:cNvSpPr>
            <a:spLocks noGrp="1"/>
          </p:cNvSpPr>
          <p:nvPr>
            <p:ph idx="1"/>
          </p:nvPr>
        </p:nvSpPr>
        <p:spPr>
          <a:xfrm>
            <a:off x="1055715" y="2508105"/>
            <a:ext cx="5040285" cy="3632493"/>
          </a:xfrm>
        </p:spPr>
        <p:txBody>
          <a:bodyPr anchor="ctr">
            <a:normAutofit/>
          </a:bodyPr>
          <a:lstStyle/>
          <a:p>
            <a:r>
              <a:rPr lang="en-US" altLang="zh-CN" sz="2000" i="1" dirty="0">
                <a:latin typeface="Times New Roman" panose="02020603050405020304" pitchFamily="18" charset="0"/>
                <a:cs typeface="Times New Roman" panose="02020603050405020304" pitchFamily="18" charset="0"/>
              </a:rPr>
              <a:t>A random forest is a meta estimator that fits a number of decision tree classifiers on various sub-samples of the dataset and uses averaging to improve the predictive accuracy and control over-fitting.</a:t>
            </a:r>
          </a:p>
          <a:p>
            <a:endParaRPr lang="en-US" altLang="zh-CN" sz="2000" i="1" dirty="0">
              <a:latin typeface="Times New Roman" panose="02020603050405020304" pitchFamily="18" charset="0"/>
              <a:cs typeface="Times New Roman" panose="02020603050405020304" pitchFamily="18" charset="0"/>
            </a:endParaRPr>
          </a:p>
          <a:p>
            <a:r>
              <a:rPr lang="en-US" altLang="zh-CN" sz="2000" i="1" dirty="0">
                <a:latin typeface="Times New Roman" panose="02020603050405020304" pitchFamily="18" charset="0"/>
                <a:cs typeface="Times New Roman" panose="02020603050405020304" pitchFamily="18" charset="0"/>
              </a:rPr>
              <a:t>Important parameters include </a:t>
            </a:r>
            <a:r>
              <a:rPr lang="en-US" altLang="zh-CN" sz="2000" i="1" dirty="0" err="1">
                <a:latin typeface="Times New Roman" panose="02020603050405020304" pitchFamily="18" charset="0"/>
                <a:cs typeface="Times New Roman" panose="02020603050405020304" pitchFamily="18" charset="0"/>
              </a:rPr>
              <a:t>n_estimators</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max_features</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max_depth</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min_samples_split</a:t>
            </a:r>
            <a:r>
              <a:rPr lang="en-US" altLang="zh-CN" sz="2000" i="1" dirty="0">
                <a:latin typeface="Times New Roman" panose="02020603050405020304" pitchFamily="18" charset="0"/>
                <a:cs typeface="Times New Roman" panose="02020603050405020304" pitchFamily="18" charset="0"/>
              </a:rPr>
              <a:t> and </a:t>
            </a:r>
            <a:r>
              <a:rPr lang="en-US" altLang="zh-CN" sz="2000" i="1" dirty="0" err="1">
                <a:latin typeface="Times New Roman" panose="02020603050405020304" pitchFamily="18" charset="0"/>
                <a:cs typeface="Times New Roman" panose="02020603050405020304" pitchFamily="18" charset="0"/>
              </a:rPr>
              <a:t>min_samples_leaf</a:t>
            </a:r>
            <a:r>
              <a:rPr lang="en-US" altLang="zh-CN" sz="2000" i="1" dirty="0">
                <a:latin typeface="Times New Roman" panose="02020603050405020304" pitchFamily="18" charset="0"/>
                <a:cs typeface="Times New Roman" panose="02020603050405020304" pitchFamily="18" charset="0"/>
              </a:rPr>
              <a:t>. </a:t>
            </a:r>
            <a:endParaRPr lang="zh-CN" altLang="en-US" sz="2000" i="1" dirty="0">
              <a:latin typeface="Times New Roman" panose="02020603050405020304" pitchFamily="18" charset="0"/>
              <a:cs typeface="Times New Roman" panose="02020603050405020304" pitchFamily="18" charset="0"/>
            </a:endParaRPr>
          </a:p>
        </p:txBody>
      </p:sp>
      <p:pic>
        <p:nvPicPr>
          <p:cNvPr id="7" name="图片 6" descr="文本&#10;&#10;描述已自动生成">
            <a:extLst>
              <a:ext uri="{FF2B5EF4-FFF2-40B4-BE49-F238E27FC236}">
                <a16:creationId xmlns:a16="http://schemas.microsoft.com/office/drawing/2014/main" id="{328B1906-3FED-39CC-7064-094ACC54C7DC}"/>
              </a:ext>
            </a:extLst>
          </p:cNvPr>
          <p:cNvPicPr>
            <a:picLocks noChangeAspect="1"/>
          </p:cNvPicPr>
          <p:nvPr/>
        </p:nvPicPr>
        <p:blipFill>
          <a:blip r:embed="rId2"/>
          <a:stretch>
            <a:fillRect/>
          </a:stretch>
        </p:blipFill>
        <p:spPr>
          <a:xfrm>
            <a:off x="6946667" y="1335180"/>
            <a:ext cx="4389120" cy="1459382"/>
          </a:xfrm>
          <a:prstGeom prst="rect">
            <a:avLst/>
          </a:prstGeom>
        </p:spPr>
      </p:pic>
      <p:pic>
        <p:nvPicPr>
          <p:cNvPr id="9" name="图片 8" descr="文本&#10;&#10;描述已自动生成">
            <a:extLst>
              <a:ext uri="{FF2B5EF4-FFF2-40B4-BE49-F238E27FC236}">
                <a16:creationId xmlns:a16="http://schemas.microsoft.com/office/drawing/2014/main" id="{B2ECEF55-F56B-BC26-2E29-FF9A90AF0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4137138"/>
            <a:ext cx="4389120" cy="1457044"/>
          </a:xfrm>
          <a:prstGeom prst="rect">
            <a:avLst/>
          </a:prstGeom>
        </p:spPr>
      </p:pic>
    </p:spTree>
    <p:extLst>
      <p:ext uri="{BB962C8B-B14F-4D97-AF65-F5344CB8AC3E}">
        <p14:creationId xmlns:p14="http://schemas.microsoft.com/office/powerpoint/2010/main" val="50848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94056-45AA-26B0-7183-E887EAF33E96}"/>
              </a:ext>
            </a:extLst>
          </p:cNvPr>
          <p:cNvSpPr>
            <a:spLocks noGrp="1"/>
          </p:cNvSpPr>
          <p:nvPr>
            <p:ph type="title"/>
          </p:nvPr>
        </p:nvSpPr>
        <p:spPr>
          <a:xfrm>
            <a:off x="1489253" y="1542873"/>
            <a:ext cx="8678875" cy="805307"/>
          </a:xfrm>
        </p:spPr>
        <p:txBody>
          <a:bodyPr>
            <a:normAutofit fontScale="90000"/>
          </a:bodyPr>
          <a:lstStyle/>
          <a:p>
            <a:r>
              <a:rPr lang="en-US" altLang="zh-CN" sz="4400" b="1" i="1" dirty="0">
                <a:latin typeface="Times New Roman" panose="02020603050405020304" pitchFamily="18" charset="0"/>
                <a:cs typeface="Times New Roman" panose="02020603050405020304" pitchFamily="18" charset="0"/>
              </a:rPr>
              <a:t>LLM - Detect AI Generated Text</a:t>
            </a:r>
            <a:br>
              <a:rPr lang="en-US" altLang="zh-CN" sz="4400" b="1" i="1" dirty="0">
                <a:latin typeface="Times New Roman" panose="02020603050405020304" pitchFamily="18" charset="0"/>
                <a:cs typeface="Times New Roman" panose="02020603050405020304" pitchFamily="18" charset="0"/>
              </a:rPr>
            </a:br>
            <a:br>
              <a:rPr lang="en-US" altLang="zh-CN" sz="4400" i="1" dirty="0">
                <a:latin typeface="Times New Roman" panose="02020603050405020304" pitchFamily="18" charset="0"/>
                <a:cs typeface="Times New Roman" panose="02020603050405020304" pitchFamily="18" charset="0"/>
              </a:rPr>
            </a:br>
            <a:br>
              <a:rPr lang="zh-CN" altLang="en-US" sz="4400" i="1" dirty="0">
                <a:latin typeface="Times New Roman" panose="02020603050405020304" pitchFamily="18" charset="0"/>
                <a:cs typeface="Times New Roman" panose="02020603050405020304" pitchFamily="18" charset="0"/>
              </a:rPr>
            </a:br>
            <a:endParaRPr lang="zh-CN" altLang="en-US" dirty="0"/>
          </a:p>
        </p:txBody>
      </p:sp>
      <p:pic>
        <p:nvPicPr>
          <p:cNvPr id="5" name="图片 4">
            <a:extLst>
              <a:ext uri="{FF2B5EF4-FFF2-40B4-BE49-F238E27FC236}">
                <a16:creationId xmlns:a16="http://schemas.microsoft.com/office/drawing/2014/main" id="{EE5B054F-E078-C14A-BA13-7E87506FFDA1}"/>
              </a:ext>
            </a:extLst>
          </p:cNvPr>
          <p:cNvPicPr>
            <a:picLocks noChangeAspect="1"/>
          </p:cNvPicPr>
          <p:nvPr/>
        </p:nvPicPr>
        <p:blipFill>
          <a:blip r:embed="rId2"/>
          <a:stretch>
            <a:fillRect/>
          </a:stretch>
        </p:blipFill>
        <p:spPr>
          <a:xfrm>
            <a:off x="777618" y="1916583"/>
            <a:ext cx="10282131" cy="4382923"/>
          </a:xfrm>
          <a:prstGeom prst="rect">
            <a:avLst/>
          </a:prstGeom>
        </p:spPr>
      </p:pic>
    </p:spTree>
    <p:extLst>
      <p:ext uri="{BB962C8B-B14F-4D97-AF65-F5344CB8AC3E}">
        <p14:creationId xmlns:p14="http://schemas.microsoft.com/office/powerpoint/2010/main" val="3287301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8CA35D1-F0B9-6DB0-A6AB-B39890E91123}"/>
              </a:ext>
            </a:extLst>
          </p:cNvPr>
          <p:cNvSpPr>
            <a:spLocks noGrp="1"/>
          </p:cNvSpPr>
          <p:nvPr>
            <p:ph type="title"/>
          </p:nvPr>
        </p:nvSpPr>
        <p:spPr>
          <a:xfrm>
            <a:off x="1057025" y="922644"/>
            <a:ext cx="5040285" cy="1169585"/>
          </a:xfrm>
        </p:spPr>
        <p:txBody>
          <a:bodyPr anchor="b">
            <a:normAutofit/>
          </a:bodyPr>
          <a:lstStyle/>
          <a:p>
            <a:r>
              <a:rPr lang="en-US" altLang="zh-CN" sz="4000" i="1" dirty="0">
                <a:latin typeface="Times New Roman" panose="02020603050405020304" pitchFamily="18" charset="0"/>
                <a:cs typeface="Times New Roman" panose="02020603050405020304" pitchFamily="18" charset="0"/>
              </a:rPr>
              <a:t>AdaBoost Classifier</a:t>
            </a:r>
            <a:endParaRPr lang="zh-CN" altLang="en-US" sz="4000" dirty="0"/>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B048113-5B54-B1E9-0447-8E6C40C8E771}"/>
              </a:ext>
            </a:extLst>
          </p:cNvPr>
          <p:cNvSpPr>
            <a:spLocks noGrp="1"/>
          </p:cNvSpPr>
          <p:nvPr>
            <p:ph idx="1"/>
          </p:nvPr>
        </p:nvSpPr>
        <p:spPr>
          <a:xfrm>
            <a:off x="1055715" y="2508105"/>
            <a:ext cx="5040285" cy="3632493"/>
          </a:xfrm>
        </p:spPr>
        <p:txBody>
          <a:bodyPr anchor="ctr">
            <a:normAutofit/>
          </a:bodyPr>
          <a:lstStyle/>
          <a:p>
            <a:r>
              <a:rPr lang="en-US" altLang="zh-CN" sz="1400" i="1" dirty="0">
                <a:latin typeface="Times New Roman" panose="02020603050405020304" pitchFamily="18" charset="0"/>
                <a:cs typeface="Times New Roman" panose="02020603050405020304" pitchFamily="18" charset="0"/>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a:p>
            <a:endParaRPr lang="en-US" altLang="zh-CN" sz="1400" i="1" dirty="0">
              <a:latin typeface="Times New Roman" panose="02020603050405020304" pitchFamily="18" charset="0"/>
              <a:cs typeface="Times New Roman" panose="02020603050405020304" pitchFamily="18" charset="0"/>
            </a:endParaRPr>
          </a:p>
          <a:p>
            <a:r>
              <a:rPr lang="en-US" altLang="zh-CN" sz="1400" i="1" dirty="0">
                <a:latin typeface="Times New Roman" panose="02020603050405020304" pitchFamily="18" charset="0"/>
                <a:cs typeface="Times New Roman" panose="02020603050405020304" pitchFamily="18" charset="0"/>
              </a:rPr>
              <a:t>The main parameters for AdaBoost is </a:t>
            </a:r>
            <a:r>
              <a:rPr lang="en-US" altLang="zh-CN" sz="1400" i="1" dirty="0" err="1">
                <a:latin typeface="Times New Roman" panose="02020603050405020304" pitchFamily="18" charset="0"/>
                <a:cs typeface="Times New Roman" panose="02020603050405020304" pitchFamily="18" charset="0"/>
              </a:rPr>
              <a:t>learning_rate</a:t>
            </a:r>
            <a:r>
              <a:rPr lang="en-US" altLang="zh-CN" sz="1400" i="1" dirty="0">
                <a:latin typeface="Times New Roman" panose="02020603050405020304" pitchFamily="18" charset="0"/>
                <a:cs typeface="Times New Roman" panose="02020603050405020304" pitchFamily="18" charset="0"/>
              </a:rPr>
              <a:t> and </a:t>
            </a:r>
            <a:r>
              <a:rPr lang="en-US" altLang="zh-CN" sz="1400" i="1" dirty="0" err="1">
                <a:latin typeface="Times New Roman" panose="02020603050405020304" pitchFamily="18" charset="0"/>
                <a:cs typeface="Times New Roman" panose="02020603050405020304" pitchFamily="18" charset="0"/>
              </a:rPr>
              <a:t>n_estimators</a:t>
            </a:r>
            <a:r>
              <a:rPr lang="en-US" altLang="zh-CN" sz="1400" i="1"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n_estimators</a:t>
            </a:r>
            <a:r>
              <a:rPr lang="en-US" altLang="zh-CN" sz="1400" i="1" dirty="0">
                <a:latin typeface="Times New Roman" panose="02020603050405020304" pitchFamily="18" charset="0"/>
                <a:cs typeface="Times New Roman" panose="02020603050405020304" pitchFamily="18" charset="0"/>
              </a:rPr>
              <a:t> is the maximum number of estimators at which boosting is terminated. In case of perfect fit, the learning procedure is stopped early. </a:t>
            </a:r>
            <a:r>
              <a:rPr lang="en-US" altLang="zh-CN" sz="1400" i="1" dirty="0" err="1">
                <a:latin typeface="Times New Roman" panose="02020603050405020304" pitchFamily="18" charset="0"/>
                <a:cs typeface="Times New Roman" panose="02020603050405020304" pitchFamily="18" charset="0"/>
              </a:rPr>
              <a:t>learning_rate</a:t>
            </a:r>
            <a:r>
              <a:rPr lang="en-US" altLang="zh-CN" sz="1400" i="1" dirty="0">
                <a:latin typeface="Times New Roman" panose="02020603050405020304" pitchFamily="18" charset="0"/>
                <a:cs typeface="Times New Roman" panose="02020603050405020304" pitchFamily="18" charset="0"/>
              </a:rPr>
              <a:t> is the weight applied to each classifier at each boosting iteration. A higher learning rate increases the contribution of each classifier. There is a trade-off between the </a:t>
            </a:r>
            <a:r>
              <a:rPr lang="en-US" altLang="zh-CN" sz="1400" i="1" dirty="0" err="1">
                <a:latin typeface="Times New Roman" panose="02020603050405020304" pitchFamily="18" charset="0"/>
                <a:cs typeface="Times New Roman" panose="02020603050405020304" pitchFamily="18" charset="0"/>
              </a:rPr>
              <a:t>learning_rate</a:t>
            </a:r>
            <a:r>
              <a:rPr lang="en-US" altLang="zh-CN" sz="1400" i="1" dirty="0">
                <a:latin typeface="Times New Roman" panose="02020603050405020304" pitchFamily="18" charset="0"/>
                <a:cs typeface="Times New Roman" panose="02020603050405020304" pitchFamily="18" charset="0"/>
              </a:rPr>
              <a:t> and </a:t>
            </a:r>
            <a:r>
              <a:rPr lang="en-US" altLang="zh-CN" sz="1400" i="1" dirty="0" err="1">
                <a:latin typeface="Times New Roman" panose="02020603050405020304" pitchFamily="18" charset="0"/>
                <a:cs typeface="Times New Roman" panose="02020603050405020304" pitchFamily="18" charset="0"/>
              </a:rPr>
              <a:t>n_estimators</a:t>
            </a:r>
            <a:r>
              <a:rPr lang="en-US" altLang="zh-CN" sz="1400" i="1" dirty="0">
                <a:latin typeface="Times New Roman" panose="02020603050405020304" pitchFamily="18" charset="0"/>
                <a:cs typeface="Times New Roman" panose="02020603050405020304" pitchFamily="18" charset="0"/>
              </a:rPr>
              <a:t> parameters. We will try grid search and cross-validation to find optimal </a:t>
            </a:r>
            <a:r>
              <a:rPr lang="en-US" altLang="zh-CN" sz="1400" i="1" dirty="0" err="1">
                <a:latin typeface="Times New Roman" panose="02020603050405020304" pitchFamily="18" charset="0"/>
                <a:cs typeface="Times New Roman" panose="02020603050405020304" pitchFamily="18" charset="0"/>
              </a:rPr>
              <a:t>learning_rate</a:t>
            </a:r>
            <a:r>
              <a:rPr lang="en-US" altLang="zh-CN" sz="1400" i="1" dirty="0">
                <a:latin typeface="Times New Roman" panose="02020603050405020304" pitchFamily="18" charset="0"/>
                <a:cs typeface="Times New Roman" panose="02020603050405020304" pitchFamily="18" charset="0"/>
              </a:rPr>
              <a:t> and </a:t>
            </a:r>
            <a:r>
              <a:rPr lang="en-US" altLang="zh-CN" sz="1400" i="1" dirty="0" err="1">
                <a:latin typeface="Times New Roman" panose="02020603050405020304" pitchFamily="18" charset="0"/>
                <a:cs typeface="Times New Roman" panose="02020603050405020304" pitchFamily="18" charset="0"/>
              </a:rPr>
              <a:t>n_estimators</a:t>
            </a:r>
            <a:r>
              <a:rPr lang="en-US" altLang="zh-CN" sz="1400" i="1" dirty="0">
                <a:latin typeface="Times New Roman" panose="02020603050405020304" pitchFamily="18" charset="0"/>
                <a:cs typeface="Times New Roman" panose="02020603050405020304" pitchFamily="18" charset="0"/>
              </a:rPr>
              <a:t> in the range.</a:t>
            </a:r>
            <a:endParaRPr lang="zh-CN" altLang="en-US" sz="1400" i="1" dirty="0">
              <a:latin typeface="Times New Roman" panose="02020603050405020304" pitchFamily="18" charset="0"/>
              <a:cs typeface="Times New Roman" panose="02020603050405020304" pitchFamily="18" charset="0"/>
            </a:endParaRPr>
          </a:p>
        </p:txBody>
      </p:sp>
      <p:pic>
        <p:nvPicPr>
          <p:cNvPr id="5" name="图片 4" descr="文本&#10;&#10;描述已自动生成">
            <a:extLst>
              <a:ext uri="{FF2B5EF4-FFF2-40B4-BE49-F238E27FC236}">
                <a16:creationId xmlns:a16="http://schemas.microsoft.com/office/drawing/2014/main" id="{785A6666-6AC1-9B33-CFBD-72D3427E9CA3}"/>
              </a:ext>
            </a:extLst>
          </p:cNvPr>
          <p:cNvPicPr>
            <a:picLocks noChangeAspect="1"/>
          </p:cNvPicPr>
          <p:nvPr/>
        </p:nvPicPr>
        <p:blipFill>
          <a:blip r:embed="rId2"/>
          <a:stretch>
            <a:fillRect/>
          </a:stretch>
        </p:blipFill>
        <p:spPr>
          <a:xfrm>
            <a:off x="6946667" y="1263857"/>
            <a:ext cx="4389120" cy="1602028"/>
          </a:xfrm>
          <a:prstGeom prst="rect">
            <a:avLst/>
          </a:prstGeom>
        </p:spPr>
      </p:pic>
      <p:pic>
        <p:nvPicPr>
          <p:cNvPr id="7" name="图片 6" descr="文本&#10;&#10;描述已自动生成">
            <a:extLst>
              <a:ext uri="{FF2B5EF4-FFF2-40B4-BE49-F238E27FC236}">
                <a16:creationId xmlns:a16="http://schemas.microsoft.com/office/drawing/2014/main" id="{D08C41C2-321C-F4A9-935E-EDDA1ADC8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4155656"/>
            <a:ext cx="4389120" cy="1420009"/>
          </a:xfrm>
          <a:prstGeom prst="rect">
            <a:avLst/>
          </a:prstGeom>
        </p:spPr>
      </p:pic>
    </p:spTree>
    <p:extLst>
      <p:ext uri="{BB962C8B-B14F-4D97-AF65-F5344CB8AC3E}">
        <p14:creationId xmlns:p14="http://schemas.microsoft.com/office/powerpoint/2010/main" val="127328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ADF4F-AD7F-BFA3-6480-1C69DAA722E0}"/>
              </a:ext>
            </a:extLst>
          </p:cNvPr>
          <p:cNvSpPr>
            <a:spLocks noGrp="1"/>
          </p:cNvSpPr>
          <p:nvPr>
            <p:ph type="title"/>
          </p:nvPr>
        </p:nvSpPr>
        <p:spPr>
          <a:xfrm>
            <a:off x="5868557" y="1138036"/>
            <a:ext cx="5444382" cy="1402470"/>
          </a:xfrm>
        </p:spPr>
        <p:txBody>
          <a:bodyPr anchor="t">
            <a:normAutofit/>
          </a:bodyPr>
          <a:lstStyle/>
          <a:p>
            <a:r>
              <a:rPr lang="en-US" altLang="zh-CN" sz="3200" i="1">
                <a:latin typeface="Times New Roman" panose="02020603050405020304" pitchFamily="18" charset="0"/>
                <a:cs typeface="Times New Roman" panose="02020603050405020304" pitchFamily="18" charset="0"/>
              </a:rPr>
              <a:t>Predict</a:t>
            </a:r>
            <a:endParaRPr lang="zh-CN" altLang="en-US" sz="3200" i="1">
              <a:latin typeface="Times New Roman" panose="02020603050405020304" pitchFamily="18" charset="0"/>
              <a:cs typeface="Times New Roman" panose="02020603050405020304" pitchFamily="18" charset="0"/>
            </a:endParaRPr>
          </a:p>
        </p:txBody>
      </p:sp>
      <p:pic>
        <p:nvPicPr>
          <p:cNvPr id="5" name="Picture 4" descr="A digital balance scale using circles">
            <a:extLst>
              <a:ext uri="{FF2B5EF4-FFF2-40B4-BE49-F238E27FC236}">
                <a16:creationId xmlns:a16="http://schemas.microsoft.com/office/drawing/2014/main" id="{EE8BAF4D-CDA6-D78C-4C6D-4961DD3A793B}"/>
              </a:ext>
            </a:extLst>
          </p:cNvPr>
          <p:cNvPicPr>
            <a:picLocks noChangeAspect="1"/>
          </p:cNvPicPr>
          <p:nvPr/>
        </p:nvPicPr>
        <p:blipFill rotWithShape="1">
          <a:blip r:embed="rId2"/>
          <a:srcRect l="28588" r="25970"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5C1C2F69-19DA-3680-E270-FA773D8EC925}"/>
              </a:ext>
            </a:extLst>
          </p:cNvPr>
          <p:cNvSpPr>
            <a:spLocks noGrp="1"/>
          </p:cNvSpPr>
          <p:nvPr>
            <p:ph idx="1"/>
          </p:nvPr>
        </p:nvSpPr>
        <p:spPr>
          <a:xfrm>
            <a:off x="5868557" y="2551176"/>
            <a:ext cx="5444382" cy="3591207"/>
          </a:xfrm>
        </p:spPr>
        <p:txBody>
          <a:bodyPr>
            <a:normAutofit/>
          </a:bodyPr>
          <a:lstStyle/>
          <a:p>
            <a:pPr>
              <a:lnSpc>
                <a:spcPct val="150000"/>
              </a:lnSpc>
            </a:pPr>
            <a:r>
              <a:rPr lang="en-US" altLang="zh-CN" sz="2000" i="1" dirty="0">
                <a:latin typeface="Times New Roman" panose="02020603050405020304" pitchFamily="18" charset="0"/>
                <a:cs typeface="Times New Roman" panose="02020603050405020304" pitchFamily="18" charset="0"/>
              </a:rPr>
              <a:t>Finally, in order to improve the generalization ability, accuracy and stability of the model, we use </a:t>
            </a:r>
            <a:r>
              <a:rPr lang="en-US" altLang="zh-CN" sz="2000" i="1" dirty="0" err="1">
                <a:latin typeface="Times New Roman" panose="02020603050405020304" pitchFamily="18" charset="0"/>
                <a:cs typeface="Times New Roman" panose="02020603050405020304" pitchFamily="18" charset="0"/>
              </a:rPr>
              <a:t>VotingClassifier</a:t>
            </a:r>
            <a:r>
              <a:rPr lang="en-US" altLang="zh-CN" sz="2000" i="1" dirty="0">
                <a:latin typeface="Times New Roman" panose="02020603050405020304" pitchFamily="18" charset="0"/>
                <a:cs typeface="Times New Roman" panose="02020603050405020304" pitchFamily="18" charset="0"/>
              </a:rPr>
              <a:t>. We combine LR, SGD and NB Bernoulli into a classifier with weights of 0.2, 0.4, 0.4. We hope that this approach will enable the model to maintain stability in the final predictions.</a:t>
            </a: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71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2">
            <a:extLst>
              <a:ext uri="{FF2B5EF4-FFF2-40B4-BE49-F238E27FC236}">
                <a16:creationId xmlns:a16="http://schemas.microsoft.com/office/drawing/2014/main" id="{9B0FE9FB-808F-9186-FFC6-1BC1F05F1490}"/>
              </a:ext>
            </a:extLst>
          </p:cNvPr>
          <p:cNvGraphicFramePr>
            <a:graphicFrameLocks noGrp="1"/>
          </p:cNvGraphicFramePr>
          <p:nvPr>
            <p:ph idx="1"/>
            <p:extLst>
              <p:ext uri="{D42A27DB-BD31-4B8C-83A1-F6EECF244321}">
                <p14:modId xmlns:p14="http://schemas.microsoft.com/office/powerpoint/2010/main" val="26665655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a:extLst>
              <a:ext uri="{FF2B5EF4-FFF2-40B4-BE49-F238E27FC236}">
                <a16:creationId xmlns:a16="http://schemas.microsoft.com/office/drawing/2014/main" id="{81E81698-CC75-6C09-8672-8935853AE5A8}"/>
              </a:ext>
            </a:extLst>
          </p:cNvPr>
          <p:cNvSpPr txBox="1">
            <a:spLocks/>
          </p:cNvSpPr>
          <p:nvPr/>
        </p:nvSpPr>
        <p:spPr>
          <a:xfrm>
            <a:off x="1352978" y="487880"/>
            <a:ext cx="9725730" cy="2226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altLang="zh-CN" sz="4800" b="1" i="1" dirty="0">
                <a:latin typeface="Times New Roman" panose="02020603050405020304" pitchFamily="18" charset="0"/>
                <a:cs typeface="Times New Roman" panose="02020603050405020304" pitchFamily="18" charset="0"/>
              </a:rPr>
              <a:t>LLM - Detect AI Generated Text</a:t>
            </a:r>
            <a:br>
              <a:rPr lang="en-US" altLang="zh-CN" sz="4800" b="1" i="1" dirty="0">
                <a:latin typeface="Times New Roman" panose="02020603050405020304" pitchFamily="18" charset="0"/>
                <a:cs typeface="Times New Roman" panose="02020603050405020304" pitchFamily="18" charset="0"/>
              </a:rPr>
            </a:br>
            <a:br>
              <a:rPr lang="en-US" altLang="zh-CN" sz="4800" i="1" dirty="0">
                <a:latin typeface="Times New Roman" panose="02020603050405020304" pitchFamily="18" charset="0"/>
                <a:cs typeface="Times New Roman" panose="02020603050405020304" pitchFamily="18" charset="0"/>
              </a:rPr>
            </a:br>
            <a:endParaRPr lang="zh-CN" altLang="en-US" sz="4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CDBD57B-C499-2C11-E820-34B1401B35F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altLang="zh-CN" sz="5400" i="1" dirty="0">
                <a:latin typeface="Times New Roman" panose="02020603050405020304" pitchFamily="18" charset="0"/>
                <a:cs typeface="Times New Roman" panose="02020603050405020304" pitchFamily="18" charset="0"/>
              </a:rPr>
              <a:t>1. Data preprocessing</a:t>
            </a:r>
          </a:p>
        </p:txBody>
      </p:sp>
      <p:sp>
        <p:nvSpPr>
          <p:cNvPr id="5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98007DE8-5AAC-21F7-2D9B-06B7C269FA28}"/>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ltLang="zh-CN" sz="2200" i="1" dirty="0">
                <a:latin typeface="Times New Roman" panose="02020603050405020304" pitchFamily="18" charset="0"/>
                <a:cs typeface="Times New Roman" panose="02020603050405020304" pitchFamily="18" charset="0"/>
              </a:rPr>
              <a:t>Add external data &amp; random split data </a:t>
            </a:r>
          </a:p>
          <a:p>
            <a:pPr marL="285750" indent="-228600">
              <a:lnSpc>
                <a:spcPct val="90000"/>
              </a:lnSpc>
              <a:spcAft>
                <a:spcPts val="600"/>
              </a:spcAft>
              <a:buFont typeface="Arial" panose="020B0604020202020204" pitchFamily="34" charset="0"/>
              <a:buChar char="•"/>
            </a:pPr>
            <a:r>
              <a:rPr lang="en-US" altLang="zh-CN" sz="2200" i="1" dirty="0">
                <a:latin typeface="Times New Roman" panose="02020603050405020304" pitchFamily="18" charset="0"/>
                <a:cs typeface="Times New Roman" panose="02020603050405020304" pitchFamily="18" charset="0"/>
              </a:rPr>
              <a:t>Text pre-processing</a:t>
            </a:r>
          </a:p>
          <a:p>
            <a:pPr marL="285750" indent="-228600">
              <a:lnSpc>
                <a:spcPct val="90000"/>
              </a:lnSpc>
              <a:spcAft>
                <a:spcPts val="600"/>
              </a:spcAft>
              <a:buFont typeface="Arial" panose="020B0604020202020204" pitchFamily="34" charset="0"/>
              <a:buChar char="•"/>
            </a:pPr>
            <a:r>
              <a:rPr lang="en-US" altLang="zh-CN" sz="2200" i="1" dirty="0">
                <a:latin typeface="Times New Roman" panose="02020603050405020304" pitchFamily="18" charset="0"/>
                <a:cs typeface="Times New Roman" panose="02020603050405020304" pitchFamily="18" charset="0"/>
              </a:rPr>
              <a:t>…</a:t>
            </a:r>
          </a:p>
        </p:txBody>
      </p:sp>
      <p:pic>
        <p:nvPicPr>
          <p:cNvPr id="49" name="Picture 48" descr="101010 data lines to infinity">
            <a:extLst>
              <a:ext uri="{FF2B5EF4-FFF2-40B4-BE49-F238E27FC236}">
                <a16:creationId xmlns:a16="http://schemas.microsoft.com/office/drawing/2014/main" id="{BAA4EB12-06A0-E401-105C-04DB8E003713}"/>
              </a:ext>
            </a:extLst>
          </p:cNvPr>
          <p:cNvPicPr>
            <a:picLocks noChangeAspect="1"/>
          </p:cNvPicPr>
          <p:nvPr/>
        </p:nvPicPr>
        <p:blipFill rotWithShape="1">
          <a:blip r:embed="rId2"/>
          <a:srcRect l="19279" r="157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9581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8EEE3F6-6387-0E32-3A8E-A3244FE421BB}"/>
              </a:ext>
            </a:extLst>
          </p:cNvPr>
          <p:cNvSpPr>
            <a:spLocks noGrp="1" noChangeArrowheads="1"/>
          </p:cNvSpPr>
          <p:nvPr>
            <p:ph type="title"/>
          </p:nvPr>
        </p:nvSpPr>
        <p:spPr bwMode="auto">
          <a:xfrm>
            <a:off x="565345" y="2188986"/>
            <a:ext cx="6594722" cy="11716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br>
              <a:rPr kumimoji="0" lang="en-US" altLang="zh-CN" sz="1400" b="0" i="1"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zh-CN" sz="1400" b="0" i="1" u="none" strike="noStrike" cap="none" normalizeH="0" baseline="0" dirty="0">
                <a:ln>
                  <a:noFill/>
                </a:ln>
                <a:effectLst/>
                <a:latin typeface="Times New Roman" panose="02020603050405020304" pitchFamily="18" charset="0"/>
                <a:cs typeface="Times New Roman" panose="02020603050405020304" pitchFamily="18" charset="0"/>
              </a:rPr>
            </a:br>
            <a:r>
              <a:rPr lang="en-US" altLang="zh-CN" sz="1400" b="0" i="1" dirty="0">
                <a:effectLst/>
                <a:latin typeface="Times New Roman" panose="02020603050405020304" pitchFamily="18" charset="0"/>
                <a:cs typeface="Times New Roman" panose="02020603050405020304" pitchFamily="18" charset="0"/>
              </a:rPr>
              <a:t>We'll be utilizing the following external datasets:</a:t>
            </a:r>
            <a:br>
              <a:rPr lang="en-US" altLang="zh-CN" sz="1400" b="0" i="1" dirty="0">
                <a:effectLst/>
                <a:latin typeface="Times New Roman" panose="02020603050405020304" pitchFamily="18" charset="0"/>
                <a:cs typeface="Times New Roman" panose="02020603050405020304" pitchFamily="18" charset="0"/>
              </a:rPr>
            </a:br>
            <a:r>
              <a:rPr lang="en-US" altLang="zh-CN" sz="1400" b="0" i="1" dirty="0">
                <a:effectLst/>
                <a:latin typeface="Times New Roman" panose="02020603050405020304" pitchFamily="18" charset="0"/>
                <a:cs typeface="Times New Roman" panose="02020603050405020304" pitchFamily="18" charset="0"/>
              </a:rPr>
              <a:t>Proper Train Dataset: </a:t>
            </a:r>
            <a:r>
              <a:rPr lang="en-US" altLang="zh-CN" sz="1400" b="0" i="1" u="none" strike="noStrike" dirty="0">
                <a:effectLst/>
                <a:latin typeface="Times New Roman" panose="02020603050405020304" pitchFamily="18" charset="0"/>
                <a:cs typeface="Times New Roman" panose="02020603050405020304" pitchFamily="18" charset="0"/>
                <a:hlinkClick r:id="rId2"/>
              </a:rPr>
              <a:t>https://www.kaggle.com/datasets/thedrcat/daigt-proper-train-dataset/</a:t>
            </a:r>
            <a:r>
              <a:rPr lang="en-US" altLang="zh-CN" sz="1400" b="0" i="1" dirty="0">
                <a:effectLst/>
                <a:latin typeface="Times New Roman" panose="02020603050405020304" pitchFamily="18" charset="0"/>
                <a:cs typeface="Times New Roman" panose="02020603050405020304" pitchFamily="18" charset="0"/>
              </a:rPr>
              <a:t> @thedrcat</a:t>
            </a:r>
            <a:br>
              <a:rPr lang="en-US" altLang="zh-CN" sz="1400" b="0" i="1" dirty="0">
                <a:effectLst/>
                <a:latin typeface="Times New Roman" panose="02020603050405020304" pitchFamily="18" charset="0"/>
                <a:cs typeface="Times New Roman" panose="02020603050405020304" pitchFamily="18" charset="0"/>
              </a:rPr>
            </a:br>
            <a:r>
              <a:rPr lang="en-US" altLang="zh-CN" sz="1400" b="0" i="1" dirty="0" err="1">
                <a:effectLst/>
                <a:latin typeface="Times New Roman" panose="02020603050405020304" pitchFamily="18" charset="0"/>
                <a:cs typeface="Times New Roman" panose="02020603050405020304" pitchFamily="18" charset="0"/>
              </a:rPr>
              <a:t>ArguGPT</a:t>
            </a:r>
            <a:r>
              <a:rPr lang="en-US" altLang="zh-CN" sz="1400" b="0" i="1" dirty="0">
                <a:effectLst/>
                <a:latin typeface="Times New Roman" panose="02020603050405020304" pitchFamily="18" charset="0"/>
                <a:cs typeface="Times New Roman" panose="02020603050405020304" pitchFamily="18" charset="0"/>
              </a:rPr>
              <a:t>: </a:t>
            </a:r>
            <a:r>
              <a:rPr lang="en-US" altLang="zh-CN" sz="1400" b="0" i="1" u="none" strike="noStrike" dirty="0">
                <a:effectLst/>
                <a:latin typeface="Times New Roman" panose="02020603050405020304" pitchFamily="18" charset="0"/>
                <a:cs typeface="Times New Roman" panose="02020603050405020304" pitchFamily="18" charset="0"/>
                <a:hlinkClick r:id="rId3"/>
              </a:rPr>
              <a:t>https://www.kaggle.com/datasets/alejopaullier/argugpt</a:t>
            </a:r>
            <a:r>
              <a:rPr lang="en-US" altLang="zh-CN" sz="1400" b="0" i="1" dirty="0">
                <a:effectLst/>
                <a:latin typeface="Times New Roman" panose="02020603050405020304" pitchFamily="18" charset="0"/>
                <a:cs typeface="Times New Roman" panose="02020603050405020304" pitchFamily="18" charset="0"/>
              </a:rPr>
              <a:t> @alejopaullier</a:t>
            </a:r>
            <a:br>
              <a:rPr lang="en-US" altLang="zh-CN" sz="1400" b="0" i="1" dirty="0">
                <a:effectLst/>
                <a:latin typeface="Times New Roman" panose="02020603050405020304" pitchFamily="18" charset="0"/>
                <a:cs typeface="Times New Roman" panose="02020603050405020304" pitchFamily="18" charset="0"/>
              </a:rPr>
            </a:br>
            <a:br>
              <a:rPr lang="en-US" altLang="zh-CN" sz="1400" b="0" i="1" dirty="0">
                <a:effectLst/>
                <a:latin typeface="Times New Roman" panose="02020603050405020304" pitchFamily="18" charset="0"/>
                <a:cs typeface="Times New Roman" panose="02020603050405020304" pitchFamily="18" charset="0"/>
              </a:rPr>
            </a:br>
            <a:r>
              <a:rPr kumimoji="0" lang="en-US" altLang="zh-CN" sz="1400" b="0" i="1" u="none" strike="noStrike" cap="none" normalizeH="0" baseline="0" dirty="0">
                <a:ln>
                  <a:noFill/>
                </a:ln>
                <a:effectLst/>
                <a:latin typeface="Times New Roman" panose="02020603050405020304" pitchFamily="18" charset="0"/>
                <a:cs typeface="Times New Roman" panose="02020603050405020304" pitchFamily="18" charset="0"/>
              </a:rPr>
              <a:t>randomly split data into 80% train and 20% test set</a:t>
            </a:r>
            <a:br>
              <a:rPr lang="en-US" altLang="zh-CN" sz="1400" i="1" dirty="0">
                <a:latin typeface="Times New Roman" panose="02020603050405020304" pitchFamily="18" charset="0"/>
                <a:cs typeface="Times New Roman" panose="02020603050405020304" pitchFamily="18" charset="0"/>
              </a:rPr>
            </a:br>
            <a:br>
              <a:rPr kumimoji="0" lang="en-US" altLang="zh-CN" sz="1400" b="0" i="1"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zh-CN" sz="1400" b="0" i="1"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zh-CN" sz="1400" b="0" i="1"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BB333C3-12A9-B83F-D481-FD7840E9DB67}"/>
              </a:ext>
            </a:extLst>
          </p:cNvPr>
          <p:cNvSpPr txBox="1"/>
          <p:nvPr/>
        </p:nvSpPr>
        <p:spPr>
          <a:xfrm>
            <a:off x="784607" y="5497592"/>
            <a:ext cx="10563445" cy="683095"/>
          </a:xfrm>
          <a:prstGeom prst="rect">
            <a:avLst/>
          </a:prstGeom>
        </p:spPr>
        <p:txBody>
          <a:bodyPr vert="horz" lIns="91440" tIns="45720" rIns="91440" bIns="45720" rtlCol="0" anchor="t">
            <a:normAutofit/>
          </a:bodyPr>
          <a:lstStyle/>
          <a:p>
            <a:pPr>
              <a:lnSpc>
                <a:spcPct val="90000"/>
              </a:lnSpc>
              <a:spcBef>
                <a:spcPts val="1000"/>
              </a:spcBef>
            </a:pPr>
            <a:endParaRPr lang="en-US" altLang="zh-CN" dirty="0"/>
          </a:p>
        </p:txBody>
      </p:sp>
      <p:cxnSp>
        <p:nvCxnSpPr>
          <p:cNvPr id="31" name="Straight Connector 30">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5F6DC36-55B8-E0A2-29BA-75978D883638}"/>
              </a:ext>
            </a:extLst>
          </p:cNvPr>
          <p:cNvPicPr>
            <a:picLocks noChangeAspect="1"/>
          </p:cNvPicPr>
          <p:nvPr/>
        </p:nvPicPr>
        <p:blipFill>
          <a:blip r:embed="rId4"/>
          <a:stretch>
            <a:fillRect/>
          </a:stretch>
        </p:blipFill>
        <p:spPr>
          <a:xfrm>
            <a:off x="7291838" y="1748972"/>
            <a:ext cx="4466588" cy="2132795"/>
          </a:xfrm>
          <a:prstGeom prst="rect">
            <a:avLst/>
          </a:prstGeom>
        </p:spPr>
      </p:pic>
      <p:cxnSp>
        <p:nvCxnSpPr>
          <p:cNvPr id="33" name="Straight Connector 32">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2516EE3F-0CE3-2569-E8DF-3356AC29AC0A}"/>
              </a:ext>
            </a:extLst>
          </p:cNvPr>
          <p:cNvSpPr txBox="1">
            <a:spLocks noChangeArrowheads="1"/>
          </p:cNvSpPr>
          <p:nvPr/>
        </p:nvSpPr>
        <p:spPr bwMode="auto">
          <a:xfrm>
            <a:off x="458391" y="400285"/>
            <a:ext cx="10066122" cy="12984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b"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Aft>
                <a:spcPts val="600"/>
              </a:spcAft>
            </a:pPr>
            <a:r>
              <a:rPr lang="en-US" altLang="zh-CN" sz="4800" i="1" dirty="0">
                <a:latin typeface="Times New Roman" panose="02020603050405020304" pitchFamily="18" charset="0"/>
                <a:ea typeface="JetBrains Mono"/>
                <a:cs typeface="Times New Roman" panose="02020603050405020304" pitchFamily="18" charset="0"/>
              </a:rPr>
              <a:t>Add external data &amp; random split data </a:t>
            </a:r>
            <a:endParaRPr lang="zh-CN" altLang="zh-CN" sz="4800" i="1"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8FA5C11-CD51-725F-8911-5AF6E1CAFADC}"/>
              </a:ext>
            </a:extLst>
          </p:cNvPr>
          <p:cNvPicPr>
            <a:picLocks noChangeAspect="1"/>
          </p:cNvPicPr>
          <p:nvPr/>
        </p:nvPicPr>
        <p:blipFill>
          <a:blip r:embed="rId5"/>
          <a:stretch>
            <a:fillRect/>
          </a:stretch>
        </p:blipFill>
        <p:spPr>
          <a:xfrm>
            <a:off x="6991721" y="4037991"/>
            <a:ext cx="4247326" cy="2820009"/>
          </a:xfrm>
          <a:prstGeom prst="rect">
            <a:avLst/>
          </a:prstGeom>
        </p:spPr>
      </p:pic>
      <p:pic>
        <p:nvPicPr>
          <p:cNvPr id="14" name="图片 13">
            <a:extLst>
              <a:ext uri="{FF2B5EF4-FFF2-40B4-BE49-F238E27FC236}">
                <a16:creationId xmlns:a16="http://schemas.microsoft.com/office/drawing/2014/main" id="{C570A913-A074-51AF-2841-7D4E5603DF4B}"/>
              </a:ext>
            </a:extLst>
          </p:cNvPr>
          <p:cNvPicPr>
            <a:picLocks noChangeAspect="1"/>
          </p:cNvPicPr>
          <p:nvPr/>
        </p:nvPicPr>
        <p:blipFill>
          <a:blip r:embed="rId6"/>
          <a:stretch>
            <a:fillRect/>
          </a:stretch>
        </p:blipFill>
        <p:spPr>
          <a:xfrm>
            <a:off x="888897" y="4517086"/>
            <a:ext cx="5236274" cy="1663601"/>
          </a:xfrm>
          <a:prstGeom prst="rect">
            <a:avLst/>
          </a:prstGeom>
        </p:spPr>
      </p:pic>
    </p:spTree>
    <p:extLst>
      <p:ext uri="{BB962C8B-B14F-4D97-AF65-F5344CB8AC3E}">
        <p14:creationId xmlns:p14="http://schemas.microsoft.com/office/powerpoint/2010/main" val="25983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9"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内容占位符 4">
            <a:extLst>
              <a:ext uri="{FF2B5EF4-FFF2-40B4-BE49-F238E27FC236}">
                <a16:creationId xmlns:a16="http://schemas.microsoft.com/office/drawing/2014/main" id="{4B3F7075-BBDD-2A65-9C1F-6DE0AEB0F96D}"/>
              </a:ext>
            </a:extLst>
          </p:cNvPr>
          <p:cNvPicPr>
            <a:picLocks noChangeAspect="1"/>
          </p:cNvPicPr>
          <p:nvPr/>
        </p:nvPicPr>
        <p:blipFill>
          <a:blip r:embed="rId2"/>
          <a:stretch>
            <a:fillRect/>
          </a:stretch>
        </p:blipFill>
        <p:spPr>
          <a:xfrm>
            <a:off x="7114264" y="1420457"/>
            <a:ext cx="4730214" cy="3228370"/>
          </a:xfrm>
          <a:prstGeom prst="rect">
            <a:avLst/>
          </a:prstGeom>
        </p:spPr>
      </p:pic>
      <p:grpSp>
        <p:nvGrpSpPr>
          <p:cNvPr id="22" name="Group 21">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3" name="Freeform: Shape 22">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Rectangle 2">
            <a:extLst>
              <a:ext uri="{FF2B5EF4-FFF2-40B4-BE49-F238E27FC236}">
                <a16:creationId xmlns:a16="http://schemas.microsoft.com/office/drawing/2014/main" id="{202FE34D-F25A-1FBC-FCA2-408A2ED50A31}"/>
              </a:ext>
            </a:extLst>
          </p:cNvPr>
          <p:cNvSpPr>
            <a:spLocks noGrp="1" noChangeArrowheads="1"/>
          </p:cNvSpPr>
          <p:nvPr>
            <p:ph type="title"/>
          </p:nvPr>
        </p:nvSpPr>
        <p:spPr bwMode="auto">
          <a:xfrm>
            <a:off x="307269" y="3430557"/>
            <a:ext cx="7275170" cy="33602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b" anchorCtr="0" compatLnSpc="1">
            <a:prstTxWarp prst="textNoShape">
              <a:avLst/>
            </a:prstTxWarp>
            <a:normAutofit/>
          </a:bodyPr>
          <a:lstStyle/>
          <a:p>
            <a:pPr marR="0" lvl="0" defTabSz="914400" rtl="0" eaLnBrk="0" fontAlgn="base" latinLnBrk="0" hangingPunct="0">
              <a:lnSpc>
                <a:spcPct val="150000"/>
              </a:lnSpc>
              <a:spcBef>
                <a:spcPct val="0"/>
              </a:spcBef>
              <a:spcAft>
                <a:spcPct val="0"/>
              </a:spcAft>
              <a:buClrTx/>
              <a:buSzTx/>
              <a:tabLst/>
            </a:pPr>
            <a: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1. </a:t>
            </a:r>
            <a:r>
              <a:rPr kumimoji="0" lang="zh-CN"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Replace with whitespace</a:t>
            </a:r>
            <a:br>
              <a:rPr lang="en-US" altLang="zh-CN" sz="2600" i="1" dirty="0">
                <a:latin typeface="Times New Roman" panose="02020603050405020304" pitchFamily="18" charset="0"/>
                <a:ea typeface="JetBrains Mono"/>
                <a:cs typeface="Times New Roman" panose="02020603050405020304" pitchFamily="18" charset="0"/>
              </a:rPr>
            </a:br>
            <a:r>
              <a:rPr lang="en-US" altLang="zh-CN" sz="2600" i="1" dirty="0">
                <a:latin typeface="Times New Roman" panose="02020603050405020304" pitchFamily="18" charset="0"/>
                <a:ea typeface="JetBrains Mono"/>
                <a:cs typeface="Times New Roman" panose="02020603050405020304" pitchFamily="18" charset="0"/>
              </a:rPr>
              <a:t>2. </a:t>
            </a:r>
            <a: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Drop punctuation</a:t>
            </a:r>
            <a:b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br>
            <a: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3. Remove extra spaces, remain only one remove</a:t>
            </a:r>
            <a:b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br>
            <a: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4. Remove leading and trailing whitespace</a:t>
            </a:r>
            <a:br>
              <a:rPr kumimoji="0" lang="en-US" altLang="zh-CN" sz="26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br>
            <a:r>
              <a:rPr kumimoji="0" lang="zh-CN" altLang="zh-CN" sz="26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30" name="文本框 29">
            <a:extLst>
              <a:ext uri="{FF2B5EF4-FFF2-40B4-BE49-F238E27FC236}">
                <a16:creationId xmlns:a16="http://schemas.microsoft.com/office/drawing/2014/main" id="{5AC95E42-450B-3F84-44CA-C070CE20FFC3}"/>
              </a:ext>
            </a:extLst>
          </p:cNvPr>
          <p:cNvSpPr txBox="1"/>
          <p:nvPr/>
        </p:nvSpPr>
        <p:spPr>
          <a:xfrm>
            <a:off x="508523" y="1456164"/>
            <a:ext cx="6097218" cy="830997"/>
          </a:xfrm>
          <a:prstGeom prst="rect">
            <a:avLst/>
          </a:prstGeom>
          <a:noFill/>
        </p:spPr>
        <p:txBody>
          <a:bodyPr wrap="square">
            <a:spAutoFit/>
          </a:bodyPr>
          <a:lstStyle/>
          <a:p>
            <a:pPr eaLnBrk="0" fontAlgn="base" hangingPunct="0">
              <a:spcAft>
                <a:spcPts val="600"/>
              </a:spcAft>
            </a:pPr>
            <a:r>
              <a:rPr lang="en-US" altLang="zh-CN" sz="4800" i="1" dirty="0">
                <a:latin typeface="Times New Roman" panose="02020603050405020304" pitchFamily="18" charset="0"/>
                <a:cs typeface="Times New Roman" panose="02020603050405020304" pitchFamily="18" charset="0"/>
              </a:rPr>
              <a:t>Text pre-processing</a:t>
            </a:r>
            <a:endParaRPr lang="zh-CN" altLang="zh-CN" sz="4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6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40B4F9D-A94D-FE65-75A7-FF92056D0A3D}"/>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altLang="zh-CN" sz="4000" i="1" dirty="0">
                <a:latin typeface="Times New Roman" panose="02020603050405020304" pitchFamily="18" charset="0"/>
                <a:cs typeface="Times New Roman" panose="02020603050405020304" pitchFamily="18" charset="0"/>
              </a:rPr>
              <a:t>2. Feature extraction</a:t>
            </a:r>
          </a:p>
        </p:txBody>
      </p:sp>
      <p:sp>
        <p:nvSpPr>
          <p:cNvPr id="5" name="文本框 4">
            <a:extLst>
              <a:ext uri="{FF2B5EF4-FFF2-40B4-BE49-F238E27FC236}">
                <a16:creationId xmlns:a16="http://schemas.microsoft.com/office/drawing/2014/main" id="{EC34394E-A52E-4665-54D6-4B8A2C74DC9D}"/>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285750" indent="-228600">
              <a:lnSpc>
                <a:spcPct val="150000"/>
              </a:lnSpc>
              <a:spcAft>
                <a:spcPts val="600"/>
              </a:spcAft>
              <a:buFont typeface="Arial" panose="020B0604020202020204" pitchFamily="34" charset="0"/>
              <a:buChar char="•"/>
            </a:pPr>
            <a:r>
              <a:rPr lang="en-US" altLang="zh-CN" sz="2000" i="1" dirty="0">
                <a:latin typeface="Times New Roman" panose="02020603050405020304" pitchFamily="18" charset="0"/>
                <a:cs typeface="Times New Roman" panose="02020603050405020304" pitchFamily="18" charset="0"/>
              </a:rPr>
              <a:t>BoW</a:t>
            </a:r>
          </a:p>
          <a:p>
            <a:pPr marL="285750" indent="-228600">
              <a:lnSpc>
                <a:spcPct val="150000"/>
              </a:lnSpc>
              <a:spcAft>
                <a:spcPts val="600"/>
              </a:spcAft>
              <a:buFont typeface="Arial" panose="020B0604020202020204" pitchFamily="34" charset="0"/>
              <a:buChar char="•"/>
            </a:pPr>
            <a:r>
              <a:rPr lang="en-US" altLang="zh-CN" sz="2000" i="1" dirty="0">
                <a:latin typeface="Times New Roman" panose="02020603050405020304" pitchFamily="18" charset="0"/>
                <a:cs typeface="Times New Roman" panose="02020603050405020304" pitchFamily="18" charset="0"/>
              </a:rPr>
              <a:t>TF-IDF</a:t>
            </a:r>
          </a:p>
          <a:p>
            <a:pPr marL="285750" indent="-228600">
              <a:lnSpc>
                <a:spcPct val="150000"/>
              </a:lnSpc>
              <a:spcAft>
                <a:spcPts val="600"/>
              </a:spcAft>
              <a:buFont typeface="Arial" panose="020B0604020202020204" pitchFamily="34" charset="0"/>
              <a:buChar char="•"/>
            </a:pPr>
            <a:r>
              <a:rPr lang="en-US" altLang="zh-CN" sz="2000" i="1" dirty="0">
                <a:latin typeface="Times New Roman" panose="02020603050405020304" pitchFamily="18" charset="0"/>
                <a:cs typeface="Times New Roman" panose="02020603050405020304" pitchFamily="18" charset="0"/>
              </a:rPr>
              <a:t>…</a:t>
            </a:r>
          </a:p>
        </p:txBody>
      </p:sp>
      <p:pic>
        <p:nvPicPr>
          <p:cNvPr id="37" name="Picture 26" descr="Tying a bow in an arrangment of presents">
            <a:extLst>
              <a:ext uri="{FF2B5EF4-FFF2-40B4-BE49-F238E27FC236}">
                <a16:creationId xmlns:a16="http://schemas.microsoft.com/office/drawing/2014/main" id="{12798AE0-AD1F-86BD-1D4B-2A03437DBAEB}"/>
              </a:ext>
            </a:extLst>
          </p:cNvPr>
          <p:cNvPicPr>
            <a:picLocks noChangeAspect="1"/>
          </p:cNvPicPr>
          <p:nvPr/>
        </p:nvPicPr>
        <p:blipFill rotWithShape="1">
          <a:blip r:embed="rId2"/>
          <a:srcRect l="20754" r="19845" b="-2"/>
          <a:stretch/>
        </p:blipFill>
        <p:spPr>
          <a:xfrm>
            <a:off x="6096000" y="1"/>
            <a:ext cx="6102825" cy="6858000"/>
          </a:xfrm>
          <a:prstGeom prst="rect">
            <a:avLst/>
          </a:prstGeom>
        </p:spPr>
      </p:pic>
    </p:spTree>
    <p:extLst>
      <p:ext uri="{BB962C8B-B14F-4D97-AF65-F5344CB8AC3E}">
        <p14:creationId xmlns:p14="http://schemas.microsoft.com/office/powerpoint/2010/main" val="92993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6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39B3503-43BD-4902-1059-D46738EA48A1}"/>
              </a:ext>
            </a:extLst>
          </p:cNvPr>
          <p:cNvSpPr>
            <a:spLocks noGrp="1"/>
          </p:cNvSpPr>
          <p:nvPr>
            <p:ph type="title"/>
          </p:nvPr>
        </p:nvSpPr>
        <p:spPr>
          <a:xfrm>
            <a:off x="793662" y="386930"/>
            <a:ext cx="10066122" cy="1298448"/>
          </a:xfrm>
        </p:spPr>
        <p:txBody>
          <a:bodyPr anchor="b">
            <a:normAutofit/>
          </a:bodyPr>
          <a:lstStyle/>
          <a:p>
            <a:r>
              <a:rPr lang="en-US" altLang="zh-CN" sz="4800" i="1" dirty="0">
                <a:latin typeface="Times New Roman" panose="02020603050405020304" pitchFamily="18" charset="0"/>
                <a:cs typeface="Times New Roman" panose="02020603050405020304" pitchFamily="18" charset="0"/>
              </a:rPr>
              <a:t>Using Bag-of-Words (BoW) model</a:t>
            </a:r>
            <a:endParaRPr lang="zh-CN" altLang="en-US" sz="4800" i="1" dirty="0">
              <a:latin typeface="Times New Roman" panose="02020603050405020304" pitchFamily="18" charset="0"/>
              <a:cs typeface="Times New Roman" panose="02020603050405020304" pitchFamily="18" charset="0"/>
            </a:endParaRPr>
          </a:p>
        </p:txBody>
      </p:sp>
      <p:sp>
        <p:nvSpPr>
          <p:cNvPr id="84" name="Rectangle 7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40E2CDD-8C11-3B20-CF4F-4237D864104A}"/>
              </a:ext>
            </a:extLst>
          </p:cNvPr>
          <p:cNvSpPr>
            <a:spLocks noGrp="1"/>
          </p:cNvSpPr>
          <p:nvPr>
            <p:ph idx="1"/>
          </p:nvPr>
        </p:nvSpPr>
        <p:spPr>
          <a:xfrm>
            <a:off x="665683" y="2289658"/>
            <a:ext cx="4658876" cy="3949301"/>
          </a:xfrm>
        </p:spPr>
        <p:txBody>
          <a:bodyPr anchor="ctr">
            <a:normAutofit fontScale="92500" lnSpcReduction="10000"/>
          </a:bodyPr>
          <a:lstStyle/>
          <a:p>
            <a:r>
              <a:rPr lang="en-US" altLang="zh-CN" sz="1800" i="1" dirty="0">
                <a:latin typeface="Times New Roman" panose="02020603050405020304" pitchFamily="18" charset="0"/>
                <a:cs typeface="Times New Roman" panose="02020603050405020304" pitchFamily="18" charset="0"/>
              </a:rPr>
              <a:t>The Bow model converts a collection of text documents to a matrix of token counts. When using the bag-of-words model, we also need to perform parameter tuning to determine the optimal value of </a:t>
            </a:r>
            <a:r>
              <a:rPr lang="en-US" altLang="zh-CN" sz="1800" i="1" dirty="0" err="1">
                <a:latin typeface="Times New Roman" panose="02020603050405020304" pitchFamily="18" charset="0"/>
                <a:cs typeface="Times New Roman" panose="02020603050405020304" pitchFamily="18" charset="0"/>
              </a:rPr>
              <a:t>max_features</a:t>
            </a:r>
            <a:r>
              <a:rPr lang="en-US" altLang="zh-CN" sz="1800" i="1" dirty="0">
                <a:latin typeface="Times New Roman" panose="02020603050405020304" pitchFamily="18" charset="0"/>
                <a:cs typeface="Times New Roman" panose="02020603050405020304" pitchFamily="18" charset="0"/>
              </a:rPr>
              <a:t>.</a:t>
            </a:r>
          </a:p>
          <a:p>
            <a:endParaRPr lang="en-US" altLang="zh-CN" sz="1800" i="1" dirty="0">
              <a:latin typeface="Times New Roman" panose="02020603050405020304" pitchFamily="18" charset="0"/>
              <a:cs typeface="Times New Roman" panose="02020603050405020304" pitchFamily="18" charset="0"/>
            </a:endParaRPr>
          </a:p>
          <a:p>
            <a:r>
              <a:rPr lang="en-US" altLang="zh-CN" sz="1800" i="1" dirty="0">
                <a:latin typeface="Times New Roman" panose="02020603050405020304" pitchFamily="18" charset="0"/>
                <a:cs typeface="Times New Roman" panose="02020603050405020304" pitchFamily="18" charset="0"/>
              </a:rPr>
              <a:t>The parameter tuning idea is as follows: First, we calculate the number of words in the training text and the test text (not repeated), and take the larger value of the two as the upper bound of the parameter </a:t>
            </a:r>
            <a:r>
              <a:rPr lang="en-US" altLang="zh-CN" sz="1800" i="1" dirty="0" err="1">
                <a:latin typeface="Times New Roman" panose="02020603050405020304" pitchFamily="18" charset="0"/>
                <a:cs typeface="Times New Roman" panose="02020603050405020304" pitchFamily="18" charset="0"/>
              </a:rPr>
              <a:t>max_features</a:t>
            </a:r>
            <a:r>
              <a:rPr lang="en-US" altLang="zh-CN" sz="1800" i="1" dirty="0">
                <a:latin typeface="Times New Roman" panose="02020603050405020304" pitchFamily="18" charset="0"/>
                <a:cs typeface="Times New Roman" panose="02020603050405020304" pitchFamily="18" charset="0"/>
              </a:rPr>
              <a:t>. After that, we determine the parameter space of </a:t>
            </a:r>
            <a:r>
              <a:rPr lang="en-US" altLang="zh-CN" sz="1800" i="1" dirty="0" err="1">
                <a:latin typeface="Times New Roman" panose="02020603050405020304" pitchFamily="18" charset="0"/>
                <a:cs typeface="Times New Roman" panose="02020603050405020304" pitchFamily="18" charset="0"/>
              </a:rPr>
              <a:t>max_features</a:t>
            </a:r>
            <a:r>
              <a:rPr lang="en-US" altLang="zh-CN" sz="1800" i="1" dirty="0">
                <a:latin typeface="Times New Roman" panose="02020603050405020304" pitchFamily="18" charset="0"/>
                <a:cs typeface="Times New Roman" panose="02020603050405020304" pitchFamily="18" charset="0"/>
              </a:rPr>
              <a:t>, use the </a:t>
            </a:r>
            <a:r>
              <a:rPr lang="en-US" altLang="zh-CN" sz="1800" i="1" dirty="0" err="1">
                <a:latin typeface="Times New Roman" panose="02020603050405020304" pitchFamily="18" charset="0"/>
                <a:cs typeface="Times New Roman" panose="02020603050405020304" pitchFamily="18" charset="0"/>
              </a:rPr>
              <a:t>BernouliNB</a:t>
            </a:r>
            <a:r>
              <a:rPr lang="en-US" altLang="zh-CN" sz="1800" i="1" dirty="0">
                <a:latin typeface="Times New Roman" panose="02020603050405020304" pitchFamily="18" charset="0"/>
                <a:cs typeface="Times New Roman" panose="02020603050405020304" pitchFamily="18" charset="0"/>
              </a:rPr>
              <a:t> model for cross-validation, and obtain the model with the highest score and the optimal value of </a:t>
            </a:r>
            <a:r>
              <a:rPr lang="en-US" altLang="zh-CN" sz="1800" i="1" dirty="0" err="1">
                <a:latin typeface="Times New Roman" panose="02020603050405020304" pitchFamily="18" charset="0"/>
                <a:cs typeface="Times New Roman" panose="02020603050405020304" pitchFamily="18" charset="0"/>
              </a:rPr>
              <a:t>max_features</a:t>
            </a:r>
            <a:r>
              <a:rPr lang="en-US" altLang="zh-CN" sz="1800" i="1" dirty="0">
                <a:latin typeface="Times New Roman" panose="02020603050405020304" pitchFamily="18" charset="0"/>
                <a:cs typeface="Times New Roman" panose="02020603050405020304" pitchFamily="18" charset="0"/>
              </a:rPr>
              <a:t>. This is parameter tuning in the feature extraction step.</a:t>
            </a:r>
            <a:endParaRPr lang="zh-CN" altLang="en-US" sz="1800" i="1" dirty="0">
              <a:latin typeface="Times New Roman" panose="02020603050405020304" pitchFamily="18" charset="0"/>
              <a:cs typeface="Times New Roman" panose="02020603050405020304" pitchFamily="18" charset="0"/>
            </a:endParaRPr>
          </a:p>
        </p:txBody>
      </p:sp>
      <p:pic>
        <p:nvPicPr>
          <p:cNvPr id="5" name="图片 4" descr="文本&#10;&#10;描述已自动生成">
            <a:extLst>
              <a:ext uri="{FF2B5EF4-FFF2-40B4-BE49-F238E27FC236}">
                <a16:creationId xmlns:a16="http://schemas.microsoft.com/office/drawing/2014/main" id="{6B44BCFB-AAFA-8789-2E6A-4C6449718767}"/>
              </a:ext>
            </a:extLst>
          </p:cNvPr>
          <p:cNvPicPr>
            <a:picLocks noChangeAspect="1"/>
          </p:cNvPicPr>
          <p:nvPr/>
        </p:nvPicPr>
        <p:blipFill>
          <a:blip r:embed="rId2"/>
          <a:stretch>
            <a:fillRect/>
          </a:stretch>
        </p:blipFill>
        <p:spPr>
          <a:xfrm>
            <a:off x="6090384" y="2484255"/>
            <a:ext cx="4792573" cy="3714244"/>
          </a:xfrm>
          <a:prstGeom prst="rect">
            <a:avLst/>
          </a:prstGeom>
        </p:spPr>
      </p:pic>
      <p:sp>
        <p:nvSpPr>
          <p:cNvPr id="76" name="Rectangle 7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57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640A156-7A62-B966-8050-879E1CC99AAF}"/>
              </a:ext>
            </a:extLst>
          </p:cNvPr>
          <p:cNvSpPr>
            <a:spLocks noGrp="1" noChangeArrowheads="1"/>
          </p:cNvSpPr>
          <p:nvPr>
            <p:ph type="title"/>
          </p:nvPr>
        </p:nvSpPr>
        <p:spPr bwMode="auto">
          <a:xfrm>
            <a:off x="793662" y="386930"/>
            <a:ext cx="10066122" cy="12984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zh-CN" sz="48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U</a:t>
            </a:r>
            <a:r>
              <a:rPr kumimoji="0" lang="zh-CN" altLang="zh-CN" sz="48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sing TF-IDF</a:t>
            </a:r>
            <a:r>
              <a:rPr kumimoji="0" lang="en-US" altLang="zh-CN" sz="48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 model</a:t>
            </a:r>
            <a:r>
              <a:rPr kumimoji="0" lang="zh-CN" altLang="zh-CN" sz="4800" b="0" i="1" u="none" strike="noStrike" cap="none" normalizeH="0" baseline="0" dirty="0">
                <a:ln>
                  <a:noFill/>
                </a:ln>
                <a:effectLst/>
                <a:latin typeface="Times New Roman" panose="02020603050405020304" pitchFamily="18" charset="0"/>
                <a:ea typeface="JetBrains Mono"/>
                <a:cs typeface="Times New Roman" panose="02020603050405020304" pitchFamily="18" charset="0"/>
              </a:rPr>
              <a:t> to improve the acc</a:t>
            </a:r>
            <a:r>
              <a:rPr kumimoji="0" lang="zh-CN" altLang="zh-CN" sz="4800" b="0" i="1"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390D03C-F63D-1300-342F-2FC53A02B4D5}"/>
              </a:ext>
            </a:extLst>
          </p:cNvPr>
          <p:cNvSpPr>
            <a:spLocks noGrp="1"/>
          </p:cNvSpPr>
          <p:nvPr>
            <p:ph idx="1"/>
          </p:nvPr>
        </p:nvSpPr>
        <p:spPr>
          <a:xfrm>
            <a:off x="614477" y="2318918"/>
            <a:ext cx="4710082" cy="3920041"/>
          </a:xfrm>
        </p:spPr>
        <p:txBody>
          <a:bodyPr anchor="ctr">
            <a:normAutofit lnSpcReduction="10000"/>
          </a:bodyPr>
          <a:lstStyle/>
          <a:p>
            <a:r>
              <a:rPr lang="en-US" altLang="zh-CN" sz="1800" i="1" dirty="0">
                <a:latin typeface="Times New Roman" panose="02020603050405020304" pitchFamily="18" charset="0"/>
                <a:cs typeface="Times New Roman" panose="02020603050405020304" pitchFamily="18" charset="0"/>
              </a:rPr>
              <a:t>The bag-of-words model has shortcomings, including not considering the order of words and failing to reflect the keywords in a sentence. Now we consider using the number of times each word appears in the document to </a:t>
            </a:r>
            <a:r>
              <a:rPr lang="en-US" altLang="zh-CN" sz="1800" i="1" dirty="0" err="1">
                <a:latin typeface="Times New Roman" panose="02020603050405020304" pitchFamily="18" charset="0"/>
                <a:cs typeface="Times New Roman" panose="02020603050405020304" pitchFamily="18" charset="0"/>
              </a:rPr>
              <a:t>bulid</a:t>
            </a:r>
            <a:r>
              <a:rPr lang="en-US" altLang="zh-CN" sz="1800" i="1" dirty="0">
                <a:latin typeface="Times New Roman" panose="02020603050405020304" pitchFamily="18" charset="0"/>
                <a:cs typeface="Times New Roman" panose="02020603050405020304" pitchFamily="18" charset="0"/>
              </a:rPr>
              <a:t> the model, which is TF-IDF model.</a:t>
            </a:r>
          </a:p>
          <a:p>
            <a:endParaRPr lang="en-US" altLang="zh-CN" sz="1800" i="1" dirty="0">
              <a:latin typeface="Times New Roman" panose="02020603050405020304" pitchFamily="18" charset="0"/>
              <a:cs typeface="Times New Roman" panose="02020603050405020304" pitchFamily="18" charset="0"/>
            </a:endParaRPr>
          </a:p>
          <a:p>
            <a:r>
              <a:rPr lang="en-US" altLang="zh-CN" sz="1800" i="1" dirty="0">
                <a:latin typeface="Times New Roman" panose="02020603050405020304" pitchFamily="18" charset="0"/>
                <a:cs typeface="Times New Roman" panose="02020603050405020304" pitchFamily="18" charset="0"/>
              </a:rPr>
              <a:t>We use the TF-IDF model for feature extraction. Similar to the bag-of-words model, the TF-IDF model we use also needs to be tuned. We also tested the </a:t>
            </a:r>
            <a:r>
              <a:rPr lang="en-US" altLang="zh-CN" sz="1800" i="1" dirty="0" err="1">
                <a:latin typeface="Times New Roman" panose="02020603050405020304" pitchFamily="18" charset="0"/>
                <a:cs typeface="Times New Roman" panose="02020603050405020304" pitchFamily="18" charset="0"/>
              </a:rPr>
              <a:t>BernouliNB</a:t>
            </a:r>
            <a:r>
              <a:rPr lang="en-US" altLang="zh-CN" sz="1800" i="1" dirty="0">
                <a:latin typeface="Times New Roman" panose="02020603050405020304" pitchFamily="18" charset="0"/>
                <a:cs typeface="Times New Roman" panose="02020603050405020304" pitchFamily="18" charset="0"/>
              </a:rPr>
              <a:t> model on the extracted feature vectors and performed cross-validation by trying different parameter values (</a:t>
            </a:r>
            <a:r>
              <a:rPr lang="en-US" altLang="zh-CN" sz="1800" i="1" dirty="0" err="1">
                <a:latin typeface="Times New Roman" panose="02020603050405020304" pitchFamily="18" charset="0"/>
                <a:cs typeface="Times New Roman" panose="02020603050405020304" pitchFamily="18" charset="0"/>
              </a:rPr>
              <a:t>max_features</a:t>
            </a:r>
            <a:r>
              <a:rPr lang="en-US" altLang="zh-CN" sz="1800" i="1" dirty="0">
                <a:latin typeface="Times New Roman" panose="02020603050405020304" pitchFamily="18" charset="0"/>
                <a:cs typeface="Times New Roman" panose="02020603050405020304" pitchFamily="18" charset="0"/>
              </a:rPr>
              <a:t>) to obtain the best score and the optimal value of </a:t>
            </a:r>
            <a:r>
              <a:rPr lang="en-US" altLang="zh-CN" sz="1800" i="1" dirty="0" err="1">
                <a:latin typeface="Times New Roman" panose="02020603050405020304" pitchFamily="18" charset="0"/>
                <a:cs typeface="Times New Roman" panose="02020603050405020304" pitchFamily="18" charset="0"/>
              </a:rPr>
              <a:t>max_features</a:t>
            </a:r>
            <a:r>
              <a:rPr lang="en-US" altLang="zh-CN" sz="1800" i="1" dirty="0">
                <a:latin typeface="Times New Roman" panose="02020603050405020304" pitchFamily="18" charset="0"/>
                <a:cs typeface="Times New Roman" panose="02020603050405020304" pitchFamily="18" charset="0"/>
              </a:rPr>
              <a:t>.</a:t>
            </a:r>
            <a:endParaRPr lang="zh-CN" altLang="en-US" sz="1800" i="1" dirty="0">
              <a:latin typeface="Times New Roman" panose="02020603050405020304" pitchFamily="18" charset="0"/>
              <a:cs typeface="Times New Roman" panose="02020603050405020304" pitchFamily="18" charset="0"/>
            </a:endParaRPr>
          </a:p>
        </p:txBody>
      </p:sp>
      <p:pic>
        <p:nvPicPr>
          <p:cNvPr id="6" name="图片 5" descr="文本&#10;&#10;描述已自动生成">
            <a:extLst>
              <a:ext uri="{FF2B5EF4-FFF2-40B4-BE49-F238E27FC236}">
                <a16:creationId xmlns:a16="http://schemas.microsoft.com/office/drawing/2014/main" id="{4F4F4FBD-5F4A-8CC9-1309-B4B123EF7037}"/>
              </a:ext>
            </a:extLst>
          </p:cNvPr>
          <p:cNvPicPr>
            <a:picLocks noChangeAspect="1"/>
          </p:cNvPicPr>
          <p:nvPr/>
        </p:nvPicPr>
        <p:blipFill>
          <a:blip r:embed="rId2"/>
          <a:stretch>
            <a:fillRect/>
          </a:stretch>
        </p:blipFill>
        <p:spPr>
          <a:xfrm>
            <a:off x="5911532" y="2577407"/>
            <a:ext cx="5150277" cy="3527939"/>
          </a:xfrm>
          <a:prstGeom prst="rect">
            <a:avLst/>
          </a:prstGeom>
        </p:spPr>
      </p:pic>
      <p:sp>
        <p:nvSpPr>
          <p:cNvPr id="37" name="Rectangle 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2480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1169</Words>
  <Application>Microsoft Office PowerPoint</Application>
  <PresentationFormat>宽屏</PresentationFormat>
  <Paragraphs>80</Paragraphs>
  <Slides>21</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Roboto Mono</vt:lpstr>
      <vt:lpstr>Times New Roman</vt:lpstr>
      <vt:lpstr>Office 主题​​</vt:lpstr>
      <vt:lpstr>LLM - Detect AI Generated Text  </vt:lpstr>
      <vt:lpstr>LLM - Detect AI Generated Text   </vt:lpstr>
      <vt:lpstr>PowerPoint 演示文稿</vt:lpstr>
      <vt:lpstr>1. Data preprocessing</vt:lpstr>
      <vt:lpstr>  We'll be utilizing the following external datasets: Proper Train Dataset: https://www.kaggle.com/datasets/thedrcat/daigt-proper-train-dataset/ @thedrcat ArguGPT: https://www.kaggle.com/datasets/alejopaullier/argugpt @alejopaullier  randomly split data into 80% train and 20% test set   </vt:lpstr>
      <vt:lpstr>1. Replace with whitespace 2. Drop punctuation 3. Remove extra spaces, remain only one remove 4. Remove leading and trailing whitespace  </vt:lpstr>
      <vt:lpstr>2. Feature extraction</vt:lpstr>
      <vt:lpstr>Using Bag-of-Words (BoW) model</vt:lpstr>
      <vt:lpstr>Using TF-IDF model to improve the acc </vt:lpstr>
      <vt:lpstr>3. Clustering</vt:lpstr>
      <vt:lpstr>run k-means to build codebook </vt:lpstr>
      <vt:lpstr>4. Dimension Reduction</vt:lpstr>
      <vt:lpstr>PowerPoint 演示文稿</vt:lpstr>
      <vt:lpstr>5. Try Various Classifiers</vt:lpstr>
      <vt:lpstr>BernoulliNB classifier</vt:lpstr>
      <vt:lpstr>Logistic Regression classifier</vt:lpstr>
      <vt:lpstr>SGD Classifier</vt:lpstr>
      <vt:lpstr>Voting Classifier </vt:lpstr>
      <vt:lpstr>Random Forest Classifier</vt:lpstr>
      <vt:lpstr>AdaBoost Classifier</vt:lpstr>
      <vt:lpstr>Predict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 Detect AI Generated Text  </dc:title>
  <dc:creator>Di Lin</dc:creator>
  <cp:lastModifiedBy>Di Lin</cp:lastModifiedBy>
  <cp:revision>22</cp:revision>
  <dcterms:created xsi:type="dcterms:W3CDTF">2023-12-08T07:10:08Z</dcterms:created>
  <dcterms:modified xsi:type="dcterms:W3CDTF">2023-12-08T08:47:33Z</dcterms:modified>
</cp:coreProperties>
</file>