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56df719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56df719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56df719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56df719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56df7190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56df7190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56df719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56df719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56df7190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56df7190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56df719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56df719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56df7190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56df7190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56df7190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56df7190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56df7190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56df7190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56df7190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56df7190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6df719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6df719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56df71904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56df71904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56df71904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56df71904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56df71904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56df71904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56df71904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56df71904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56df7190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56df7190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56df7190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56df7190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56df71904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56df71904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56df7190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56df7190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56df7190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56df7190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56df7190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56df7190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56df719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56df719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56df719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56df719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56df719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56df719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56df719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56df719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6df7190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56df719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56df719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56df719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56df7190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56df7190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5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51.png"/><Relationship Id="rId6" Type="http://schemas.openxmlformats.org/officeDocument/2006/relationships/image" Target="../media/image50.png"/><Relationship Id="rId7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1" Type="http://schemas.openxmlformats.org/officeDocument/2006/relationships/image" Target="../media/image15.png"/><Relationship Id="rId10" Type="http://schemas.openxmlformats.org/officeDocument/2006/relationships/image" Target="../media/image8.png"/><Relationship Id="rId12" Type="http://schemas.openxmlformats.org/officeDocument/2006/relationships/image" Target="../media/image7.png"/><Relationship Id="rId9" Type="http://schemas.openxmlformats.org/officeDocument/2006/relationships/image" Target="../media/image29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626850"/>
            <a:ext cx="9144000" cy="1944900"/>
          </a:xfrm>
          <a:prstGeom prst="rect">
            <a:avLst/>
          </a:prstGeom>
          <a:solidFill>
            <a:srgbClr val="00808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</a:rPr>
              <a:t>Nom Nom Safe</a:t>
            </a:r>
            <a:endParaRPr sz="56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53850"/>
            <a:ext cx="85206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Dinius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Newberry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 Pepper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Jeffrey Perdue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0" y="216425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Setup Module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92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/>
              <a:t>Purpose: </a:t>
            </a:r>
            <a:r>
              <a:rPr lang="en">
                <a:highlight>
                  <a:srgbClr val="FFFFFF"/>
                </a:highlight>
              </a:rPr>
              <a:t>Guides users through business creation and initial configuration in a 3-step wizard </a:t>
            </a:r>
            <a:r>
              <a:rPr lang="en">
                <a:highlight>
                  <a:srgbClr val="FFFFFF"/>
                </a:highlight>
              </a:rPr>
              <a:t>(or alternatively being added to an existing business) </a:t>
            </a:r>
            <a:endParaRPr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User chooses to create new business or be added to existing business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If new user, prompted for basic business information (Step 1)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Then asked for unavoidable allergens and special diet accommodations (Step 2)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Then asked preferred menu item layout (Step 3)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Then directed to Menu Dashboard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725" y="2965875"/>
            <a:ext cx="4571999" cy="20219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925" y="118250"/>
            <a:ext cx="4419601" cy="206124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3"/>
          <p:cNvSpPr txBox="1"/>
          <p:nvPr/>
        </p:nvSpPr>
        <p:spPr>
          <a:xfrm>
            <a:off x="601050" y="640475"/>
            <a:ext cx="10050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01050" y="2916625"/>
            <a:ext cx="10050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425" y="181975"/>
            <a:ext cx="5327650" cy="2547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425" y="2902678"/>
            <a:ext cx="5327649" cy="202817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4"/>
          <p:cNvSpPr txBox="1"/>
          <p:nvPr/>
        </p:nvSpPr>
        <p:spPr>
          <a:xfrm>
            <a:off x="699600" y="955775"/>
            <a:ext cx="5322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99600" y="3236525"/>
            <a:ext cx="5322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52400"/>
            <a:ext cx="4419600" cy="20733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523" y="3047215"/>
            <a:ext cx="4458950" cy="152018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5"/>
          <p:cNvSpPr txBox="1"/>
          <p:nvPr/>
        </p:nvSpPr>
        <p:spPr>
          <a:xfrm>
            <a:off x="699600" y="739000"/>
            <a:ext cx="738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699600" y="3226675"/>
            <a:ext cx="738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0" y="445025"/>
            <a:ext cx="4572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Module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Purpose: Manages business profile information and settings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3406"/>
            <a:ext cx="9143999" cy="325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7369175" y="3161550"/>
            <a:ext cx="1580700" cy="338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88" y="34825"/>
            <a:ext cx="8601423" cy="50738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789325" y="238175"/>
            <a:ext cx="43545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Module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4512875" y="1019325"/>
            <a:ext cx="4572000" cy="4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 Handles menu management, including: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Menus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Editing Menus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Deleting Menus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Viewing Menus &amp; navigating to Menu Items</a:t>
            </a:r>
            <a:endParaRPr sz="1800"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4572001" cy="183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36204"/>
            <a:ext cx="4571999" cy="18412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77500"/>
            <a:ext cx="4571999" cy="14532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8"/>
          <p:cNvSpPr/>
          <p:nvPr/>
        </p:nvSpPr>
        <p:spPr>
          <a:xfrm>
            <a:off x="886800" y="344875"/>
            <a:ext cx="719400" cy="25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610925" y="2985600"/>
            <a:ext cx="532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-53425" y="445025"/>
            <a:ext cx="46254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Items Module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Handles adding menu items, editing, and adding them to different menus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Menu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 Items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 Item Swap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Assets: Checkbox, Menu Item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0" y="445025"/>
            <a:ext cx="4572000" cy="5727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Items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llows user to view the items on particular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editing of the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removing item from the 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0" title="menuitemspage collapsed.png"/>
          <p:cNvPicPr preferRelativeResize="0"/>
          <p:nvPr/>
        </p:nvPicPr>
        <p:blipFill rotWithShape="1">
          <a:blip r:embed="rId3">
            <a:alphaModFix/>
          </a:blip>
          <a:srcRect b="0" l="0" r="0" t="1632"/>
          <a:stretch/>
        </p:blipFill>
        <p:spPr>
          <a:xfrm>
            <a:off x="4666275" y="1152475"/>
            <a:ext cx="4358650" cy="27489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0" y="76575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Items Page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2" name="Google Shape;232;p31" title="menuitemspage ed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0250"/>
            <a:ext cx="4961174" cy="440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31" title="menuitemspage collapsed al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525" y="735725"/>
            <a:ext cx="4060476" cy="44077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270625"/>
            <a:ext cx="4572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“Restaurants lack a centralized, user-friendly way to manage and communicate allergen-related menu information, leading to potential health risks for customers and inefficiencies for businesses.”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0" y="100425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Items Page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9" name="Google Shape;239;p32" title="menuitemspage cannot items from non master men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250"/>
            <a:ext cx="4172209" cy="41655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32" title="menuitemspage delete confirm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009" y="825525"/>
            <a:ext cx="4514591" cy="40846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0" y="445025"/>
            <a:ext cx="4572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 Menu Items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user to add menu items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menu items automatically added to Master Menu in addition to specific parent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 to </a:t>
            </a:r>
            <a:r>
              <a:rPr lang="en"/>
              <a:t>safely</a:t>
            </a:r>
            <a:r>
              <a:rPr lang="en"/>
              <a:t> add multiple menu items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3" title="addmenuitem first open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00" y="123550"/>
            <a:ext cx="3829050" cy="2276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33" title="addmenuitem save success.png"/>
          <p:cNvPicPr preferRelativeResize="0"/>
          <p:nvPr/>
        </p:nvPicPr>
        <p:blipFill rotWithShape="1">
          <a:blip r:embed="rId4">
            <a:alphaModFix/>
          </a:blip>
          <a:srcRect b="13749" l="11712" r="15628" t="30919"/>
          <a:stretch/>
        </p:blipFill>
        <p:spPr>
          <a:xfrm>
            <a:off x="4852774" y="2571750"/>
            <a:ext cx="4131526" cy="2490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33" title="add menu item butt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8725" y="3662363"/>
            <a:ext cx="16383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0" y="76200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 Menu Items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5" name="Google Shape;255;p34" title="addmenuitems multiple menu items expand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8700"/>
            <a:ext cx="4096226" cy="43195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34" title="addmenuitem default card titl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825" y="801300"/>
            <a:ext cx="4742975" cy="3759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0" y="62125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 Menu Items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2" name="Google Shape;262;p35" title="addmenuitem save error handling.png"/>
          <p:cNvPicPr preferRelativeResize="0"/>
          <p:nvPr/>
        </p:nvPicPr>
        <p:blipFill rotWithShape="1">
          <a:blip r:embed="rId3">
            <a:alphaModFix/>
          </a:blip>
          <a:srcRect b="0" l="0" r="0" t="1302"/>
          <a:stretch/>
        </p:blipFill>
        <p:spPr>
          <a:xfrm>
            <a:off x="4361850" y="711025"/>
            <a:ext cx="3554850" cy="4280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3" name="Google Shape;263;p35" title="addmenuitem no save_all if card missing a titl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600" y="711025"/>
            <a:ext cx="2913450" cy="42804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-15900" y="166225"/>
            <a:ext cx="4572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Item Swap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311700" y="863550"/>
            <a:ext cx="39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user to smoothly add or remove menu items from menus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handle updating lots of menus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forgiveness with moving items</a:t>
            </a:r>
            <a:endParaRPr/>
          </a:p>
        </p:txBody>
      </p:sp>
      <p:pic>
        <p:nvPicPr>
          <p:cNvPr id="270" name="Google Shape;270;p36" title="swap menu butt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75" y="3847475"/>
            <a:ext cx="18859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 title="swapmenu ful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963" y="2745475"/>
            <a:ext cx="4610702" cy="21041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p36" title="swapmenu save successful.png"/>
          <p:cNvPicPr preferRelativeResize="0"/>
          <p:nvPr/>
        </p:nvPicPr>
        <p:blipFill rotWithShape="1">
          <a:blip r:embed="rId5">
            <a:alphaModFix/>
          </a:blip>
          <a:srcRect b="35286" l="1745" r="2880" t="7215"/>
          <a:stretch/>
        </p:blipFill>
        <p:spPr>
          <a:xfrm>
            <a:off x="5223013" y="0"/>
            <a:ext cx="3790626" cy="2639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-76225" y="62125"/>
            <a:ext cx="92202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Item Swap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8" name="Google Shape;278;p37" title="swapmenu layout.png"/>
          <p:cNvPicPr preferRelativeResize="0"/>
          <p:nvPr/>
        </p:nvPicPr>
        <p:blipFill rotWithShape="1">
          <a:blip r:embed="rId3">
            <a:alphaModFix/>
          </a:blip>
          <a:srcRect b="0" l="0" r="0" t="9082"/>
          <a:stretch/>
        </p:blipFill>
        <p:spPr>
          <a:xfrm>
            <a:off x="509775" y="901075"/>
            <a:ext cx="7847225" cy="382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0" y="52400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Item Swap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4" name="Google Shape;284;p38" title="swapmenu no target menu selcted.png"/>
          <p:cNvPicPr preferRelativeResize="0"/>
          <p:nvPr/>
        </p:nvPicPr>
        <p:blipFill rotWithShape="1">
          <a:blip r:embed="rId3">
            <a:alphaModFix/>
          </a:blip>
          <a:srcRect b="38256" l="0" r="11433" t="0"/>
          <a:stretch/>
        </p:blipFill>
        <p:spPr>
          <a:xfrm>
            <a:off x="1458825" y="691900"/>
            <a:ext cx="6024125" cy="210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p38" title="swapmenu remove item safety.png"/>
          <p:cNvPicPr preferRelativeResize="0"/>
          <p:nvPr/>
        </p:nvPicPr>
        <p:blipFill rotWithShape="1">
          <a:blip r:embed="rId4">
            <a:alphaModFix/>
          </a:blip>
          <a:srcRect b="26350" l="0" r="0" t="7625"/>
          <a:stretch/>
        </p:blipFill>
        <p:spPr>
          <a:xfrm>
            <a:off x="1458825" y="2794327"/>
            <a:ext cx="6024125" cy="23357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0" y="445025"/>
            <a:ext cx="4572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Admin Module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311700" y="1152475"/>
            <a:ext cx="452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an admin to manage which users have access to the business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Promote users to admins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Demote admins to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Revoke user/admin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access to an existing user</a:t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225" y="684225"/>
            <a:ext cx="1641775" cy="2036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575" y="684225"/>
            <a:ext cx="1579325" cy="1777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600" y="2827098"/>
            <a:ext cx="5124393" cy="23164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Admin Module - Error Handling with UI Feedback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311700" y="121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error and confirmation messages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b="8099" l="679" r="827" t="7440"/>
          <a:stretch/>
        </p:blipFill>
        <p:spPr>
          <a:xfrm>
            <a:off x="311704" y="3257475"/>
            <a:ext cx="6888747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11325"/>
            <a:ext cx="7637373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785" y="1319425"/>
            <a:ext cx="3406514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4" name="Google Shape;3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4613" y="2113438"/>
            <a:ext cx="3028848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98" y="2303628"/>
            <a:ext cx="2305825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38" y="1475675"/>
            <a:ext cx="3145525" cy="31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Demonstration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310875"/>
            <a:ext cx="4572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Development 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(March 24 - April 6)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 Development Only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Have all major UI components built and styled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2 (April 7 - April 20)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Backend Development &amp; Integration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Connect frontend to backend with MongoDB, implement business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3 (April 21 - May 2)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Bug Fixes, Testing, Documentation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Have a full-stack application with proper documentation and testing ready for demonstration &amp; submission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270600"/>
            <a:ext cx="4572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1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216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7"/>
              <a:t>No Surprises</a:t>
            </a:r>
            <a:endParaRPr sz="4507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7"/>
              <a:t>Divide and Conquer</a:t>
            </a:r>
            <a:endParaRPr sz="4507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7"/>
              <a:t>Start early and finish early</a:t>
            </a:r>
            <a:endParaRPr sz="4507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7"/>
              <a:t>Buy, don’t build</a:t>
            </a:r>
            <a:endParaRPr sz="4507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7"/>
              <a:t>Comment your code</a:t>
            </a:r>
            <a:endParaRPr sz="4507"/>
          </a:p>
          <a:p>
            <a:pPr indent="-3216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507"/>
              <a:t>Provide descriptions for functions</a:t>
            </a:r>
            <a:endParaRPr sz="4507"/>
          </a:p>
          <a:p>
            <a:pPr indent="-3216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507"/>
              <a:t>Provide clarification as necessary</a:t>
            </a:r>
            <a:endParaRPr sz="4507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7"/>
              <a:t>CC all team members on emails to the professor regarding the project.</a:t>
            </a:r>
            <a:endParaRPr sz="4507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7"/>
              <a:t>One person will take notes of what is discussed in a meeting for those who are not there.</a:t>
            </a:r>
            <a:endParaRPr sz="4507"/>
          </a:p>
          <a:p>
            <a:pPr indent="-3216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507"/>
              <a:t>The note-taker for the meeting should be available to make time to answer questions for those who could not make it.</a:t>
            </a:r>
            <a:endParaRPr sz="4507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7"/>
              <a:t>Penalty in the form of low peer review points when anyone breaks the team rules.</a:t>
            </a:r>
            <a:endParaRPr sz="45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25" y="140225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Front-end:</a:t>
            </a:r>
            <a:endParaRPr sz="2000"/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5000"/>
              <a:buChar char="●"/>
            </a:pPr>
            <a:r>
              <a:rPr lang="en" sz="2000"/>
              <a:t>HTML</a:t>
            </a:r>
            <a:endParaRPr sz="20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Char char="●"/>
            </a:pPr>
            <a:r>
              <a:rPr lang="en" sz="2000"/>
              <a:t>CSS</a:t>
            </a:r>
            <a:endParaRPr sz="20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Char char="●"/>
            </a:pPr>
            <a:r>
              <a:rPr lang="en" sz="2000"/>
              <a:t>JS/JSX</a:t>
            </a:r>
            <a:endParaRPr sz="20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Char char="●"/>
            </a:pPr>
            <a:r>
              <a:rPr lang="en" sz="2000"/>
              <a:t>React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Back-end:</a:t>
            </a:r>
            <a:endParaRPr sz="2000"/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5000"/>
              <a:buChar char="●"/>
            </a:pPr>
            <a:r>
              <a:rPr lang="en" sz="2000"/>
              <a:t>Nodejs</a:t>
            </a:r>
            <a:endParaRPr sz="20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Char char="●"/>
            </a:pPr>
            <a:r>
              <a:rPr lang="en" sz="2000"/>
              <a:t>Mongoose</a:t>
            </a:r>
            <a:endParaRPr sz="20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Char char="●"/>
            </a:pPr>
            <a:r>
              <a:rPr lang="en" sz="2000"/>
              <a:t>Express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Database:</a:t>
            </a:r>
            <a:endParaRPr sz="2000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MongoDB</a:t>
            </a:r>
            <a:endParaRPr sz="1800"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50"/>
              <a:t>Documentation:</a:t>
            </a:r>
            <a:endParaRPr sz="1550"/>
          </a:p>
          <a:p>
            <a:pPr indent="-3094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73"/>
              <a:buChar char="●"/>
            </a:pPr>
            <a:r>
              <a:rPr lang="en" sz="1550"/>
              <a:t>Notion</a:t>
            </a:r>
            <a:endParaRPr sz="1550"/>
          </a:p>
          <a:p>
            <a:pPr indent="-3094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3"/>
              <a:buChar char="●"/>
            </a:pPr>
            <a:r>
              <a:rPr lang="en" sz="1550"/>
              <a:t>Canvas</a:t>
            </a:r>
            <a:endParaRPr sz="1550"/>
          </a:p>
          <a:p>
            <a:pPr indent="-3094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3"/>
              <a:buChar char="●"/>
            </a:pPr>
            <a:r>
              <a:rPr lang="en" sz="1550"/>
              <a:t>Google Docs</a:t>
            </a:r>
            <a:endParaRPr sz="1550"/>
          </a:p>
          <a:p>
            <a:pPr indent="-3094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3"/>
              <a:buChar char="●"/>
            </a:pPr>
            <a:r>
              <a:rPr lang="en" sz="1550"/>
              <a:t>Git/GitHub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50"/>
              <a:t>Communication:</a:t>
            </a:r>
            <a:endParaRPr sz="1550"/>
          </a:p>
          <a:p>
            <a:pPr indent="-3094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73"/>
              <a:buChar char="●"/>
            </a:pPr>
            <a:r>
              <a:rPr lang="en" sz="1550"/>
              <a:t>Microsoft Teams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50"/>
              <a:t>IDE:</a:t>
            </a:r>
            <a:endParaRPr sz="1550"/>
          </a:p>
          <a:p>
            <a:pPr indent="-3094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73"/>
              <a:buChar char="●"/>
            </a:pPr>
            <a:r>
              <a:rPr lang="en" sz="1550"/>
              <a:t>Visual Studio Code</a:t>
            </a:r>
            <a:endParaRPr sz="15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257200"/>
            <a:ext cx="4572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Modules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04900"/>
            <a:ext cx="85206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9598" l="0" r="0" t="15472"/>
          <a:stretch/>
        </p:blipFill>
        <p:spPr>
          <a:xfrm>
            <a:off x="5026875" y="1004838"/>
            <a:ext cx="3122375" cy="25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47" y="946450"/>
            <a:ext cx="589465" cy="100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0" y="2314825"/>
            <a:ext cx="542668" cy="10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262950" y="1905579"/>
            <a:ext cx="11352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Administrator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47712" y="3304237"/>
            <a:ext cx="9657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Authorized User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2017975" y="805800"/>
            <a:ext cx="6911700" cy="404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017975" y="738875"/>
            <a:ext cx="6911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NomNom Safe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346575" y="999575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584475" y="1044900"/>
            <a:ext cx="1099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User Promotion/ Demotion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125" y="140225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3683775" y="1499575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874325" y="1608325"/>
            <a:ext cx="1099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Edit Business Information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465525" y="2520300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84475" y="2724675"/>
            <a:ext cx="1099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Authentication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5348675" y="1313725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479025" y="1461025"/>
            <a:ext cx="1099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Account Management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257338" y="2548813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423638" y="2696113"/>
            <a:ext cx="1099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Business Management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5961288" y="2167075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199188" y="2314375"/>
            <a:ext cx="1099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Menu </a:t>
            </a:r>
            <a:r>
              <a:rPr b="1" lang="en" sz="1000">
                <a:solidFill>
                  <a:schemeClr val="dk2"/>
                </a:solidFill>
              </a:rPr>
              <a:t>Management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7481063" y="2167075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668013" y="2286400"/>
            <a:ext cx="1099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Menu Item Management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469963" y="3273913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7820921" y="3421225"/>
            <a:ext cx="766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Allergen Tagging</a:t>
            </a:r>
            <a:endParaRPr b="1" sz="1000">
              <a:solidFill>
                <a:schemeClr val="dk2"/>
              </a:solidFill>
            </a:endParaRPr>
          </a:p>
        </p:txBody>
      </p:sp>
      <p:cxnSp>
        <p:nvCxnSpPr>
          <p:cNvPr id="115" name="Google Shape;115;p19"/>
          <p:cNvCxnSpPr>
            <a:stCxn id="111" idx="4"/>
            <a:endCxn id="113" idx="0"/>
          </p:cNvCxnSpPr>
          <p:nvPr/>
        </p:nvCxnSpPr>
        <p:spPr>
          <a:xfrm flipH="1">
            <a:off x="8138513" y="2892175"/>
            <a:ext cx="111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03" idx="7"/>
            <a:endCxn id="105" idx="3"/>
          </p:cNvCxnSpPr>
          <p:nvPr/>
        </p:nvCxnSpPr>
        <p:spPr>
          <a:xfrm flipH="1" rot="10800000">
            <a:off x="3606811" y="1932588"/>
            <a:ext cx="1937700" cy="6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7" idx="6"/>
            <a:endCxn id="109" idx="2"/>
          </p:cNvCxnSpPr>
          <p:nvPr/>
        </p:nvCxnSpPr>
        <p:spPr>
          <a:xfrm flipH="1" rot="10800000">
            <a:off x="5594438" y="2529763"/>
            <a:ext cx="3669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10" idx="3"/>
            <a:endCxn id="111" idx="2"/>
          </p:cNvCxnSpPr>
          <p:nvPr/>
        </p:nvCxnSpPr>
        <p:spPr>
          <a:xfrm>
            <a:off x="7298388" y="2529625"/>
            <a:ext cx="1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stCxn id="92" idx="3"/>
            <a:endCxn id="103" idx="2"/>
          </p:cNvCxnSpPr>
          <p:nvPr/>
        </p:nvCxnSpPr>
        <p:spPr>
          <a:xfrm>
            <a:off x="1094113" y="1450901"/>
            <a:ext cx="1371300" cy="14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>
            <a:stCxn id="93" idx="3"/>
            <a:endCxn id="103" idx="2"/>
          </p:cNvCxnSpPr>
          <p:nvPr/>
        </p:nvCxnSpPr>
        <p:spPr>
          <a:xfrm>
            <a:off x="1047318" y="2828250"/>
            <a:ext cx="1418100" cy="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endCxn id="101" idx="2"/>
          </p:cNvCxnSpPr>
          <p:nvPr/>
        </p:nvCxnSpPr>
        <p:spPr>
          <a:xfrm>
            <a:off x="1156575" y="1785325"/>
            <a:ext cx="2527200" cy="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92" idx="3"/>
            <a:endCxn id="98" idx="2"/>
          </p:cNvCxnSpPr>
          <p:nvPr/>
        </p:nvCxnSpPr>
        <p:spPr>
          <a:xfrm flipH="1" rot="10800000">
            <a:off x="1094113" y="1362101"/>
            <a:ext cx="1252500" cy="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3" y="3848975"/>
            <a:ext cx="454489" cy="8181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71574" y="4637350"/>
            <a:ext cx="9417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New User</a:t>
            </a:r>
            <a:endParaRPr b="1" sz="1100">
              <a:solidFill>
                <a:schemeClr val="dk2"/>
              </a:solidFill>
            </a:endParaRPr>
          </a:p>
        </p:txBody>
      </p:sp>
      <p:cxnSp>
        <p:nvCxnSpPr>
          <p:cNvPr id="125" name="Google Shape;125;p19"/>
          <p:cNvCxnSpPr>
            <a:stCxn id="103" idx="6"/>
            <a:endCxn id="107" idx="2"/>
          </p:cNvCxnSpPr>
          <p:nvPr/>
        </p:nvCxnSpPr>
        <p:spPr>
          <a:xfrm>
            <a:off x="3802625" y="2882850"/>
            <a:ext cx="4548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07" idx="5"/>
            <a:endCxn id="113" idx="2"/>
          </p:cNvCxnSpPr>
          <p:nvPr/>
        </p:nvCxnSpPr>
        <p:spPr>
          <a:xfrm>
            <a:off x="5398624" y="3167724"/>
            <a:ext cx="20712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3361463" y="3698875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683673" y="3846175"/>
            <a:ext cx="888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Account Creation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5317913" y="3698875"/>
            <a:ext cx="1337100" cy="72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5640123" y="3846175"/>
            <a:ext cx="888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Business </a:t>
            </a:r>
            <a:r>
              <a:rPr b="1" lang="en" sz="1000">
                <a:solidFill>
                  <a:schemeClr val="dk2"/>
                </a:solidFill>
              </a:rPr>
              <a:t>Creation</a:t>
            </a:r>
            <a:endParaRPr b="1" sz="1000">
              <a:solidFill>
                <a:schemeClr val="dk2"/>
              </a:solidFill>
            </a:endParaRPr>
          </a:p>
        </p:txBody>
      </p:sp>
      <p:cxnSp>
        <p:nvCxnSpPr>
          <p:cNvPr id="131" name="Google Shape;131;p19"/>
          <p:cNvCxnSpPr>
            <a:stCxn id="127" idx="6"/>
            <a:endCxn id="129" idx="2"/>
          </p:cNvCxnSpPr>
          <p:nvPr/>
        </p:nvCxnSpPr>
        <p:spPr>
          <a:xfrm>
            <a:off x="4698563" y="4061425"/>
            <a:ext cx="6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3" idx="3"/>
            <a:endCxn id="127" idx="2"/>
          </p:cNvCxnSpPr>
          <p:nvPr/>
        </p:nvCxnSpPr>
        <p:spPr>
          <a:xfrm flipH="1" rot="10800000">
            <a:off x="957512" y="4061574"/>
            <a:ext cx="24039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9" idx="6"/>
            <a:endCxn id="113" idx="3"/>
          </p:cNvCxnSpPr>
          <p:nvPr/>
        </p:nvCxnSpPr>
        <p:spPr>
          <a:xfrm flipH="1" rot="10800000">
            <a:off x="6655013" y="3892825"/>
            <a:ext cx="10107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23" idx="3"/>
            <a:endCxn id="103" idx="2"/>
          </p:cNvCxnSpPr>
          <p:nvPr/>
        </p:nvCxnSpPr>
        <p:spPr>
          <a:xfrm flipH="1" rot="10800000">
            <a:off x="957512" y="2882874"/>
            <a:ext cx="1508100" cy="13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445025"/>
            <a:ext cx="4572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Authentication Module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sign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Credential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4356"/>
            <a:ext cx="4571999" cy="20571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87875"/>
            <a:ext cx="4572002" cy="207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169" y="1017725"/>
            <a:ext cx="4569654" cy="20571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0" y="140225"/>
            <a:ext cx="9144000" cy="572700"/>
          </a:xfrm>
          <a:prstGeom prst="rect">
            <a:avLst/>
          </a:prstGeom>
          <a:solidFill>
            <a:srgbClr val="00808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Authentication </a:t>
            </a:r>
            <a:r>
              <a:rPr lang="en">
                <a:solidFill>
                  <a:schemeClr val="lt1"/>
                </a:solidFill>
              </a:rPr>
              <a:t>Module - Error Handling with UI Feedback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712925"/>
            <a:ext cx="5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error and confirmation messages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291950"/>
            <a:ext cx="2607331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302" y="3627375"/>
            <a:ext cx="2892735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666" y="1285625"/>
            <a:ext cx="3261234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12" y="4328150"/>
            <a:ext cx="4660088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92" y="1984588"/>
            <a:ext cx="2797708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7002" y="1986425"/>
            <a:ext cx="3618898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697" y="3627374"/>
            <a:ext cx="4110751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699" y="2805986"/>
            <a:ext cx="3914612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40395" y="4328174"/>
            <a:ext cx="3015641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37225" y="2806899"/>
            <a:ext cx="3718800" cy="64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