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 b="def" i="def"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5" name="Fact information"/>
          <p:cNvSpPr txBox="1"/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pPr/>
            <a:r>
              <a:t>Fact information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Attribution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pc="26" sz="2700"/>
            </a:lvl1pPr>
          </a:lstStyle>
          <a:p>
            <a:pPr/>
            <a:r>
              <a:t>Attribution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53339838_1340x2010.jpg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936299162_1323x1986.jpg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101883338_1323x1985.jpg"/>
          <p:cNvSpPr/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913369614_2691x1794.jpg"/>
          <p:cNvSpPr/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57720189_2642x1761.jpg"/>
          <p:cNvSpPr/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53339838_1322x1983.jpg"/>
          <p:cNvSpPr/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Rectangle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Author and Date"/>
          <p:cNvSpPr txBox="1"/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1889068" y="1041524"/>
            <a:ext cx="20269201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mage"/>
          <p:cNvSpPr/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5" name="Slide Subtitle"/>
          <p:cNvSpPr txBox="1"/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67" name="Body Level One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6" name="Section Title"/>
          <p:cNvSpPr txBox="1"/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5" name="Slide Subtitle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86" name="Slide Title"/>
          <p:cNvSpPr txBox="1"/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5" name="Rectangle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Agenda Title"/>
          <p:cNvSpPr txBox="1"/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Agenda Title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pavansubhasht/ibm-hr-analytics-attrition-datase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docs.google.com/document/d/13ZmQYOlnJyUBWpX8-Nge-KJ8XcqS7N3crFx9-Oz1hk0/edit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esenter: Huang Ji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Presenter: Huang Jia</a:t>
            </a:r>
          </a:p>
        </p:txBody>
      </p:sp>
      <p:sp>
        <p:nvSpPr>
          <p:cNvPr id="162" name="Employee Attri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Employee Attrition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Job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Level</a:t>
            </a:r>
          </a:p>
        </p:txBody>
      </p:sp>
      <p:pic>
        <p:nvPicPr>
          <p:cNvPr id="231" name="Screen Shot 2021-10-29 at 22.48.06.png" descr="Screen Shot 2021-10-29 at 22.48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4341" y="3503039"/>
            <a:ext cx="9318655" cy="87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Years At Current Ro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Years At Current Role</a:t>
            </a:r>
          </a:p>
        </p:txBody>
      </p:sp>
      <p:pic>
        <p:nvPicPr>
          <p:cNvPr id="234" name="Screen Shot 2021-10-29 at 22.48.48.png" descr="Screen Shot 2021-10-29 at 22.48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623" y="3326704"/>
            <a:ext cx="10253399" cy="8716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onthly Inc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Monthly Income</a:t>
            </a:r>
          </a:p>
        </p:txBody>
      </p:sp>
      <p:pic>
        <p:nvPicPr>
          <p:cNvPr id="237" name="Screen Shot 2021-10-29 at 22.48.57.png" descr="Screen Shot 2021-10-29 at 22.4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2541" y="3531220"/>
            <a:ext cx="9031618" cy="772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</a:t>
            </a:r>
          </a:p>
        </p:txBody>
      </p:sp>
      <p:pic>
        <p:nvPicPr>
          <p:cNvPr id="240" name="Screen Shot 2021-10-29 at 22.49.05.png" descr="Screen Shot 2021-10-29 at 22.49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9454" y="3593273"/>
            <a:ext cx="9517792" cy="8115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creen Shot 2021-10-29 at 22.55.02.png" descr="Screen Shot 2021-10-29 at 22.55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762" y="1554147"/>
            <a:ext cx="16202623" cy="1060770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elatively people who has higher pay…"/>
          <p:cNvSpPr txBox="1"/>
          <p:nvPr/>
        </p:nvSpPr>
        <p:spPr>
          <a:xfrm>
            <a:off x="15949483" y="5194118"/>
            <a:ext cx="6672962" cy="2029207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Relatively people who has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higher pay</a:t>
            </a:r>
            <a:r>
              <a:t> </a:t>
            </a:r>
          </a:p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will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not leave</a:t>
            </a:r>
            <a:r>
              <a:t> the company, </a:t>
            </a:r>
          </a:p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and they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stayed longer</a:t>
            </a:r>
            <a:r>
              <a:t> in the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 Shot 2021-10-29 at 22.50.42.png" descr="Screen Shot 2021-10-29 at 22.50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8611" y="2432956"/>
            <a:ext cx="16778871" cy="885008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35% left are Single &amp; Travel Frequently"/>
          <p:cNvSpPr txBox="1"/>
          <p:nvPr/>
        </p:nvSpPr>
        <p:spPr>
          <a:xfrm>
            <a:off x="11811406" y="6590030"/>
            <a:ext cx="6559414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35% left are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Single</a:t>
            </a:r>
            <a:r>
              <a:t> &amp;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Travel Frequently</a:t>
            </a:r>
          </a:p>
        </p:txBody>
      </p:sp>
      <p:sp>
        <p:nvSpPr>
          <p:cNvPr id="247" name="16% stayed are Married &amp; Travel Frequently"/>
          <p:cNvSpPr txBox="1"/>
          <p:nvPr/>
        </p:nvSpPr>
        <p:spPr>
          <a:xfrm>
            <a:off x="11659006" y="7751065"/>
            <a:ext cx="7475279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16% stayed are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Married</a:t>
            </a:r>
            <a:r>
              <a:t> &amp;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Travel Frequently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1. Hire the right people"/>
          <p:cNvSpPr txBox="1"/>
          <p:nvPr>
            <p:ph type="body" sz="quarter" idx="1"/>
          </p:nvPr>
        </p:nvSpPr>
        <p:spPr>
          <a:xfrm>
            <a:off x="13953500" y="4363237"/>
            <a:ext cx="7139473" cy="120185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0" spc="0" sz="3000">
                <a:solidFill>
                  <a:srgbClr val="0D17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Hire the right people</a:t>
            </a:r>
          </a:p>
        </p:txBody>
      </p:sp>
      <p:sp>
        <p:nvSpPr>
          <p:cNvPr id="250" name="Conclusion"/>
          <p:cNvSpPr txBox="1"/>
          <p:nvPr>
            <p:ph type="title"/>
          </p:nvPr>
        </p:nvSpPr>
        <p:spPr>
          <a:xfrm>
            <a:off x="11672630" y="2258218"/>
            <a:ext cx="9829801" cy="1733017"/>
          </a:xfrm>
          <a:prstGeom prst="rect">
            <a:avLst/>
          </a:prstGeom>
        </p:spPr>
        <p:txBody>
          <a:bodyPr/>
          <a:lstStyle/>
          <a:p>
            <a:pPr/>
            <a:r>
              <a:t>Conclusion </a:t>
            </a:r>
          </a:p>
        </p:txBody>
      </p:sp>
      <p:pic>
        <p:nvPicPr>
          <p:cNvPr id="251" name="employee-attrition.jpg" descr="employee-attri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816" y="3079527"/>
            <a:ext cx="7949191" cy="794919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2. Keep compensation and benefits current"/>
          <p:cNvSpPr txBox="1"/>
          <p:nvPr/>
        </p:nvSpPr>
        <p:spPr>
          <a:xfrm>
            <a:off x="13953500" y="5259752"/>
            <a:ext cx="8586595" cy="120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D17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Keep compensation and benefits current</a:t>
            </a:r>
          </a:p>
        </p:txBody>
      </p:sp>
      <p:sp>
        <p:nvSpPr>
          <p:cNvPr id="253" name="3. Recognize and reward employees"/>
          <p:cNvSpPr txBox="1"/>
          <p:nvPr/>
        </p:nvSpPr>
        <p:spPr>
          <a:xfrm>
            <a:off x="13953500" y="6169860"/>
            <a:ext cx="8586595" cy="120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D17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Recognize and reward employees</a:t>
            </a:r>
          </a:p>
        </p:txBody>
      </p:sp>
      <p:sp>
        <p:nvSpPr>
          <p:cNvPr id="254" name="4. Pay attention to engagement"/>
          <p:cNvSpPr txBox="1"/>
          <p:nvPr/>
        </p:nvSpPr>
        <p:spPr>
          <a:xfrm>
            <a:off x="13953500" y="7134225"/>
            <a:ext cx="8586595" cy="120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D17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Pay attention to engagement</a:t>
            </a:r>
          </a:p>
        </p:txBody>
      </p:sp>
      <p:sp>
        <p:nvSpPr>
          <p:cNvPr id="255" name="5. Make opportunities for development and growth"/>
          <p:cNvSpPr txBox="1"/>
          <p:nvPr/>
        </p:nvSpPr>
        <p:spPr>
          <a:xfrm>
            <a:off x="13953500" y="8150912"/>
            <a:ext cx="8586595" cy="120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D17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 Make opportunities for development and growth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3"/>
      <p:bldP build="whole" bldLvl="1" animBg="1" rev="0" advAuto="0" spid="254" grpId="4"/>
      <p:bldP build="whole" bldLvl="1" animBg="1" rev="0" advAuto="0" spid="255" grpId="5"/>
      <p:bldP build="whole" bldLvl="1" animBg="1" rev="0" advAuto="0" spid="249" grpId="1"/>
      <p:bldP build="whole" bldLvl="1" animBg="1" rev="0" advAuto="0" spid="25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Q &amp; A"/>
          <p:cNvSpPr txBox="1"/>
          <p:nvPr>
            <p:ph type="body" sz="quarter" idx="1"/>
          </p:nvPr>
        </p:nvSpPr>
        <p:spPr>
          <a:xfrm>
            <a:off x="4770061" y="4986672"/>
            <a:ext cx="14856578" cy="2622041"/>
          </a:xfrm>
          <a:prstGeom prst="rect">
            <a:avLst/>
          </a:prstGeom>
        </p:spPr>
        <p:txBody>
          <a:bodyPr/>
          <a:lstStyle>
            <a:lvl1pPr defTabSz="1267936">
              <a:defRPr spc="-260" sz="130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ank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</a:t>
            </a:r>
          </a:p>
          <a:p>
            <a:pPr/>
            <a:r>
              <a:t>: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mployee Attr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Employee Attrition</a:t>
            </a:r>
          </a:p>
        </p:txBody>
      </p:sp>
      <p:sp>
        <p:nvSpPr>
          <p:cNvPr id="165" name="What Is ‘Employee Attrition’?"/>
          <p:cNvSpPr txBox="1"/>
          <p:nvPr>
            <p:ph type="body" sz="quarter" idx="1"/>
          </p:nvPr>
        </p:nvSpPr>
        <p:spPr>
          <a:xfrm>
            <a:off x="3715303" y="4538271"/>
            <a:ext cx="15805040" cy="845948"/>
          </a:xfrm>
          <a:prstGeom prst="rect">
            <a:avLst/>
          </a:prstGeom>
        </p:spPr>
        <p:txBody>
          <a:bodyPr/>
          <a:lstStyle/>
          <a:p>
            <a:pPr/>
            <a:r>
              <a:t>What Is ‘Employee Attrition’? </a:t>
            </a:r>
          </a:p>
        </p:txBody>
      </p:sp>
      <p:sp>
        <p:nvSpPr>
          <p:cNvPr id="166" name="Data from: Employee Attrition Data set from Kaggle"/>
          <p:cNvSpPr txBox="1"/>
          <p:nvPr/>
        </p:nvSpPr>
        <p:spPr>
          <a:xfrm>
            <a:off x="2057400" y="3232086"/>
            <a:ext cx="20269200" cy="845948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Data from: </a:t>
            </a:r>
            <a:r>
              <a:rPr u="sng">
                <a:solidFill>
                  <a:schemeClr val="accent4">
                    <a:hueOff val="-839986"/>
                    <a:satOff val="3568"/>
                    <a:lumOff val="-36125"/>
                  </a:schemeClr>
                </a:solidFill>
                <a:hlinkClick r:id="rId2" invalidUrl="" action="" tgtFrame="" tooltip="" history="1" highlightClick="0" endSnd="0"/>
              </a:rPr>
              <a:t>Employee Attrition Data set from Kaggle</a:t>
            </a:r>
            <a:r>
              <a:rPr>
                <a:solidFill>
                  <a:schemeClr val="accent2">
                    <a:hueOff val="213840"/>
                    <a:satOff val="-8807"/>
                    <a:lumOff val="-24996"/>
                  </a:schemeClr>
                </a:solidFill>
              </a:rPr>
              <a:t> </a:t>
            </a:r>
          </a:p>
        </p:txBody>
      </p:sp>
      <p:sp>
        <p:nvSpPr>
          <p:cNvPr id="167" name="Why is it important to understand ‘Employee Attrition’ rate?"/>
          <p:cNvSpPr txBox="1"/>
          <p:nvPr/>
        </p:nvSpPr>
        <p:spPr>
          <a:xfrm>
            <a:off x="3715303" y="5548954"/>
            <a:ext cx="15805040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lvl1pPr>
          </a:lstStyle>
          <a:p>
            <a:pPr/>
            <a:r>
              <a:t>Why is it important to understand ‘Employee Attrition’ rate? </a:t>
            </a:r>
          </a:p>
        </p:txBody>
      </p:sp>
      <p:sp>
        <p:nvSpPr>
          <p:cNvPr id="168" name="Take a glance at the ‘IBM HR Analytics Employee Attrition’ dataset"/>
          <p:cNvSpPr txBox="1"/>
          <p:nvPr/>
        </p:nvSpPr>
        <p:spPr>
          <a:xfrm>
            <a:off x="3715303" y="6559636"/>
            <a:ext cx="15805040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lvl1pPr>
          </a:lstStyle>
          <a:p>
            <a:pPr/>
            <a:r>
              <a:t>Take a glance at the ‘IBM HR Analytics Employee Attrition’ dataset</a:t>
            </a:r>
          </a:p>
        </p:txBody>
      </p:sp>
      <p:sp>
        <p:nvSpPr>
          <p:cNvPr id="169" name="Zoom in to some important reasons that affects the Employee Attrition Rate."/>
          <p:cNvSpPr txBox="1"/>
          <p:nvPr/>
        </p:nvSpPr>
        <p:spPr>
          <a:xfrm>
            <a:off x="3761857" y="7627180"/>
            <a:ext cx="16872986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26719" indent="-426719" algn="l" defTabSz="2340805">
              <a:lnSpc>
                <a:spcPct val="80000"/>
              </a:lnSpc>
              <a:spcBef>
                <a:spcPts val="4000"/>
              </a:spcBef>
              <a:buSzPct val="100000"/>
              <a:buChar char="•"/>
              <a:defRPr sz="3839"/>
            </a:lvl1pPr>
          </a:lstStyle>
          <a:p>
            <a:pPr/>
            <a:r>
              <a:t>Zoom in to some important reasons that affects the Employee Attrition Rate. </a:t>
            </a:r>
          </a:p>
        </p:txBody>
      </p:sp>
      <p:sp>
        <p:nvSpPr>
          <p:cNvPr id="170" name="Job Level"/>
          <p:cNvSpPr txBox="1"/>
          <p:nvPr/>
        </p:nvSpPr>
        <p:spPr>
          <a:xfrm>
            <a:off x="4121149" y="8446488"/>
            <a:ext cx="15805039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pPr>
            <a:r>
              <a:t>Job Level </a:t>
            </a:r>
          </a:p>
        </p:txBody>
      </p:sp>
      <p:sp>
        <p:nvSpPr>
          <p:cNvPr id="171" name="YearsInCurrentRole"/>
          <p:cNvSpPr txBox="1"/>
          <p:nvPr/>
        </p:nvSpPr>
        <p:spPr>
          <a:xfrm>
            <a:off x="4121149" y="9190360"/>
            <a:ext cx="15805039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pPr>
            <a:r>
              <a:t>YearsInCurrentRole</a:t>
            </a:r>
          </a:p>
        </p:txBody>
      </p:sp>
      <p:sp>
        <p:nvSpPr>
          <p:cNvPr id="172" name="MonthlyIncome"/>
          <p:cNvSpPr txBox="1"/>
          <p:nvPr/>
        </p:nvSpPr>
        <p:spPr>
          <a:xfrm>
            <a:off x="4121149" y="9862091"/>
            <a:ext cx="15805039" cy="845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pPr>
            <a:r>
              <a:t>MonthlyIncome</a:t>
            </a:r>
          </a:p>
        </p:txBody>
      </p:sp>
      <p:sp>
        <p:nvSpPr>
          <p:cNvPr id="173" name="Age"/>
          <p:cNvSpPr txBox="1"/>
          <p:nvPr/>
        </p:nvSpPr>
        <p:spPr>
          <a:xfrm>
            <a:off x="4121149" y="10581576"/>
            <a:ext cx="15805039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2"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pPr>
            <a:r>
              <a:t>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3"/>
      <p:bldP build="whole" bldLvl="1" animBg="1" rev="0" advAuto="0" spid="172" grpId="7"/>
      <p:bldP build="whole" bldLvl="1" animBg="1" rev="0" advAuto="0" spid="165" grpId="1"/>
      <p:bldP build="whole" bldLvl="1" animBg="1" rev="0" advAuto="0" spid="171" grpId="6"/>
      <p:bldP build="whole" bldLvl="1" animBg="1" rev="0" advAuto="0" spid="170" grpId="5"/>
      <p:bldP build="whole" bldLvl="1" animBg="1" rev="0" advAuto="0" spid="173" grpId="8"/>
      <p:bldP build="whole" bldLvl="1" animBg="1" rev="0" advAuto="0" spid="167" grpId="2"/>
      <p:bldP build="whole" bldLvl="1" animBg="1" rev="0" advAuto="0" spid="169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mployee leaves the company, organization has to look for a replacement"/>
          <p:cNvSpPr txBox="1"/>
          <p:nvPr>
            <p:ph type="body" sz="quarter" idx="1"/>
          </p:nvPr>
        </p:nvSpPr>
        <p:spPr>
          <a:xfrm>
            <a:off x="2407316" y="8813399"/>
            <a:ext cx="19582068" cy="22210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Employee leaves the company, organization has to look for a replacement </a:t>
            </a:r>
          </a:p>
        </p:txBody>
      </p:sp>
      <p:pic>
        <p:nvPicPr>
          <p:cNvPr id="176" name="Attrition Data.png" descr="Attrition Data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37902" y="5106048"/>
            <a:ext cx="9525001" cy="368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What is Employee Attrition?…"/>
          <p:cNvSpPr txBox="1"/>
          <p:nvPr/>
        </p:nvSpPr>
        <p:spPr>
          <a:xfrm>
            <a:off x="2696298" y="2307534"/>
            <a:ext cx="18991404" cy="222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438338">
              <a:lnSpc>
                <a:spcPct val="80000"/>
              </a:lnSpc>
              <a:spcBef>
                <a:spcPts val="4200"/>
              </a:spcBef>
              <a:defRPr b="1" sz="51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 sz="5000"/>
              <a:t>What</a:t>
            </a:r>
            <a:r>
              <a:t> is Employee Attrition? </a:t>
            </a:r>
          </a:p>
          <a:p>
            <a: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/>
            </a:pPr>
            <a:r>
              <a:t>Reduction in the number of employees in the company.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3474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76" grpId="2"/>
      <p:bldP build="whole" bldLvl="1" animBg="1" rev="0" advAuto="0" spid="175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‘Examine the reasons that contributes to ATTRITION’"/>
          <p:cNvSpPr txBox="1"/>
          <p:nvPr>
            <p:ph type="body" sz="half" idx="1"/>
          </p:nvPr>
        </p:nvSpPr>
        <p:spPr>
          <a:xfrm>
            <a:off x="2057400" y="2025477"/>
            <a:ext cx="20269200" cy="5061562"/>
          </a:xfrm>
          <a:prstGeom prst="rect">
            <a:avLst/>
          </a:prstGeom>
        </p:spPr>
        <p:txBody>
          <a:bodyPr/>
          <a:lstStyle/>
          <a:p>
            <a:pPr/>
            <a:r>
              <a:t>‘Examine the reasons that contributes to </a:t>
            </a:r>
            <a:r>
              <a:rPr>
                <a:solidFill>
                  <a:schemeClr val="accent5">
                    <a:hueOff val="-306725"/>
                    <a:lumOff val="-18354"/>
                  </a:schemeClr>
                </a:solidFill>
              </a:rPr>
              <a:t>ATTRITION</a:t>
            </a:r>
            <a:r>
              <a:t>’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0569" y="7751621"/>
            <a:ext cx="10848967" cy="2754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y is it important to understand ‘Employee Attrition’ rate?"/>
          <p:cNvSpPr txBox="1"/>
          <p:nvPr>
            <p:ph type="body" sz="quarter" idx="1"/>
          </p:nvPr>
        </p:nvSpPr>
        <p:spPr>
          <a:xfrm>
            <a:off x="4951414" y="3230008"/>
            <a:ext cx="14481172" cy="2483020"/>
          </a:xfrm>
          <a:prstGeom prst="rect">
            <a:avLst/>
          </a:prstGeom>
        </p:spPr>
        <p:txBody>
          <a:bodyPr/>
          <a:lstStyle>
            <a:lvl1pPr marL="0" indent="0" algn="ctr" defTabSz="2438338">
              <a:spcBef>
                <a:spcPts val="4200"/>
              </a:spcBef>
              <a:defRPr b="1" sz="7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Why is it important to understand ‘Employee Attrition’ rate?</a:t>
            </a:r>
          </a:p>
        </p:txBody>
      </p:sp>
      <p:sp>
        <p:nvSpPr>
          <p:cNvPr id="183" name="Identify the what are the contributing reason for employee to leave"/>
          <p:cNvSpPr txBox="1"/>
          <p:nvPr>
            <p:ph type="body" idx="21"/>
          </p:nvPr>
        </p:nvSpPr>
        <p:spPr>
          <a:xfrm>
            <a:off x="3613366" y="6464243"/>
            <a:ext cx="17762979" cy="9144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11162" indent="-411162">
              <a:buSzPct val="100000"/>
              <a:buChar char="-"/>
              <a:defRPr spc="39" sz="4000"/>
            </a:lvl1pPr>
          </a:lstStyle>
          <a:p>
            <a:pPr/>
            <a:r>
              <a:t>Identify the what are the contributing reason for employee to leave</a:t>
            </a:r>
          </a:p>
        </p:txBody>
      </p:sp>
      <p:sp>
        <p:nvSpPr>
          <p:cNvPr id="184" name="Expensive and time consuming to train a new talent"/>
          <p:cNvSpPr txBox="1"/>
          <p:nvPr/>
        </p:nvSpPr>
        <p:spPr>
          <a:xfrm>
            <a:off x="3613366" y="7456947"/>
            <a:ext cx="17762979" cy="914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11162" indent="-411162" algn="l">
              <a:lnSpc>
                <a:spcPct val="140000"/>
              </a:lnSpc>
              <a:spcBef>
                <a:spcPts val="0"/>
              </a:spcBef>
              <a:buSzPct val="100000"/>
              <a:buChar char="-"/>
              <a:defRPr b="1" spc="39" sz="4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Expensive and time consuming to train a new talent</a:t>
            </a:r>
          </a:p>
        </p:txBody>
      </p:sp>
      <p:sp>
        <p:nvSpPr>
          <p:cNvPr id="185" name="More cost effective to keep the people the company have"/>
          <p:cNvSpPr txBox="1"/>
          <p:nvPr/>
        </p:nvSpPr>
        <p:spPr>
          <a:xfrm>
            <a:off x="3613366" y="8449650"/>
            <a:ext cx="17762979" cy="91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11162" indent="-411162" algn="l">
              <a:lnSpc>
                <a:spcPct val="140000"/>
              </a:lnSpc>
              <a:spcBef>
                <a:spcPts val="0"/>
              </a:spcBef>
              <a:buSzPct val="100000"/>
              <a:buChar char="-"/>
              <a:defRPr b="1" spc="39" sz="4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More cost effective to keep the people the company have</a:t>
            </a:r>
          </a:p>
        </p:txBody>
      </p:sp>
      <p:sp>
        <p:nvSpPr>
          <p:cNvPr id="186" name="Come up with solutions to retain employees from leaving"/>
          <p:cNvSpPr txBox="1"/>
          <p:nvPr/>
        </p:nvSpPr>
        <p:spPr>
          <a:xfrm>
            <a:off x="3613366" y="9442355"/>
            <a:ext cx="17762979" cy="914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11162" indent="-411162" algn="l">
              <a:lnSpc>
                <a:spcPct val="140000"/>
              </a:lnSpc>
              <a:spcBef>
                <a:spcPts val="0"/>
              </a:spcBef>
              <a:buSzPct val="100000"/>
              <a:buChar char="-"/>
              <a:defRPr b="1" spc="39" sz="4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Come up with solutions to retain employees from leaving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85" grpId="4"/>
      <p:bldP build="whole" bldLvl="1" animBg="1" rev="0" advAuto="0" spid="184" grpId="3"/>
      <p:bldP build="whole" bldLvl="1" animBg="1" rev="0" advAuto="0" spid="186" grpId="5"/>
      <p:bldP build="whole" bldLvl="1" animBg="1" rev="0" advAuto="0" spid="1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ake a Glance"/>
          <p:cNvSpPr txBox="1"/>
          <p:nvPr>
            <p:ph type="title"/>
          </p:nvPr>
        </p:nvSpPr>
        <p:spPr>
          <a:xfrm>
            <a:off x="1611021" y="2294792"/>
            <a:ext cx="9601201" cy="1744466"/>
          </a:xfrm>
          <a:prstGeom prst="rect">
            <a:avLst/>
          </a:prstGeom>
        </p:spPr>
        <p:txBody>
          <a:bodyPr/>
          <a:lstStyle>
            <a:lvl1pPr defTabSz="586104">
              <a:defRPr sz="8520"/>
            </a:lvl1pPr>
          </a:lstStyle>
          <a:p>
            <a:pPr/>
            <a:r>
              <a:t>Take a Glance</a:t>
            </a:r>
          </a:p>
        </p:txBody>
      </p:sp>
      <p:pic>
        <p:nvPicPr>
          <p:cNvPr id="189" name="Screen Shot 2021-10-29 at 21.35.07.png" descr="Screen Shot 2021-10-29 at 21.3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4786" y="540338"/>
            <a:ext cx="8677495" cy="1263532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Variables for the Data set"/>
          <p:cNvSpPr txBox="1"/>
          <p:nvPr/>
        </p:nvSpPr>
        <p:spPr>
          <a:xfrm>
            <a:off x="3968331" y="3896728"/>
            <a:ext cx="794955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>
              <a:defRPr>
                <a:solidFill>
                  <a:schemeClr val="accent4">
                    <a:hueOff val="-839986"/>
                    <a:satOff val="3568"/>
                    <a:lumOff val="-3612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Variables for the Data set</a:t>
            </a:r>
            <a:r>
              <a:t> </a:t>
            </a:r>
          </a:p>
        </p:txBody>
      </p:sp>
      <p:sp>
        <p:nvSpPr>
          <p:cNvPr id="191" name="From this data"/>
          <p:cNvSpPr txBox="1"/>
          <p:nvPr/>
        </p:nvSpPr>
        <p:spPr>
          <a:xfrm>
            <a:off x="2436843" y="5163553"/>
            <a:ext cx="794955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322262" indent="-322262" algn="l">
              <a:buSzPct val="100000"/>
              <a:buChar char="•"/>
            </a:lvl1pPr>
          </a:lstStyle>
          <a:p>
            <a:pPr/>
            <a:r>
              <a:t>From this data</a:t>
            </a:r>
          </a:p>
        </p:txBody>
      </p:sp>
      <p:sp>
        <p:nvSpPr>
          <p:cNvPr id="192" name="There are 1470 rows and 35 columns  (1470 employee data, 35 Variables)"/>
          <p:cNvSpPr txBox="1"/>
          <p:nvPr/>
        </p:nvSpPr>
        <p:spPr>
          <a:xfrm>
            <a:off x="3237168" y="6112490"/>
            <a:ext cx="7949558" cy="93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22262" indent="-322262" algn="l">
              <a:buSzPct val="100000"/>
              <a:buChar char="•"/>
            </a:pPr>
            <a:r>
              <a:t>There are 1470 rows and 35 columns </a:t>
            </a:r>
            <a:br/>
            <a:r>
              <a:t>(1470 employee data, 35 Variables)</a:t>
            </a:r>
          </a:p>
        </p:txBody>
      </p:sp>
      <p:sp>
        <p:nvSpPr>
          <p:cNvPr id="193" name="There are no Null-Values"/>
          <p:cNvSpPr txBox="1"/>
          <p:nvPr/>
        </p:nvSpPr>
        <p:spPr>
          <a:xfrm>
            <a:off x="3237168" y="7449503"/>
            <a:ext cx="794955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322262" indent="-322262" algn="l">
              <a:buSzPct val="100000"/>
              <a:buChar char="•"/>
            </a:lvl1pPr>
          </a:lstStyle>
          <a:p>
            <a:pPr/>
            <a:r>
              <a:t>There are no Null-Values</a:t>
            </a:r>
          </a:p>
        </p:txBody>
      </p:sp>
      <p:sp>
        <p:nvSpPr>
          <p:cNvPr id="194" name="There are 26 (Int64), 9 (Object)"/>
          <p:cNvSpPr txBox="1"/>
          <p:nvPr/>
        </p:nvSpPr>
        <p:spPr>
          <a:xfrm>
            <a:off x="3237168" y="8728301"/>
            <a:ext cx="794955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322262" indent="-322262" algn="l">
              <a:buSzPct val="100000"/>
              <a:buChar char="•"/>
            </a:lvl1pPr>
          </a:lstStyle>
          <a:p>
            <a:pPr/>
            <a:r>
              <a:t>There are 26 (Int64), 9 (Object)</a:t>
            </a:r>
          </a:p>
        </p:txBody>
      </p:sp>
      <p:sp>
        <p:nvSpPr>
          <p:cNvPr id="195" name="Rectangle"/>
          <p:cNvSpPr/>
          <p:nvPr/>
        </p:nvSpPr>
        <p:spPr>
          <a:xfrm>
            <a:off x="14226254" y="475686"/>
            <a:ext cx="6342486" cy="703135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19097638" y="1516485"/>
            <a:ext cx="2347999" cy="11629175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14226254" y="12831039"/>
            <a:ext cx="4642734" cy="376646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  <p:bldP build="whole" bldLvl="1" animBg="1" rev="0" advAuto="0" spid="195" grpId="3"/>
      <p:bldP build="whole" bldLvl="1" animBg="1" rev="0" advAuto="0" spid="196" grpId="4"/>
      <p:bldP build="whole" bldLvl="1" animBg="1" rev="0" advAuto="0" spid="193" grpId="5"/>
      <p:bldP build="whole" bldLvl="1" animBg="1" rev="0" advAuto="0" spid="192" grpId="2"/>
      <p:bldP build="whole" bldLvl="1" animBg="1" rev="0" advAuto="0" spid="196" grpId="6"/>
      <p:bldP build="whole" bldLvl="1" animBg="1" rev="0" advAuto="0" spid="194" grpId="8"/>
      <p:bldP build="whole" bldLvl="1" animBg="1" rev="0" advAuto="0" spid="197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 Glance at the basic info"/>
          <p:cNvSpPr txBox="1"/>
          <p:nvPr>
            <p:ph type="body" sz="half" idx="1"/>
          </p:nvPr>
        </p:nvSpPr>
        <p:spPr>
          <a:xfrm>
            <a:off x="3275855" y="4409692"/>
            <a:ext cx="9890844" cy="7246032"/>
          </a:xfrm>
          <a:prstGeom prst="rect">
            <a:avLst/>
          </a:prstGeom>
        </p:spPr>
        <p:txBody>
          <a:bodyPr spcCol="1129473"/>
          <a:lstStyle>
            <a:lvl1pPr marL="0" indent="0" algn="ctr">
              <a:buSzTx/>
              <a:buNone/>
              <a:defRPr sz="8000"/>
            </a:lvl1pPr>
          </a:lstStyle>
          <a:p>
            <a:pPr/>
            <a:r>
              <a:t>A Glance at the basic info</a:t>
            </a:r>
          </a:p>
        </p:txBody>
      </p:sp>
      <p:pic>
        <p:nvPicPr>
          <p:cNvPr id="200" name="Screen Shot 2021-10-29 at 22.12.54.png" descr="Screen Shot 2021-10-29 at 22.12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1395" y="197730"/>
            <a:ext cx="11732798" cy="1332054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ectangle"/>
          <p:cNvSpPr/>
          <p:nvPr/>
        </p:nvSpPr>
        <p:spPr>
          <a:xfrm>
            <a:off x="17436676" y="1540799"/>
            <a:ext cx="884680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21291013" y="1528099"/>
            <a:ext cx="884680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17442360" y="5684597"/>
            <a:ext cx="873314" cy="382063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21211967" y="5640072"/>
            <a:ext cx="1042772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17331311" y="6571643"/>
            <a:ext cx="884680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21171020" y="6571643"/>
            <a:ext cx="1042773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17357630" y="12013105"/>
            <a:ext cx="1042773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21211967" y="12013105"/>
            <a:ext cx="1042772" cy="471114"/>
          </a:xfrm>
          <a:prstGeom prst="rect">
            <a:avLst/>
          </a:prstGeom>
          <a:ln w="50800">
            <a:solidFill>
              <a:schemeClr val="accent5">
                <a:hueOff val="-306725"/>
                <a:lumOff val="-183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3"/>
      <p:bldP build="whole" bldLvl="1" animBg="1" rev="0" advAuto="0" spid="199" grpId="1"/>
      <p:bldP build="whole" bldLvl="1" animBg="1" rev="0" advAuto="0" spid="207" grpId="8"/>
      <p:bldP build="whole" bldLvl="1" animBg="1" rev="0" advAuto="0" spid="208" grpId="9"/>
      <p:bldP build="whole" bldLvl="1" animBg="1" rev="0" advAuto="0" spid="205" grpId="6"/>
      <p:bldP build="whole" bldLvl="1" animBg="1" rev="0" advAuto="0" spid="204" grpId="5"/>
      <p:bldP build="whole" bldLvl="1" animBg="1" rev="0" advAuto="0" spid="201" grpId="2"/>
      <p:bldP build="whole" bldLvl="1" animBg="1" rev="0" advAuto="0" spid="203" grpId="4"/>
      <p:bldP build="whole" bldLvl="1" animBg="1" rev="0" advAuto="0" spid="206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rop the columns"/>
          <p:cNvSpPr txBox="1"/>
          <p:nvPr>
            <p:ph type="body" sz="quarter" idx="1"/>
          </p:nvPr>
        </p:nvSpPr>
        <p:spPr>
          <a:xfrm>
            <a:off x="7974147" y="5481799"/>
            <a:ext cx="12908511" cy="2628901"/>
          </a:xfrm>
          <a:prstGeom prst="rect">
            <a:avLst/>
          </a:prstGeom>
        </p:spPr>
        <p:txBody>
          <a:bodyPr/>
          <a:lstStyle/>
          <a:p>
            <a:pPr/>
            <a:r>
              <a:t>Drop the columns </a:t>
            </a:r>
          </a:p>
        </p:txBody>
      </p:sp>
      <p:pic>
        <p:nvPicPr>
          <p:cNvPr id="211" name="Screen Shot 2021-10-29 at 22.21.11.png" descr="Screen Shot 2021-10-29 at 22.21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6533" y="5519536"/>
            <a:ext cx="2936280" cy="2069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10-29 at 22.21.37.png" descr="Screen Shot 2021-10-29 at 22.2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6844" y="1386097"/>
            <a:ext cx="4315377" cy="1665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21-10-29 at 22.22.11.png" descr="Screen Shot 2021-10-29 at 22.22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98152" y="5030235"/>
            <a:ext cx="4641989" cy="1535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 Shot 2021-10-29 at 22.24.43.png" descr="Screen Shot 2021-10-29 at 22.24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31749" y="3427590"/>
            <a:ext cx="7731295" cy="1226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21-10-29 at 22.27.04.png" descr="Screen Shot 2021-10-29 at 22.27.04.png"/>
          <p:cNvPicPr>
            <a:picLocks noChangeAspect="1"/>
          </p:cNvPicPr>
          <p:nvPr/>
        </p:nvPicPr>
        <p:blipFill>
          <a:blip r:embed="rId6">
            <a:extLst/>
          </a:blip>
          <a:srcRect l="0" t="5065" r="0" b="3218"/>
          <a:stretch>
            <a:fillRect/>
          </a:stretch>
        </p:blipFill>
        <p:spPr>
          <a:xfrm>
            <a:off x="6271877" y="8673320"/>
            <a:ext cx="6186196" cy="1197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21-10-29 at 22.26.39.png" descr="Screen Shot 2021-10-29 at 22.26.3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48607" y="9249783"/>
            <a:ext cx="4443585" cy="1403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21-10-29 at 22.26.20.png" descr="Screen Shot 2021-10-29 at 22.26.20.png"/>
          <p:cNvPicPr>
            <a:picLocks noChangeAspect="1"/>
          </p:cNvPicPr>
          <p:nvPr/>
        </p:nvPicPr>
        <p:blipFill>
          <a:blip r:embed="rId8">
            <a:extLst/>
          </a:blip>
          <a:srcRect l="0" t="6057" r="0" b="1628"/>
          <a:stretch>
            <a:fillRect/>
          </a:stretch>
        </p:blipFill>
        <p:spPr>
          <a:xfrm>
            <a:off x="1425462" y="3848551"/>
            <a:ext cx="11018333" cy="143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21-10-29 at 22.26.02.png" descr="Screen Shot 2021-10-29 at 22.26.02.png"/>
          <p:cNvPicPr>
            <a:picLocks noChangeAspect="1"/>
          </p:cNvPicPr>
          <p:nvPr/>
        </p:nvPicPr>
        <p:blipFill>
          <a:blip r:embed="rId9">
            <a:extLst/>
          </a:blip>
          <a:srcRect l="0" t="762" r="0" b="4747"/>
          <a:stretch>
            <a:fillRect/>
          </a:stretch>
        </p:blipFill>
        <p:spPr>
          <a:xfrm>
            <a:off x="1377360" y="1266763"/>
            <a:ext cx="13528393" cy="179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21-10-30 at 04.17.54.png" descr="Screen Shot 2021-10-30 at 04.17.54.png"/>
          <p:cNvPicPr>
            <a:picLocks noChangeAspect="1"/>
          </p:cNvPicPr>
          <p:nvPr/>
        </p:nvPicPr>
        <p:blipFill>
          <a:blip r:embed="rId10">
            <a:extLst/>
          </a:blip>
          <a:srcRect l="0" t="3218" r="0" b="4502"/>
          <a:stretch>
            <a:fillRect/>
          </a:stretch>
        </p:blipFill>
        <p:spPr>
          <a:xfrm>
            <a:off x="1344617" y="7820891"/>
            <a:ext cx="4062144" cy="119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21-10-30 at 04.19.52.png" descr="Screen Shot 2021-10-30 at 04.19.52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379185" y="10051445"/>
            <a:ext cx="11994103" cy="1942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21-10-30 at 04.19.33.png" descr="Screen Shot 2021-10-30 at 04.19.33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474161" y="10730678"/>
            <a:ext cx="4921043" cy="1665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21-10-30 at 04.33.27.png" descr="Screen Shot 2021-10-30 at 04.33.27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715381" y="7409591"/>
            <a:ext cx="12562562" cy="1062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  <p:bldP build="whole" bldLvl="1" animBg="1" rev="0" advAuto="0" spid="215" grpId="11"/>
      <p:bldP build="whole" bldLvl="1" animBg="1" rev="0" advAuto="0" spid="217" grpId="5"/>
      <p:bldP build="whole" bldLvl="1" animBg="1" rev="0" advAuto="0" spid="213" grpId="3"/>
      <p:bldP build="whole" bldLvl="1" animBg="1" rev="0" advAuto="0" spid="211" grpId="6"/>
      <p:bldP build="whole" bldLvl="1" animBg="1" rev="0" advAuto="0" spid="222" grpId="12"/>
      <p:bldP build="whole" bldLvl="1" animBg="1" rev="0" advAuto="0" spid="218" grpId="4"/>
      <p:bldP build="whole" bldLvl="1" animBg="1" rev="0" advAuto="0" spid="219" grpId="7"/>
      <p:bldP build="whole" bldLvl="1" animBg="1" rev="0" advAuto="0" spid="221" grpId="9"/>
      <p:bldP build="whole" bldLvl="1" animBg="1" rev="0" advAuto="0" spid="220" grpId="10"/>
      <p:bldP build="whole" bldLvl="1" animBg="1" rev="0" advAuto="0" spid="214" grpId="2"/>
      <p:bldP build="whole" bldLvl="1" animBg="1" rev="0" advAuto="0" spid="216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‘Attrition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‘Attrition’ </a:t>
            </a:r>
          </a:p>
        </p:txBody>
      </p:sp>
      <p:pic>
        <p:nvPicPr>
          <p:cNvPr id="225" name="Screen Shot 2021-10-29 at 22.34.48.png" descr="Screen Shot 2021-10-29 at 22.3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4103" y="4960214"/>
            <a:ext cx="5505251" cy="4530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21-10-29 at 22.37.26.png" descr="Screen Shot 2021-10-29 at 22.37.26.png"/>
          <p:cNvPicPr>
            <a:picLocks noChangeAspect="1"/>
          </p:cNvPicPr>
          <p:nvPr/>
        </p:nvPicPr>
        <p:blipFill>
          <a:blip r:embed="rId3">
            <a:extLst/>
          </a:blip>
          <a:srcRect l="0" t="2055" r="0" b="7361"/>
          <a:stretch>
            <a:fillRect/>
          </a:stretch>
        </p:blipFill>
        <p:spPr>
          <a:xfrm>
            <a:off x="11066809" y="5334406"/>
            <a:ext cx="4644133" cy="111955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237 people leaving the company"/>
          <p:cNvSpPr txBox="1"/>
          <p:nvPr/>
        </p:nvSpPr>
        <p:spPr>
          <a:xfrm>
            <a:off x="12219335" y="8965309"/>
            <a:ext cx="8396372" cy="184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/>
            </a:lvl1pPr>
          </a:lstStyle>
          <a:p>
            <a:pPr/>
            <a:r>
              <a:t>237 people leaving the company</a:t>
            </a:r>
          </a:p>
        </p:txBody>
      </p:sp>
      <p:sp>
        <p:nvSpPr>
          <p:cNvPr id="228" name="1233 people staying in the company"/>
          <p:cNvSpPr txBox="1"/>
          <p:nvPr/>
        </p:nvSpPr>
        <p:spPr>
          <a:xfrm>
            <a:off x="12219335" y="7776880"/>
            <a:ext cx="8396372" cy="184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/>
            </a:lvl1pPr>
          </a:lstStyle>
          <a:p>
            <a:pPr/>
            <a:r>
              <a:t>1233 people staying in the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4"/>
      <p:bldP build="whole" bldLvl="1" animBg="1" rev="0" advAuto="0" spid="225" grpId="2"/>
      <p:bldP build="whole" bldLvl="1" animBg="1" rev="0" advAuto="0" spid="228" grpId="3"/>
      <p:bldP build="whole" bldLvl="1" animBg="1" rev="0" advAuto="0" spid="22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