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67" r:id="rId3"/>
    <p:sldId id="258" r:id="rId4"/>
    <p:sldId id="313" r:id="rId5"/>
    <p:sldId id="305" r:id="rId6"/>
    <p:sldId id="312" r:id="rId7"/>
    <p:sldId id="314" r:id="rId8"/>
    <p:sldId id="306" r:id="rId9"/>
    <p:sldId id="307" r:id="rId10"/>
    <p:sldId id="311" r:id="rId11"/>
    <p:sldId id="308" r:id="rId12"/>
    <p:sldId id="317" r:id="rId13"/>
    <p:sldId id="318" r:id="rId14"/>
    <p:sldId id="315" r:id="rId15"/>
    <p:sldId id="319" r:id="rId16"/>
    <p:sldId id="320" r:id="rId17"/>
    <p:sldId id="321" r:id="rId18"/>
    <p:sldId id="316" r:id="rId19"/>
    <p:sldId id="322" r:id="rId20"/>
    <p:sldId id="323" r:id="rId21"/>
    <p:sldId id="304" r:id="rId22"/>
    <p:sldId id="272" r:id="rId23"/>
    <p:sldId id="263" r:id="rId24"/>
  </p:sldIdLst>
  <p:sldSz cx="12192000" cy="6858000"/>
  <p:notesSz cx="6858000" cy="9144000"/>
  <p:embeddedFontLst>
    <p:embeddedFont>
      <p:font typeface="Cambria" panose="02040503050406030204" pitchFamily="18"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Lato Black" panose="020F0502020204030203" pitchFamily="34" charset="0"/>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3" roundtripDataSignature="AMtx7mh4VrLQLvjXUsQeVJWWu9hsLYoG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0" autoAdjust="0"/>
    <p:restoredTop sz="84278" autoAdjust="0"/>
  </p:normalViewPr>
  <p:slideViewPr>
    <p:cSldViewPr snapToGrid="0">
      <p:cViewPr varScale="1">
        <p:scale>
          <a:sx n="99" d="100"/>
          <a:sy n="99" d="100"/>
        </p:scale>
        <p:origin x="10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8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83"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8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85" Type="http://schemas.openxmlformats.org/officeDocument/2006/relationships/viewProps" Target="view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672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5290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E79C58C-A5EB-EE43-5161-4FBA14BCA69F}"/>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B8F2D01-E672-C4F4-BDAA-FF3C7600020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1A87E61E-68AA-C11A-6964-441DA632842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6876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9865C15-264D-3C63-A269-5F9A767EC594}"/>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3CBEF69-85A7-BEB2-D0F2-AC4068E4F58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22E2F374-7433-4D82-DBCD-AB2F821627D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0874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9AF03DE-0140-F7AB-3C76-3D921D3F02D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23929E86-E966-C7A9-B5DD-DAA16529709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6CC8BCFE-178E-AAB0-4994-9DDB7315D52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48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B407CF5-2ADF-F6D6-11D6-5E2AEAA19A0E}"/>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7E98EF74-65EB-9D9A-07FD-5AB27FE71EF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3B5A2DDF-6BAC-F61E-6876-6695EC242E6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3541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82FA99F-AC75-2EC5-D800-19DE1D90D481}"/>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DF6FEC29-7FA9-79B9-6B27-57DD12E87C5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56FA5D58-166C-74D9-BEC2-22F016A4CFB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09364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CE8A033-059B-7672-B0BD-1064FF6CE6C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BDC48F33-8F39-512D-95FC-06DE4699B7C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2AAF240D-9B83-5659-87C1-4679AEC7374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555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C12EBC7-D9F5-DA4E-7540-1E7DEDB9392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598065B-A257-9B2A-70A1-FBA3BD14E39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4A9D51A2-8258-055B-22B5-2721E91B1B0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687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C12EBC7-D9F5-DA4E-7540-1E7DEDB9392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598065B-A257-9B2A-70A1-FBA3BD14E39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4A9D51A2-8258-055B-22B5-2721E91B1B0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5644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213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C12EBC7-D9F5-DA4E-7540-1E7DEDB9392D}"/>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598065B-A257-9B2A-70A1-FBA3BD14E39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4A9D51A2-8258-055B-22B5-2721E91B1B0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2088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9802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437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133EC57-7693-8F51-F8D2-74EE1092C856}"/>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497FAFAE-185D-CA6A-A24A-CEFA1666507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54662089-4A91-CCAF-7EDC-BC083F12D3A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9234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2118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47408FC-9A7C-FC23-F04A-DC10D7FF6998}"/>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32A7DF2C-D348-3AB2-032D-D1B311858C8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0024BF58-3A30-9B17-C6FF-CB3FC454497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2190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8BAB8385-2A3F-8D62-00A7-EADA3826DB9C}"/>
            </a:ext>
          </a:extLst>
        </p:cNvPr>
        <p:cNvGrpSpPr/>
        <p:nvPr/>
      </p:nvGrpSpPr>
      <p:grpSpPr>
        <a:xfrm>
          <a:off x="0" y="0"/>
          <a:ext cx="0" cy="0"/>
          <a:chOff x="0" y="0"/>
          <a:chExt cx="0" cy="0"/>
        </a:xfrm>
      </p:grpSpPr>
      <p:sp>
        <p:nvSpPr>
          <p:cNvPr id="102" name="Google Shape;102;p3:notes">
            <a:extLst>
              <a:ext uri="{FF2B5EF4-FFF2-40B4-BE49-F238E27FC236}">
                <a16:creationId xmlns:a16="http://schemas.microsoft.com/office/drawing/2014/main" id="{1D047D3A-9A95-B8B3-F60B-C494A6E3757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a:extLst>
              <a:ext uri="{FF2B5EF4-FFF2-40B4-BE49-F238E27FC236}">
                <a16:creationId xmlns:a16="http://schemas.microsoft.com/office/drawing/2014/main" id="{1C7E4B4C-1560-C419-0F64-99908942C8B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6600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12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354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15"/>
        <p:cNvGrpSpPr/>
        <p:nvPr/>
      </p:nvGrpSpPr>
      <p:grpSpPr>
        <a:xfrm>
          <a:off x="0" y="0"/>
          <a:ext cx="0" cy="0"/>
          <a:chOff x="0" y="0"/>
          <a:chExt cx="0" cy="0"/>
        </a:xfrm>
      </p:grpSpPr>
      <p:pic>
        <p:nvPicPr>
          <p:cNvPr id="16" name="Google Shape;16;p10"/>
          <p:cNvPicPr preferRelativeResize="0"/>
          <p:nvPr/>
        </p:nvPicPr>
        <p:blipFill rotWithShape="1">
          <a:blip r:embed="rId2">
            <a:alphaModFix/>
          </a:blip>
          <a:srcRect/>
          <a:stretch/>
        </p:blipFill>
        <p:spPr>
          <a:xfrm>
            <a:off x="0" y="880629"/>
            <a:ext cx="10981113" cy="6176876"/>
          </a:xfrm>
          <a:prstGeom prst="rect">
            <a:avLst/>
          </a:prstGeom>
          <a:noFill/>
          <a:ln>
            <a:noFill/>
          </a:ln>
        </p:spPr>
      </p:pic>
      <p:pic>
        <p:nvPicPr>
          <p:cNvPr id="17" name="Google Shape;17;p10"/>
          <p:cNvPicPr preferRelativeResize="0"/>
          <p:nvPr/>
        </p:nvPicPr>
        <p:blipFill rotWithShape="1">
          <a:blip r:embed="rId3">
            <a:alphaModFix/>
          </a:blip>
          <a:srcRect r="-3333" b="87407"/>
          <a:stretch/>
        </p:blipFill>
        <p:spPr>
          <a:xfrm>
            <a:off x="0" y="0"/>
            <a:ext cx="12598400" cy="431800"/>
          </a:xfrm>
          <a:prstGeom prst="rect">
            <a:avLst/>
          </a:prstGeom>
          <a:noFill/>
          <a:ln>
            <a:noFill/>
          </a:ln>
        </p:spPr>
      </p:pic>
      <p:sp>
        <p:nvSpPr>
          <p:cNvPr id="18" name="Google Shape;18;p10"/>
          <p:cNvSpPr txBox="1">
            <a:spLocks noGrp="1"/>
          </p:cNvSpPr>
          <p:nvPr>
            <p:ph type="title"/>
          </p:nvPr>
        </p:nvSpPr>
        <p:spPr>
          <a:xfrm>
            <a:off x="1595351" y="2187196"/>
            <a:ext cx="9001297" cy="77858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144E8C"/>
              </a:buClr>
              <a:buSzPts val="4400"/>
              <a:buFont typeface="Lato Black"/>
              <a:buNone/>
              <a:defRPr sz="4400">
                <a:latin typeface="Lato Black"/>
                <a:ea typeface="Lato Black"/>
                <a:cs typeface="Lato Black"/>
                <a:sym typeface="La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 name="Google Shape;19;p10"/>
          <p:cNvPicPr preferRelativeResize="0"/>
          <p:nvPr/>
        </p:nvPicPr>
        <p:blipFill rotWithShape="1">
          <a:blip r:embed="rId4">
            <a:alphaModFix/>
          </a:blip>
          <a:srcRect/>
          <a:stretch/>
        </p:blipFill>
        <p:spPr>
          <a:xfrm>
            <a:off x="4847885" y="210692"/>
            <a:ext cx="2496230" cy="1015802"/>
          </a:xfrm>
          <a:prstGeom prst="rect">
            <a:avLst/>
          </a:prstGeom>
          <a:noFill/>
          <a:ln>
            <a:noFill/>
          </a:ln>
        </p:spPr>
      </p:pic>
      <p:sp>
        <p:nvSpPr>
          <p:cNvPr id="20" name="Google Shape;20;p10"/>
          <p:cNvSpPr txBox="1"/>
          <p:nvPr/>
        </p:nvSpPr>
        <p:spPr>
          <a:xfrm>
            <a:off x="1595350" y="1017973"/>
            <a:ext cx="9144000" cy="778583"/>
          </a:xfrm>
          <a:prstGeom prst="rect">
            <a:avLst/>
          </a:prstGeom>
          <a:noFill/>
          <a:ln>
            <a:noFill/>
          </a:ln>
        </p:spPr>
        <p:txBody>
          <a:bodyPr spcFirstLastPara="1" wrap="square" lIns="91425" tIns="45700" rIns="91425" bIns="45700" anchor="b" anchorCtr="0">
            <a:normAutofit lnSpcReduction="10000"/>
          </a:bodyPr>
          <a:lstStyle/>
          <a:p>
            <a:pPr marL="0" marR="0" lvl="0" indent="0" algn="ctr" rtl="0">
              <a:lnSpc>
                <a:spcPct val="120000"/>
              </a:lnSpc>
              <a:spcBef>
                <a:spcPts val="0"/>
              </a:spcBef>
              <a:spcAft>
                <a:spcPts val="0"/>
              </a:spcAft>
              <a:buClr>
                <a:srgbClr val="144E8C"/>
              </a:buClr>
              <a:buSzPts val="2000"/>
              <a:buFont typeface="Lato Black"/>
              <a:buNone/>
            </a:pPr>
            <a:r>
              <a:rPr lang="en-US" sz="2000" b="1" i="0" u="none" strike="noStrike" cap="none">
                <a:solidFill>
                  <a:srgbClr val="144E8C"/>
                </a:solidFill>
                <a:latin typeface="Lato Black"/>
                <a:ea typeface="Lato Black"/>
                <a:cs typeface="Lato Black"/>
                <a:sym typeface="Lato Black"/>
              </a:rPr>
              <a:t>ĐẠI HỌC QUỐC GIA THÀNH PHỐ HỒ CHÍ MINH</a:t>
            </a:r>
            <a:br>
              <a:rPr lang="en-US" sz="2000" b="1" i="0" u="none" strike="noStrike" cap="none">
                <a:solidFill>
                  <a:srgbClr val="144E8C"/>
                </a:solidFill>
                <a:latin typeface="Lato Black"/>
                <a:ea typeface="Lato Black"/>
                <a:cs typeface="Lato Black"/>
                <a:sym typeface="Lato Black"/>
              </a:rPr>
            </a:br>
            <a:r>
              <a:rPr lang="en-US" sz="2000" b="1" i="0" u="none" strike="noStrike" cap="none">
                <a:solidFill>
                  <a:srgbClr val="144E8C"/>
                </a:solidFill>
                <a:latin typeface="Lato Black"/>
                <a:ea typeface="Lato Black"/>
                <a:cs typeface="Lato Black"/>
                <a:sym typeface="Lato Black"/>
              </a:rPr>
              <a:t>TRƯỜNG ĐẠI HỌC KINH TẾ - LUẬT</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8" y="659342"/>
            <a:ext cx="3932237" cy="107025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44E8C"/>
              </a:buClr>
              <a:buSzPts val="3200"/>
              <a:buFont typeface="Lato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2"/>
          <p:cNvSpPr>
            <a:spLocks noGrp="1"/>
          </p:cNvSpPr>
          <p:nvPr>
            <p:ph type="pic" idx="2"/>
          </p:nvPr>
        </p:nvSpPr>
        <p:spPr>
          <a:xfrm>
            <a:off x="5183188" y="987425"/>
            <a:ext cx="6172200" cy="4873625"/>
          </a:xfrm>
          <a:prstGeom prst="rect">
            <a:avLst/>
          </a:prstGeom>
          <a:noFill/>
          <a:ln>
            <a:noFill/>
          </a:ln>
        </p:spPr>
      </p:sp>
      <p:sp>
        <p:nvSpPr>
          <p:cNvPr id="33" name="Google Shape;33;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34" name="Google Shape;34;p12"/>
          <p:cNvPicPr preferRelativeResize="0"/>
          <p:nvPr/>
        </p:nvPicPr>
        <p:blipFill rotWithShape="1">
          <a:blip r:embed="rId2">
            <a:alphaModFix/>
          </a:blip>
          <a:srcRect r="-3333" b="87407"/>
          <a:stretch/>
        </p:blipFill>
        <p:spPr>
          <a:xfrm flipH="1">
            <a:off x="-406400" y="-1"/>
            <a:ext cx="12598400" cy="431800"/>
          </a:xfrm>
          <a:prstGeom prst="rect">
            <a:avLst/>
          </a:prstGeom>
          <a:noFill/>
          <a:ln>
            <a:noFill/>
          </a:ln>
        </p:spPr>
      </p:pic>
      <p:pic>
        <p:nvPicPr>
          <p:cNvPr id="35" name="Google Shape;35;p12"/>
          <p:cNvPicPr preferRelativeResize="0"/>
          <p:nvPr/>
        </p:nvPicPr>
        <p:blipFill rotWithShape="1">
          <a:blip r:embed="rId3">
            <a:alphaModFix/>
          </a:blip>
          <a:srcRect l="15000" t="43307" r="32291" b="37052"/>
          <a:stretch/>
        </p:blipFill>
        <p:spPr>
          <a:xfrm>
            <a:off x="211666" y="6201820"/>
            <a:ext cx="3590248" cy="656180"/>
          </a:xfrm>
          <a:prstGeom prst="rect">
            <a:avLst/>
          </a:prstGeom>
          <a:noFill/>
          <a:ln>
            <a:noFill/>
          </a:ln>
        </p:spPr>
      </p:pic>
      <p:sp>
        <p:nvSpPr>
          <p:cNvPr id="36" name="Google Shape;36;p12"/>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i="1">
                <a:solidFill>
                  <a:schemeClr val="lt2"/>
                </a:solidFill>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2"/>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chemeClr val="lt1"/>
                </a:solidFill>
                <a:latin typeface="Lato"/>
                <a:ea typeface="Lato"/>
                <a:cs typeface="Lato"/>
                <a:sym typeface="Lato"/>
              </a:defRPr>
            </a:lvl1pPr>
            <a:lvl2pPr marL="0" lvl="1" indent="0" algn="r">
              <a:spcBef>
                <a:spcPts val="0"/>
              </a:spcBef>
              <a:buNone/>
              <a:defRPr sz="1200" b="1" i="0" u="none" strike="noStrike" cap="none">
                <a:solidFill>
                  <a:schemeClr val="lt1"/>
                </a:solidFill>
                <a:latin typeface="Lato"/>
                <a:ea typeface="Lato"/>
                <a:cs typeface="Lato"/>
                <a:sym typeface="Lato"/>
              </a:defRPr>
            </a:lvl2pPr>
            <a:lvl3pPr marL="0" lvl="2" indent="0" algn="r">
              <a:spcBef>
                <a:spcPts val="0"/>
              </a:spcBef>
              <a:buNone/>
              <a:defRPr sz="1200" b="1" i="0" u="none" strike="noStrike" cap="none">
                <a:solidFill>
                  <a:schemeClr val="lt1"/>
                </a:solidFill>
                <a:latin typeface="Lato"/>
                <a:ea typeface="Lato"/>
                <a:cs typeface="Lato"/>
                <a:sym typeface="Lato"/>
              </a:defRPr>
            </a:lvl3pPr>
            <a:lvl4pPr marL="0" lvl="3" indent="0" algn="r">
              <a:spcBef>
                <a:spcPts val="0"/>
              </a:spcBef>
              <a:buNone/>
              <a:defRPr sz="1200" b="1" i="0" u="none" strike="noStrike" cap="none">
                <a:solidFill>
                  <a:schemeClr val="lt1"/>
                </a:solidFill>
                <a:latin typeface="Lato"/>
                <a:ea typeface="Lato"/>
                <a:cs typeface="Lato"/>
                <a:sym typeface="Lato"/>
              </a:defRPr>
            </a:lvl4pPr>
            <a:lvl5pPr marL="0" lvl="4" indent="0" algn="r">
              <a:spcBef>
                <a:spcPts val="0"/>
              </a:spcBef>
              <a:buNone/>
              <a:defRPr sz="1200" b="1" i="0" u="none" strike="noStrike" cap="none">
                <a:solidFill>
                  <a:schemeClr val="lt1"/>
                </a:solidFill>
                <a:latin typeface="Lato"/>
                <a:ea typeface="Lato"/>
                <a:cs typeface="Lato"/>
                <a:sym typeface="Lato"/>
              </a:defRPr>
            </a:lvl5pPr>
            <a:lvl6pPr marL="0" lvl="5" indent="0" algn="r">
              <a:spcBef>
                <a:spcPts val="0"/>
              </a:spcBef>
              <a:buNone/>
              <a:defRPr sz="1200" b="1" i="0" u="none" strike="noStrike" cap="none">
                <a:solidFill>
                  <a:schemeClr val="lt1"/>
                </a:solidFill>
                <a:latin typeface="Lato"/>
                <a:ea typeface="Lato"/>
                <a:cs typeface="Lato"/>
                <a:sym typeface="Lato"/>
              </a:defRPr>
            </a:lvl6pPr>
            <a:lvl7pPr marL="0" lvl="6" indent="0" algn="r">
              <a:spcBef>
                <a:spcPts val="0"/>
              </a:spcBef>
              <a:buNone/>
              <a:defRPr sz="1200" b="1" i="0" u="none" strike="noStrike" cap="none">
                <a:solidFill>
                  <a:schemeClr val="lt1"/>
                </a:solidFill>
                <a:latin typeface="Lato"/>
                <a:ea typeface="Lato"/>
                <a:cs typeface="Lato"/>
                <a:sym typeface="Lato"/>
              </a:defRPr>
            </a:lvl7pPr>
            <a:lvl8pPr marL="0" lvl="7" indent="0" algn="r">
              <a:spcBef>
                <a:spcPts val="0"/>
              </a:spcBef>
              <a:buNone/>
              <a:defRPr sz="1200" b="1" i="0" u="none" strike="noStrike" cap="none">
                <a:solidFill>
                  <a:schemeClr val="lt1"/>
                </a:solidFill>
                <a:latin typeface="Lato"/>
                <a:ea typeface="Lato"/>
                <a:cs typeface="Lato"/>
                <a:sym typeface="Lato"/>
              </a:defRPr>
            </a:lvl8pPr>
            <a:lvl9pPr marL="0" lvl="8" indent="0" algn="r">
              <a:spcBef>
                <a:spcPts val="0"/>
              </a:spcBef>
              <a:buNone/>
              <a:defRPr sz="1200" b="1"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0"/>
        <p:cNvGrpSpPr/>
        <p:nvPr/>
      </p:nvGrpSpPr>
      <p:grpSpPr>
        <a:xfrm>
          <a:off x="0" y="0"/>
          <a:ext cx="0" cy="0"/>
          <a:chOff x="0" y="0"/>
          <a:chExt cx="0" cy="0"/>
        </a:xfrm>
      </p:grpSpPr>
      <p:pic>
        <p:nvPicPr>
          <p:cNvPr id="71" name="Google Shape;71;p17"/>
          <p:cNvPicPr preferRelativeResize="0"/>
          <p:nvPr/>
        </p:nvPicPr>
        <p:blipFill rotWithShape="1">
          <a:blip r:embed="rId2">
            <a:alphaModFix/>
          </a:blip>
          <a:srcRect r="-3333" b="87407"/>
          <a:stretch/>
        </p:blipFill>
        <p:spPr>
          <a:xfrm>
            <a:off x="0" y="0"/>
            <a:ext cx="12598400" cy="431800"/>
          </a:xfrm>
          <a:prstGeom prst="rect">
            <a:avLst/>
          </a:prstGeom>
          <a:noFill/>
          <a:ln>
            <a:noFill/>
          </a:ln>
        </p:spPr>
      </p:pic>
      <p:pic>
        <p:nvPicPr>
          <p:cNvPr id="72" name="Google Shape;72;p17"/>
          <p:cNvPicPr preferRelativeResize="0"/>
          <p:nvPr/>
        </p:nvPicPr>
        <p:blipFill rotWithShape="1">
          <a:blip r:embed="rId3">
            <a:alphaModFix/>
          </a:blip>
          <a:srcRect/>
          <a:stretch/>
        </p:blipFill>
        <p:spPr>
          <a:xfrm>
            <a:off x="-85306" y="-330860"/>
            <a:ext cx="12192000" cy="6858000"/>
          </a:xfrm>
          <a:prstGeom prst="rect">
            <a:avLst/>
          </a:prstGeom>
          <a:noFill/>
          <a:ln>
            <a:noFill/>
          </a:ln>
        </p:spPr>
      </p:pic>
      <p:sp>
        <p:nvSpPr>
          <p:cNvPr id="73" name="Google Shape;73;p17"/>
          <p:cNvSpPr txBox="1">
            <a:spLocks noGrp="1"/>
          </p:cNvSpPr>
          <p:nvPr>
            <p:ph type="title"/>
          </p:nvPr>
        </p:nvSpPr>
        <p:spPr>
          <a:xfrm>
            <a:off x="838200" y="2581306"/>
            <a:ext cx="10515600" cy="1566745"/>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144E8C"/>
              </a:buClr>
              <a:buSzPts val="9600"/>
              <a:buFont typeface="Lato Black"/>
              <a:buNone/>
              <a:defRPr sz="9600">
                <a:latin typeface="Lato Black"/>
                <a:ea typeface="Lato Black"/>
                <a:cs typeface="Lato Black"/>
                <a:sym typeface="Lato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4" name="Google Shape;74;p17"/>
          <p:cNvPicPr preferRelativeResize="0"/>
          <p:nvPr/>
        </p:nvPicPr>
        <p:blipFill rotWithShape="1">
          <a:blip r:embed="rId4">
            <a:alphaModFix/>
          </a:blip>
          <a:srcRect/>
          <a:stretch/>
        </p:blipFill>
        <p:spPr>
          <a:xfrm>
            <a:off x="4357944" y="330860"/>
            <a:ext cx="2890753" cy="1176347"/>
          </a:xfrm>
          <a:prstGeom prst="rect">
            <a:avLst/>
          </a:prstGeom>
          <a:noFill/>
          <a:ln>
            <a:noFill/>
          </a:ln>
        </p:spPr>
      </p:pic>
      <p:sp>
        <p:nvSpPr>
          <p:cNvPr id="75" name="Google Shape;75;p17"/>
          <p:cNvSpPr txBox="1"/>
          <p:nvPr/>
        </p:nvSpPr>
        <p:spPr>
          <a:xfrm>
            <a:off x="2805445" y="1354975"/>
            <a:ext cx="6410498" cy="688410"/>
          </a:xfrm>
          <a:prstGeom prst="rect">
            <a:avLst/>
          </a:prstGeom>
          <a:noFill/>
          <a:ln>
            <a:noFill/>
          </a:ln>
        </p:spPr>
        <p:txBody>
          <a:bodyPr spcFirstLastPara="1" wrap="square" lIns="91425" tIns="45700" rIns="91425" bIns="45700" anchor="ctr" anchorCtr="0">
            <a:noAutofit/>
          </a:bodyPr>
          <a:lstStyle/>
          <a:p>
            <a:pPr marL="0" marR="0" lvl="0" indent="0" algn="ctr" rtl="0">
              <a:lnSpc>
                <a:spcPct val="120000"/>
              </a:lnSpc>
              <a:spcBef>
                <a:spcPts val="0"/>
              </a:spcBef>
              <a:spcAft>
                <a:spcPts val="0"/>
              </a:spcAft>
              <a:buClr>
                <a:srgbClr val="144E8C"/>
              </a:buClr>
              <a:buSzPts val="2000"/>
              <a:buFont typeface="Lato Black"/>
              <a:buNone/>
            </a:pPr>
            <a:r>
              <a:rPr lang="en-US" sz="2000" b="1" i="0" u="none" strike="noStrike" cap="none">
                <a:solidFill>
                  <a:srgbClr val="144E8C"/>
                </a:solidFill>
                <a:latin typeface="Lato Black"/>
                <a:ea typeface="Lato Black"/>
                <a:cs typeface="Lato Black"/>
                <a:sym typeface="Lato Black"/>
              </a:rPr>
              <a:t>ĐẠI HỌC QUỐC GIA THÀNH PHỐ HỒ CHÍ MINH</a:t>
            </a:r>
            <a:br>
              <a:rPr lang="en-US" sz="2000" b="1" i="0" u="none" strike="noStrike" cap="none">
                <a:solidFill>
                  <a:srgbClr val="144E8C"/>
                </a:solidFill>
                <a:latin typeface="Lato Black"/>
                <a:ea typeface="Lato Black"/>
                <a:cs typeface="Lato Black"/>
                <a:sym typeface="Lato Black"/>
              </a:rPr>
            </a:br>
            <a:r>
              <a:rPr lang="en-US" sz="2000" b="1" i="0" u="none" strike="noStrike" cap="none">
                <a:solidFill>
                  <a:srgbClr val="144E8C"/>
                </a:solidFill>
                <a:latin typeface="Lato Black"/>
                <a:ea typeface="Lato Black"/>
                <a:cs typeface="Lato Black"/>
                <a:sym typeface="Lato Black"/>
              </a:rPr>
              <a:t>TRƯỜNG ĐẠI HỌC KINH TẾ - LUẬT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839788" y="577547"/>
            <a:ext cx="3932237" cy="12922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44E8C"/>
              </a:buClr>
              <a:buSzPts val="3200"/>
              <a:buFont typeface="Lato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9" name="Google Shape;79;p18"/>
          <p:cNvSpPr txBox="1">
            <a:spLocks noGrp="1"/>
          </p:cNvSpPr>
          <p:nvPr>
            <p:ph type="body" idx="2"/>
          </p:nvPr>
        </p:nvSpPr>
        <p:spPr>
          <a:xfrm>
            <a:off x="839788" y="2201630"/>
            <a:ext cx="3932237" cy="366735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80" name="Google Shape;80;p18"/>
          <p:cNvPicPr preferRelativeResize="0"/>
          <p:nvPr/>
        </p:nvPicPr>
        <p:blipFill rotWithShape="1">
          <a:blip r:embed="rId2">
            <a:alphaModFix/>
          </a:blip>
          <a:srcRect r="-3333" b="87407"/>
          <a:stretch/>
        </p:blipFill>
        <p:spPr>
          <a:xfrm flipH="1">
            <a:off x="-406400" y="-1"/>
            <a:ext cx="12598400" cy="431800"/>
          </a:xfrm>
          <a:prstGeom prst="rect">
            <a:avLst/>
          </a:prstGeom>
          <a:noFill/>
          <a:ln>
            <a:noFill/>
          </a:ln>
        </p:spPr>
      </p:pic>
      <p:pic>
        <p:nvPicPr>
          <p:cNvPr id="81" name="Google Shape;81;p18"/>
          <p:cNvPicPr preferRelativeResize="0"/>
          <p:nvPr/>
        </p:nvPicPr>
        <p:blipFill rotWithShape="1">
          <a:blip r:embed="rId3">
            <a:alphaModFix/>
          </a:blip>
          <a:srcRect l="24127" t="66898" r="25919" b="25925"/>
          <a:stretch/>
        </p:blipFill>
        <p:spPr>
          <a:xfrm>
            <a:off x="810734" y="1911095"/>
            <a:ext cx="2855494" cy="115369"/>
          </a:xfrm>
          <a:prstGeom prst="rect">
            <a:avLst/>
          </a:prstGeom>
          <a:noFill/>
          <a:ln>
            <a:noFill/>
          </a:ln>
        </p:spPr>
      </p:pic>
      <p:pic>
        <p:nvPicPr>
          <p:cNvPr id="82" name="Google Shape;82;p18"/>
          <p:cNvPicPr preferRelativeResize="0"/>
          <p:nvPr/>
        </p:nvPicPr>
        <p:blipFill rotWithShape="1">
          <a:blip r:embed="rId4">
            <a:alphaModFix/>
          </a:blip>
          <a:srcRect l="15000" t="43307" r="32291" b="37052"/>
          <a:stretch/>
        </p:blipFill>
        <p:spPr>
          <a:xfrm>
            <a:off x="211666" y="6160255"/>
            <a:ext cx="3590248" cy="656180"/>
          </a:xfrm>
          <a:prstGeom prst="rect">
            <a:avLst/>
          </a:prstGeom>
          <a:noFill/>
          <a:ln>
            <a:noFill/>
          </a:ln>
        </p:spPr>
      </p:pic>
      <p:sp>
        <p:nvSpPr>
          <p:cNvPr id="83" name="Google Shape;83;p18"/>
          <p:cNvSpPr txBox="1">
            <a:spLocks noGrp="1"/>
          </p:cNvSpPr>
          <p:nvPr>
            <p:ph type="ftr" idx="11"/>
          </p:nvPr>
        </p:nvSpPr>
        <p:spPr>
          <a:xfrm>
            <a:off x="728132" y="6387798"/>
            <a:ext cx="2370667" cy="26140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1" i="1">
                <a:solidFill>
                  <a:schemeClr val="lt2"/>
                </a:solidFill>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sldNum" idx="12"/>
          </p:nvPr>
        </p:nvSpPr>
        <p:spPr>
          <a:xfrm>
            <a:off x="3098799" y="6335940"/>
            <a:ext cx="39793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chemeClr val="lt1"/>
                </a:solidFill>
                <a:latin typeface="Lato"/>
                <a:ea typeface="Lato"/>
                <a:cs typeface="Lato"/>
                <a:sym typeface="Lato"/>
              </a:defRPr>
            </a:lvl1pPr>
            <a:lvl2pPr marL="0" lvl="1" indent="0" algn="r">
              <a:spcBef>
                <a:spcPts val="0"/>
              </a:spcBef>
              <a:buNone/>
              <a:defRPr sz="1200" b="1" i="0" u="none" strike="noStrike" cap="none">
                <a:solidFill>
                  <a:schemeClr val="lt1"/>
                </a:solidFill>
                <a:latin typeface="Lato"/>
                <a:ea typeface="Lato"/>
                <a:cs typeface="Lato"/>
                <a:sym typeface="Lato"/>
              </a:defRPr>
            </a:lvl2pPr>
            <a:lvl3pPr marL="0" lvl="2" indent="0" algn="r">
              <a:spcBef>
                <a:spcPts val="0"/>
              </a:spcBef>
              <a:buNone/>
              <a:defRPr sz="1200" b="1" i="0" u="none" strike="noStrike" cap="none">
                <a:solidFill>
                  <a:schemeClr val="lt1"/>
                </a:solidFill>
                <a:latin typeface="Lato"/>
                <a:ea typeface="Lato"/>
                <a:cs typeface="Lato"/>
                <a:sym typeface="Lato"/>
              </a:defRPr>
            </a:lvl3pPr>
            <a:lvl4pPr marL="0" lvl="3" indent="0" algn="r">
              <a:spcBef>
                <a:spcPts val="0"/>
              </a:spcBef>
              <a:buNone/>
              <a:defRPr sz="1200" b="1" i="0" u="none" strike="noStrike" cap="none">
                <a:solidFill>
                  <a:schemeClr val="lt1"/>
                </a:solidFill>
                <a:latin typeface="Lato"/>
                <a:ea typeface="Lato"/>
                <a:cs typeface="Lato"/>
                <a:sym typeface="Lato"/>
              </a:defRPr>
            </a:lvl4pPr>
            <a:lvl5pPr marL="0" lvl="4" indent="0" algn="r">
              <a:spcBef>
                <a:spcPts val="0"/>
              </a:spcBef>
              <a:buNone/>
              <a:defRPr sz="1200" b="1" i="0" u="none" strike="noStrike" cap="none">
                <a:solidFill>
                  <a:schemeClr val="lt1"/>
                </a:solidFill>
                <a:latin typeface="Lato"/>
                <a:ea typeface="Lato"/>
                <a:cs typeface="Lato"/>
                <a:sym typeface="Lato"/>
              </a:defRPr>
            </a:lvl5pPr>
            <a:lvl6pPr marL="0" lvl="5" indent="0" algn="r">
              <a:spcBef>
                <a:spcPts val="0"/>
              </a:spcBef>
              <a:buNone/>
              <a:defRPr sz="1200" b="1" i="0" u="none" strike="noStrike" cap="none">
                <a:solidFill>
                  <a:schemeClr val="lt1"/>
                </a:solidFill>
                <a:latin typeface="Lato"/>
                <a:ea typeface="Lato"/>
                <a:cs typeface="Lato"/>
                <a:sym typeface="Lato"/>
              </a:defRPr>
            </a:lvl6pPr>
            <a:lvl7pPr marL="0" lvl="6" indent="0" algn="r">
              <a:spcBef>
                <a:spcPts val="0"/>
              </a:spcBef>
              <a:buNone/>
              <a:defRPr sz="1200" b="1" i="0" u="none" strike="noStrike" cap="none">
                <a:solidFill>
                  <a:schemeClr val="lt1"/>
                </a:solidFill>
                <a:latin typeface="Lato"/>
                <a:ea typeface="Lato"/>
                <a:cs typeface="Lato"/>
                <a:sym typeface="Lato"/>
              </a:defRPr>
            </a:lvl7pPr>
            <a:lvl8pPr marL="0" lvl="7" indent="0" algn="r">
              <a:spcBef>
                <a:spcPts val="0"/>
              </a:spcBef>
              <a:buNone/>
              <a:defRPr sz="1200" b="1" i="0" u="none" strike="noStrike" cap="none">
                <a:solidFill>
                  <a:schemeClr val="lt1"/>
                </a:solidFill>
                <a:latin typeface="Lato"/>
                <a:ea typeface="Lato"/>
                <a:cs typeface="Lato"/>
                <a:sym typeface="Lato"/>
              </a:defRPr>
            </a:lvl8pPr>
            <a:lvl9pPr marL="0" lvl="8" indent="0" algn="r">
              <a:spcBef>
                <a:spcPts val="0"/>
              </a:spcBef>
              <a:buNone/>
              <a:defRPr sz="1200" b="1"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85"/>
        <p:cNvGrpSpPr/>
        <p:nvPr/>
      </p:nvGrpSpPr>
      <p:grpSpPr>
        <a:xfrm>
          <a:off x="0" y="0"/>
          <a:ext cx="0" cy="0"/>
          <a:chOff x="0" y="0"/>
          <a:chExt cx="0" cy="0"/>
        </a:xfrm>
      </p:grpSpPr>
      <p:sp>
        <p:nvSpPr>
          <p:cNvPr id="86" name="Google Shape;8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9"/>
          <p:cNvSpPr txBox="1">
            <a:spLocks noGrp="1"/>
          </p:cNvSpPr>
          <p:nvPr>
            <p:ph type="ftr" idx="11"/>
          </p:nvPr>
        </p:nvSpPr>
        <p:spPr>
          <a:xfrm>
            <a:off x="3581400" y="6356350"/>
            <a:ext cx="5029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144E8C"/>
              </a:buClr>
              <a:buSzPts val="4400"/>
              <a:buFont typeface="Lato Black"/>
              <a:buNone/>
              <a:defRPr sz="4400" b="1" i="0" u="none" strike="noStrike" cap="none">
                <a:solidFill>
                  <a:srgbClr val="144E8C"/>
                </a:solidFill>
                <a:latin typeface="Lato Black"/>
                <a:ea typeface="Lato Black"/>
                <a:cs typeface="Lato Black"/>
                <a:sym typeface="Lato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1"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1"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1"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1"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1"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581400" y="6356350"/>
            <a:ext cx="5029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6" r:id="rId3"/>
    <p:sldLayoutId id="2147483657" r:id="rId4"/>
    <p:sldLayoutId id="2147483658"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hanhtd@uel.edu.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randuythanh.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6" name="Title 1">
            <a:extLst>
              <a:ext uri="{FF2B5EF4-FFF2-40B4-BE49-F238E27FC236}">
                <a16:creationId xmlns:a16="http://schemas.microsoft.com/office/drawing/2014/main" id="{7F9BAC58-9AA6-A91A-085E-F1421DCCF43A}"/>
              </a:ext>
            </a:extLst>
          </p:cNvPr>
          <p:cNvSpPr txBox="1">
            <a:spLocks/>
          </p:cNvSpPr>
          <p:nvPr/>
        </p:nvSpPr>
        <p:spPr bwMode="auto">
          <a:xfrm>
            <a:off x="2064584" y="1697191"/>
            <a:ext cx="8763000" cy="1904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800" b="1">
                <a:solidFill>
                  <a:schemeClr val="bg2"/>
                </a:solidFill>
                <a:latin typeface="+mj-lt"/>
                <a:ea typeface="+mj-ea"/>
                <a:cs typeface="+mj-cs"/>
              </a:defRPr>
            </a:lvl1pPr>
            <a:lvl2pPr algn="ctr" rtl="0" eaLnBrk="1" fontAlgn="base" hangingPunct="1">
              <a:spcBef>
                <a:spcPct val="0"/>
              </a:spcBef>
              <a:spcAft>
                <a:spcPct val="0"/>
              </a:spcAft>
              <a:defRPr sz="3600" b="1">
                <a:solidFill>
                  <a:schemeClr val="bg1"/>
                </a:solidFill>
                <a:latin typeface="Arial" charset="0"/>
              </a:defRPr>
            </a:lvl2pPr>
            <a:lvl3pPr algn="ctr" rtl="0" eaLnBrk="1" fontAlgn="base" hangingPunct="1">
              <a:spcBef>
                <a:spcPct val="0"/>
              </a:spcBef>
              <a:spcAft>
                <a:spcPct val="0"/>
              </a:spcAft>
              <a:defRPr sz="3600" b="1">
                <a:solidFill>
                  <a:schemeClr val="bg1"/>
                </a:solidFill>
                <a:latin typeface="Arial" charset="0"/>
              </a:defRPr>
            </a:lvl3pPr>
            <a:lvl4pPr algn="ctr" rtl="0" eaLnBrk="1" fontAlgn="base" hangingPunct="1">
              <a:spcBef>
                <a:spcPct val="0"/>
              </a:spcBef>
              <a:spcAft>
                <a:spcPct val="0"/>
              </a:spcAft>
              <a:defRPr sz="3600" b="1">
                <a:solidFill>
                  <a:schemeClr val="bg1"/>
                </a:solidFill>
                <a:latin typeface="Arial" charset="0"/>
              </a:defRPr>
            </a:lvl4pPr>
            <a:lvl5pPr algn="ctr" rtl="0" eaLnBrk="1" fontAlgn="base" hangingPunct="1">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a:lstStyle>
          <a:p>
            <a:pPr>
              <a:defRPr/>
            </a:pPr>
            <a:r>
              <a:rPr lang="en-US" sz="3200" dirty="0" err="1">
                <a:solidFill>
                  <a:srgbClr val="002060"/>
                </a:solidFill>
                <a:latin typeface="Times New Roman" panose="02020603050405020304" pitchFamily="18" charset="0"/>
                <a:cs typeface="Times New Roman" panose="02020603050405020304" pitchFamily="18" charset="0"/>
              </a:rPr>
              <a:t>Học</a:t>
            </a:r>
            <a:r>
              <a:rPr lang="en-US" sz="3200" dirty="0">
                <a:solidFill>
                  <a:srgbClr val="002060"/>
                </a:solidFill>
                <a:latin typeface="Times New Roman" panose="02020603050405020304" pitchFamily="18" charset="0"/>
                <a:cs typeface="Times New Roman" panose="02020603050405020304" pitchFamily="18" charset="0"/>
              </a:rPr>
              <a:t> </a:t>
            </a:r>
            <a:r>
              <a:rPr lang="en-US" sz="3200" dirty="0" err="1">
                <a:solidFill>
                  <a:srgbClr val="002060"/>
                </a:solidFill>
                <a:latin typeface="Times New Roman" panose="02020603050405020304" pitchFamily="18" charset="0"/>
                <a:cs typeface="Times New Roman" panose="02020603050405020304" pitchFamily="18" charset="0"/>
              </a:rPr>
              <a:t>máy</a:t>
            </a:r>
            <a:r>
              <a:rPr lang="en-US" sz="3200" dirty="0">
                <a:solidFill>
                  <a:srgbClr val="002060"/>
                </a:solidFill>
                <a:latin typeface="Times New Roman" panose="02020603050405020304" pitchFamily="18" charset="0"/>
                <a:cs typeface="Times New Roman" panose="02020603050405020304" pitchFamily="18" charset="0"/>
              </a:rPr>
              <a:t> </a:t>
            </a:r>
            <a:r>
              <a:rPr lang="en-US" sz="3200" dirty="0" err="1">
                <a:solidFill>
                  <a:srgbClr val="002060"/>
                </a:solidFill>
                <a:latin typeface="Times New Roman" panose="02020603050405020304" pitchFamily="18" charset="0"/>
                <a:cs typeface="Times New Roman" panose="02020603050405020304" pitchFamily="18" charset="0"/>
              </a:rPr>
              <a:t>trong</a:t>
            </a:r>
            <a:r>
              <a:rPr lang="en-US" sz="3200" dirty="0">
                <a:solidFill>
                  <a:srgbClr val="002060"/>
                </a:solidFill>
                <a:latin typeface="Times New Roman" panose="02020603050405020304" pitchFamily="18" charset="0"/>
                <a:cs typeface="Times New Roman" panose="02020603050405020304" pitchFamily="18" charset="0"/>
              </a:rPr>
              <a:t> </a:t>
            </a:r>
            <a:r>
              <a:rPr lang="en-US" sz="3200" dirty="0" err="1">
                <a:solidFill>
                  <a:srgbClr val="002060"/>
                </a:solidFill>
                <a:latin typeface="Times New Roman" panose="02020603050405020304" pitchFamily="18" charset="0"/>
                <a:cs typeface="Times New Roman" panose="02020603050405020304" pitchFamily="18" charset="0"/>
              </a:rPr>
              <a:t>phân</a:t>
            </a:r>
            <a:r>
              <a:rPr lang="en-US" sz="3200" dirty="0">
                <a:solidFill>
                  <a:srgbClr val="002060"/>
                </a:solidFill>
                <a:latin typeface="Times New Roman" panose="02020603050405020304" pitchFamily="18" charset="0"/>
                <a:cs typeface="Times New Roman" panose="02020603050405020304" pitchFamily="18" charset="0"/>
              </a:rPr>
              <a:t> </a:t>
            </a:r>
            <a:r>
              <a:rPr lang="en-US" sz="3200" dirty="0" err="1">
                <a:solidFill>
                  <a:srgbClr val="002060"/>
                </a:solidFill>
                <a:latin typeface="Times New Roman" panose="02020603050405020304" pitchFamily="18" charset="0"/>
                <a:cs typeface="Times New Roman" panose="02020603050405020304" pitchFamily="18" charset="0"/>
              </a:rPr>
              <a:t>tích</a:t>
            </a:r>
            <a:r>
              <a:rPr lang="en-US" sz="3200" dirty="0">
                <a:solidFill>
                  <a:srgbClr val="002060"/>
                </a:solidFill>
                <a:latin typeface="Times New Roman" panose="02020603050405020304" pitchFamily="18" charset="0"/>
                <a:cs typeface="Times New Roman" panose="02020603050405020304" pitchFamily="18" charset="0"/>
              </a:rPr>
              <a:t> </a:t>
            </a:r>
            <a:r>
              <a:rPr lang="en-US" sz="3200" dirty="0" err="1">
                <a:solidFill>
                  <a:srgbClr val="002060"/>
                </a:solidFill>
                <a:latin typeface="Times New Roman" panose="02020603050405020304" pitchFamily="18" charset="0"/>
                <a:cs typeface="Times New Roman" panose="02020603050405020304" pitchFamily="18" charset="0"/>
              </a:rPr>
              <a:t>kinh</a:t>
            </a:r>
            <a:r>
              <a:rPr lang="en-US" sz="3200" dirty="0">
                <a:solidFill>
                  <a:srgbClr val="002060"/>
                </a:solidFill>
                <a:latin typeface="Times New Roman" panose="02020603050405020304" pitchFamily="18" charset="0"/>
                <a:cs typeface="Times New Roman" panose="02020603050405020304" pitchFamily="18" charset="0"/>
              </a:rPr>
              <a:t> </a:t>
            </a:r>
            <a:r>
              <a:rPr lang="en-US" sz="3200" dirty="0" err="1">
                <a:solidFill>
                  <a:srgbClr val="002060"/>
                </a:solidFill>
                <a:latin typeface="Times New Roman" panose="02020603050405020304" pitchFamily="18" charset="0"/>
                <a:cs typeface="Times New Roman" panose="02020603050405020304" pitchFamily="18" charset="0"/>
              </a:rPr>
              <a:t>doanh</a:t>
            </a:r>
            <a:endParaRPr lang="en-US" sz="3200" kern="0" dirty="0">
              <a:solidFill>
                <a:srgbClr val="002060"/>
              </a:solidFill>
              <a:latin typeface="Times New Roman" panose="02020603050405020304" pitchFamily="18" charset="0"/>
              <a:cs typeface="Times New Roman" panose="02020603050405020304" pitchFamily="18" charset="0"/>
            </a:endParaRPr>
          </a:p>
          <a:p>
            <a:pPr>
              <a:defRPr/>
            </a:pPr>
            <a:r>
              <a:rPr lang="en-US" sz="3200" b="0" u="sng" kern="0" dirty="0" err="1">
                <a:solidFill>
                  <a:srgbClr val="002060"/>
                </a:solidFill>
                <a:latin typeface="Times New Roman" panose="02020603050405020304" pitchFamily="18" charset="0"/>
                <a:cs typeface="Times New Roman" panose="02020603050405020304" pitchFamily="18" charset="0"/>
              </a:rPr>
              <a:t>Bài</a:t>
            </a:r>
            <a:r>
              <a:rPr lang="en-US" sz="3200" b="0" u="sng" kern="0" dirty="0">
                <a:solidFill>
                  <a:srgbClr val="002060"/>
                </a:solidFill>
                <a:latin typeface="Times New Roman" panose="02020603050405020304" pitchFamily="18" charset="0"/>
                <a:cs typeface="Times New Roman" panose="02020603050405020304" pitchFamily="18" charset="0"/>
              </a:rPr>
              <a:t> </a:t>
            </a:r>
            <a:r>
              <a:rPr lang="en-US" sz="3200" b="0" u="sng" kern="0" dirty="0" err="1">
                <a:solidFill>
                  <a:srgbClr val="002060"/>
                </a:solidFill>
                <a:latin typeface="Times New Roman" panose="02020603050405020304" pitchFamily="18" charset="0"/>
                <a:cs typeface="Times New Roman" panose="02020603050405020304" pitchFamily="18" charset="0"/>
              </a:rPr>
              <a:t>Học</a:t>
            </a:r>
            <a:endParaRPr lang="en-US" sz="3200" b="0" u="sng" kern="0" dirty="0">
              <a:solidFill>
                <a:srgbClr val="002060"/>
              </a:solidFill>
              <a:latin typeface="Times New Roman" panose="02020603050405020304" pitchFamily="18" charset="0"/>
              <a:cs typeface="Times New Roman" panose="02020603050405020304" pitchFamily="18" charset="0"/>
            </a:endParaRPr>
          </a:p>
          <a:p>
            <a:pPr>
              <a:defRPr/>
            </a:pPr>
            <a:r>
              <a:rPr lang="en-US" sz="3200" b="0" dirty="0" err="1">
                <a:solidFill>
                  <a:srgbClr val="002060"/>
                </a:solidFill>
                <a:latin typeface="Times New Roman" panose="02020603050405020304" pitchFamily="18" charset="0"/>
                <a:cs typeface="Times New Roman" panose="02020603050405020304" pitchFamily="18" charset="0"/>
              </a:rPr>
              <a:t>Thiết</a:t>
            </a:r>
            <a:r>
              <a:rPr lang="en-US" sz="3200" b="0" dirty="0">
                <a:solidFill>
                  <a:srgbClr val="002060"/>
                </a:solidFill>
                <a:latin typeface="Times New Roman" panose="02020603050405020304" pitchFamily="18" charset="0"/>
                <a:cs typeface="Times New Roman" panose="02020603050405020304" pitchFamily="18" charset="0"/>
              </a:rPr>
              <a:t> </a:t>
            </a:r>
            <a:r>
              <a:rPr lang="en-US" sz="3200" b="0" dirty="0" err="1">
                <a:solidFill>
                  <a:srgbClr val="002060"/>
                </a:solidFill>
                <a:latin typeface="Times New Roman" panose="02020603050405020304" pitchFamily="18" charset="0"/>
                <a:cs typeface="Times New Roman" panose="02020603050405020304" pitchFamily="18" charset="0"/>
              </a:rPr>
              <a:t>kế</a:t>
            </a:r>
            <a:r>
              <a:rPr lang="en-US" sz="3200" b="0" dirty="0">
                <a:solidFill>
                  <a:srgbClr val="002060"/>
                </a:solidFill>
                <a:latin typeface="Times New Roman" panose="02020603050405020304" pitchFamily="18" charset="0"/>
                <a:cs typeface="Times New Roman" panose="02020603050405020304" pitchFamily="18" charset="0"/>
              </a:rPr>
              <a:t> </a:t>
            </a:r>
            <a:r>
              <a:rPr lang="en-US" sz="3200" b="0" dirty="0" err="1">
                <a:solidFill>
                  <a:srgbClr val="002060"/>
                </a:solidFill>
                <a:latin typeface="Times New Roman" panose="02020603050405020304" pitchFamily="18" charset="0"/>
                <a:cs typeface="Times New Roman" panose="02020603050405020304" pitchFamily="18" charset="0"/>
              </a:rPr>
              <a:t>hệ</a:t>
            </a:r>
            <a:r>
              <a:rPr lang="en-US" sz="3200" b="0" dirty="0">
                <a:solidFill>
                  <a:srgbClr val="002060"/>
                </a:solidFill>
                <a:latin typeface="Times New Roman" panose="02020603050405020304" pitchFamily="18" charset="0"/>
                <a:cs typeface="Times New Roman" panose="02020603050405020304" pitchFamily="18" charset="0"/>
              </a:rPr>
              <a:t> </a:t>
            </a:r>
            <a:r>
              <a:rPr lang="en-US" sz="3200" b="0" dirty="0" err="1">
                <a:solidFill>
                  <a:srgbClr val="002060"/>
                </a:solidFill>
                <a:latin typeface="Times New Roman" panose="02020603050405020304" pitchFamily="18" charset="0"/>
                <a:cs typeface="Times New Roman" panose="02020603050405020304" pitchFamily="18" charset="0"/>
              </a:rPr>
              <a:t>thống</a:t>
            </a:r>
            <a:r>
              <a:rPr lang="en-US" sz="3200" b="0" dirty="0">
                <a:solidFill>
                  <a:srgbClr val="002060"/>
                </a:solidFill>
                <a:latin typeface="Times New Roman" panose="02020603050405020304" pitchFamily="18" charset="0"/>
                <a:cs typeface="Times New Roman" panose="02020603050405020304" pitchFamily="18" charset="0"/>
              </a:rPr>
              <a:t> </a:t>
            </a:r>
            <a:r>
              <a:rPr lang="en-US" sz="3200" b="0" dirty="0" err="1">
                <a:solidFill>
                  <a:srgbClr val="002060"/>
                </a:solidFill>
                <a:latin typeface="Times New Roman" panose="02020603050405020304" pitchFamily="18" charset="0"/>
                <a:cs typeface="Times New Roman" panose="02020603050405020304" pitchFamily="18" charset="0"/>
              </a:rPr>
              <a:t>máy</a:t>
            </a:r>
            <a:r>
              <a:rPr lang="en-US" sz="3200" b="0" dirty="0">
                <a:solidFill>
                  <a:srgbClr val="002060"/>
                </a:solidFill>
                <a:latin typeface="Times New Roman" panose="02020603050405020304" pitchFamily="18" charset="0"/>
                <a:cs typeface="Times New Roman" panose="02020603050405020304" pitchFamily="18" charset="0"/>
              </a:rPr>
              <a:t> </a:t>
            </a:r>
            <a:r>
              <a:rPr lang="en-US" sz="3200" b="0" dirty="0" err="1">
                <a:solidFill>
                  <a:srgbClr val="002060"/>
                </a:solidFill>
                <a:latin typeface="Times New Roman" panose="02020603050405020304" pitchFamily="18" charset="0"/>
                <a:cs typeface="Times New Roman" panose="02020603050405020304" pitchFamily="18" charset="0"/>
              </a:rPr>
              <a:t>học</a:t>
            </a:r>
            <a:endParaRPr lang="en-US" sz="3200" kern="0"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2F97E3A-A23C-B018-8E45-86B8BF858946}"/>
              </a:ext>
            </a:extLst>
          </p:cNvPr>
          <p:cNvSpPr txBox="1"/>
          <p:nvPr/>
        </p:nvSpPr>
        <p:spPr>
          <a:xfrm>
            <a:off x="4863465" y="3442395"/>
            <a:ext cx="3781805" cy="1446550"/>
          </a:xfrm>
          <a:prstGeom prst="rect">
            <a:avLst/>
          </a:prstGeom>
          <a:noFill/>
        </p:spPr>
        <p:txBody>
          <a:bodyPr wrap="none" rtlCol="0">
            <a:spAutoFit/>
          </a:bodyPr>
          <a:lstStyle/>
          <a:p>
            <a:pPr algn="ctr"/>
            <a:r>
              <a:rPr lang="en-US" sz="2200" u="sng">
                <a:latin typeface="Times New Roman" panose="02020603050405020304" pitchFamily="18" charset="0"/>
                <a:cs typeface="Times New Roman" panose="02020603050405020304" pitchFamily="18" charset="0"/>
              </a:rPr>
              <a:t>Giảng viên:</a:t>
            </a:r>
          </a:p>
          <a:p>
            <a:pPr algn="ctr"/>
            <a:r>
              <a:rPr lang="en-US" sz="2200" b="1">
                <a:solidFill>
                  <a:srgbClr val="002060"/>
                </a:solidFill>
                <a:latin typeface="Times New Roman" panose="02020603050405020304" pitchFamily="18" charset="0"/>
                <a:cs typeface="Times New Roman" panose="02020603050405020304" pitchFamily="18" charset="0"/>
              </a:rPr>
              <a:t>TS. Trần Duy Thanh</a:t>
            </a:r>
          </a:p>
          <a:p>
            <a:r>
              <a:rPr lang="en-US" sz="2200">
                <a:latin typeface="Times New Roman" panose="02020603050405020304" pitchFamily="18" charset="0"/>
                <a:cs typeface="Times New Roman" panose="02020603050405020304" pitchFamily="18" charset="0"/>
              </a:rPr>
              <a:t>Email: </a:t>
            </a:r>
            <a:r>
              <a:rPr lang="en-US" sz="2200">
                <a:latin typeface="Times New Roman" panose="02020603050405020304" pitchFamily="18" charset="0"/>
                <a:cs typeface="Times New Roman" panose="02020603050405020304" pitchFamily="18" charset="0"/>
                <a:hlinkClick r:id="rId3"/>
              </a:rPr>
              <a:t>thanhtd@uel.edu.vn</a:t>
            </a:r>
            <a:endParaRPr lang="en-US" sz="22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Blog: </a:t>
            </a:r>
            <a:r>
              <a:rPr lang="en-US" sz="2200">
                <a:latin typeface="Times New Roman" panose="02020603050405020304" pitchFamily="18" charset="0"/>
                <a:cs typeface="Times New Roman" panose="02020603050405020304" pitchFamily="18" charset="0"/>
                <a:hlinkClick r:id="rId4"/>
              </a:rPr>
              <a:t>https://tranduythanh.com</a:t>
            </a:r>
            <a:r>
              <a:rPr lang="en-US" sz="220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026" name="Picture 2" descr="https://tranduythanh.com/wp-content/uploads/2024/02/QtDesigner-48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53376" y="942235"/>
            <a:ext cx="6399756" cy="5262979"/>
          </a:xfrm>
          <a:prstGeom prst="rect">
            <a:avLst/>
          </a:prstGeom>
        </p:spPr>
        <p:txBody>
          <a:bodyPr wrap="square">
            <a:spAutoFit/>
          </a:bodyPr>
          <a:lstStyle/>
          <a:p>
            <a:pPr marL="342900" indent="-34290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Lưu đồ trên là việc tích hợp mô hình máy học vào một hệ thống đang vận hành. Dĩ nhiên có những trường hợp ta chưa có hệ thống (dữ liệu) nhưng ta có ý tưởng về mô hình máy học từ đó ta thiết kế hệ thống đáp ứng ý tưởng mô hình máy học. Và cũng có những trường hợp hệ thống có sẵn rồi, dữ liệu có sẵn rồi, bây giờ ta cần tích hợp mô hình máy học vào, mô hình máy học đóng vai trò như một tiện ích mở rộng.</a:t>
            </a:r>
          </a:p>
          <a:p>
            <a:pPr marL="342900" indent="-342900" algn="just">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Ở lưu đồ</a:t>
            </a:r>
            <a:r>
              <a:rPr lang="en-US" sz="2400">
                <a:latin typeface="Times New Roman" panose="02020603050405020304" pitchFamily="18" charset="0"/>
                <a:cs typeface="Times New Roman" panose="02020603050405020304" pitchFamily="18" charset="0"/>
              </a:rPr>
              <a:t> bên </a:t>
            </a:r>
            <a:r>
              <a:rPr lang="vi-VN" sz="2400">
                <a:latin typeface="Times New Roman" panose="02020603050405020304" pitchFamily="18" charset="0"/>
                <a:cs typeface="Times New Roman" panose="02020603050405020304" pitchFamily="18" charset="0"/>
              </a:rPr>
              <a:t>ta thấy, đa phần nó có khoảng 3 phiên chính trong xây dựng và tích hợp mô hình máy học: Phiên </a:t>
            </a:r>
            <a:r>
              <a:rPr lang="vi-VN" sz="2400" b="1">
                <a:latin typeface="Times New Roman" panose="02020603050405020304" pitchFamily="18" charset="0"/>
                <a:cs typeface="Times New Roman" panose="02020603050405020304" pitchFamily="18" charset="0"/>
              </a:rPr>
              <a:t>PREPARING DATA</a:t>
            </a:r>
            <a:r>
              <a:rPr lang="vi-VN" sz="2400">
                <a:latin typeface="Times New Roman" panose="02020603050405020304" pitchFamily="18" charset="0"/>
                <a:cs typeface="Times New Roman" panose="02020603050405020304" pitchFamily="18" charset="0"/>
              </a:rPr>
              <a:t>, Phiên </a:t>
            </a:r>
            <a:r>
              <a:rPr lang="vi-VN" sz="2400" b="1">
                <a:latin typeface="Times New Roman" panose="02020603050405020304" pitchFamily="18" charset="0"/>
                <a:cs typeface="Times New Roman" panose="02020603050405020304" pitchFamily="18" charset="0"/>
              </a:rPr>
              <a:t>BUILD MODEL</a:t>
            </a:r>
            <a:r>
              <a:rPr lang="vi-VN" sz="2400">
                <a:latin typeface="Times New Roman" panose="02020603050405020304" pitchFamily="18" charset="0"/>
                <a:cs typeface="Times New Roman" panose="02020603050405020304" pitchFamily="18" charset="0"/>
              </a:rPr>
              <a:t> và phiên </a:t>
            </a:r>
            <a:r>
              <a:rPr lang="vi-VN" sz="2400" b="1">
                <a:latin typeface="Times New Roman" panose="02020603050405020304" pitchFamily="18" charset="0"/>
                <a:cs typeface="Times New Roman" panose="02020603050405020304" pitchFamily="18" charset="0"/>
              </a:rPr>
              <a:t>USE MODEL</a:t>
            </a:r>
            <a:r>
              <a:rPr lang="vi-VN" sz="240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0CBA227B-0A5C-EAEF-9357-364B73937B1F}"/>
              </a:ext>
            </a:extLst>
          </p:cNvPr>
          <p:cNvGrpSpPr/>
          <p:nvPr/>
        </p:nvGrpSpPr>
        <p:grpSpPr>
          <a:xfrm>
            <a:off x="152400" y="261944"/>
            <a:ext cx="7450800" cy="508000"/>
            <a:chOff x="789624" y="1191463"/>
            <a:chExt cx="7450800" cy="508000"/>
          </a:xfrm>
        </p:grpSpPr>
        <p:sp>
          <p:nvSpPr>
            <p:cNvPr id="10" name="AutoShape 52">
              <a:extLst>
                <a:ext uri="{FF2B5EF4-FFF2-40B4-BE49-F238E27FC236}">
                  <a16:creationId xmlns:a16="http://schemas.microsoft.com/office/drawing/2014/main" id="{BB4818FE-E3C7-7CA3-511F-71A82EFDE94F}"/>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Cambria" panose="02040503050406030204" pitchFamily="18" charset="0"/>
                </a:rPr>
                <a:t>4.4. Các bước </a:t>
              </a:r>
              <a:r>
                <a:rPr lang="en-US" sz="2600">
                  <a:latin typeface="Cambria" panose="02040503050406030204" pitchFamily="18" charset="0"/>
                </a:rPr>
                <a:t>thiết kế</a:t>
              </a:r>
              <a:r>
                <a:rPr lang="vi-VN" sz="2600">
                  <a:latin typeface="Cambria" panose="02040503050406030204" pitchFamily="18" charset="0"/>
                </a:rPr>
                <a:t> hệ thống máy học</a:t>
              </a:r>
              <a:r>
                <a:rPr lang="en-US" sz="2600">
                  <a:latin typeface="Cambria" panose="02040503050406030204" pitchFamily="18" charset="0"/>
                </a:rPr>
                <a:t> ứng dụng</a:t>
              </a:r>
              <a:endParaRPr lang="en-US" sz="2600" b="1" kern="0">
                <a:solidFill>
                  <a:srgbClr val="000000"/>
                </a:solidFill>
                <a:latin typeface="Cambria" panose="02040503050406030204" pitchFamily="18" charset="0"/>
              </a:endParaRPr>
            </a:p>
          </p:txBody>
        </p:sp>
        <p:grpSp>
          <p:nvGrpSpPr>
            <p:cNvPr id="11" name="Group 17">
              <a:extLst>
                <a:ext uri="{FF2B5EF4-FFF2-40B4-BE49-F238E27FC236}">
                  <a16:creationId xmlns:a16="http://schemas.microsoft.com/office/drawing/2014/main" id="{DC0AC38D-AE63-1336-F3D8-EDE3038A829E}"/>
                </a:ext>
              </a:extLst>
            </p:cNvPr>
            <p:cNvGrpSpPr>
              <a:grpSpLocks/>
            </p:cNvGrpSpPr>
            <p:nvPr/>
          </p:nvGrpSpPr>
          <p:grpSpPr bwMode="auto">
            <a:xfrm>
              <a:off x="789624" y="1295400"/>
              <a:ext cx="353376" cy="272472"/>
              <a:chOff x="1110" y="2656"/>
              <a:chExt cx="1549" cy="1351"/>
            </a:xfrm>
          </p:grpSpPr>
          <p:sp>
            <p:nvSpPr>
              <p:cNvPr id="12" name="AutoShape 18">
                <a:extLst>
                  <a:ext uri="{FF2B5EF4-FFF2-40B4-BE49-F238E27FC236}">
                    <a16:creationId xmlns:a16="http://schemas.microsoft.com/office/drawing/2014/main" id="{2FF54EDA-E222-0507-1A78-1A986707BCD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19">
                <a:extLst>
                  <a:ext uri="{FF2B5EF4-FFF2-40B4-BE49-F238E27FC236}">
                    <a16:creationId xmlns:a16="http://schemas.microsoft.com/office/drawing/2014/main" id="{0A488E25-ABCE-40F8-146D-3B17837E9854}"/>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4" name="AutoShape 20">
                <a:extLst>
                  <a:ext uri="{FF2B5EF4-FFF2-40B4-BE49-F238E27FC236}">
                    <a16:creationId xmlns:a16="http://schemas.microsoft.com/office/drawing/2014/main" id="{89CF4FEC-62B5-29E4-43F0-99D708580882}"/>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22133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Khoa Hệ Thống Thông Tin</a:t>
            </a:r>
            <a:endParaRPr>
              <a:latin typeface="Times New Roman" panose="02020603050405020304" pitchFamily="18" charset="0"/>
              <a:cs typeface="Times New Roman" panose="02020603050405020304" pitchFamily="18" charset="0"/>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11</a:t>
            </a:fld>
            <a:endParaRPr>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D89A2151-4677-47EE-D6D2-8B5C05B0E843}"/>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015CD9CF-3E4B-DC23-26AA-ED23B8C2AE44}"/>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Times New Roman" panose="02020603050405020304" pitchFamily="18" charset="0"/>
                  <a:cs typeface="Times New Roman" panose="02020603050405020304" pitchFamily="18" charset="0"/>
                </a:rPr>
                <a:t>4.4. Các bước </a:t>
              </a:r>
              <a:r>
                <a:rPr lang="en-US" sz="2600">
                  <a:latin typeface="Times New Roman" panose="02020603050405020304" pitchFamily="18" charset="0"/>
                  <a:cs typeface="Times New Roman" panose="02020603050405020304" pitchFamily="18" charset="0"/>
                </a:rPr>
                <a:t>thiết kế</a:t>
              </a:r>
              <a:r>
                <a:rPr lang="vi-VN" sz="2600">
                  <a:latin typeface="Times New Roman" panose="02020603050405020304" pitchFamily="18" charset="0"/>
                  <a:cs typeface="Times New Roman" panose="02020603050405020304" pitchFamily="18" charset="0"/>
                </a:rPr>
                <a:t> hệ thống máy học</a:t>
              </a:r>
              <a:r>
                <a:rPr lang="en-US" sz="2600">
                  <a:latin typeface="Times New Roman" panose="02020603050405020304" pitchFamily="18" charset="0"/>
                  <a:cs typeface="Times New Roman" panose="02020603050405020304" pitchFamily="18" charset="0"/>
                </a:rPr>
                <a:t> ứng dụng</a:t>
              </a:r>
              <a:endParaRPr lang="en-US" sz="2600" b="1" kern="0">
                <a:solidFill>
                  <a:srgbClr val="000000"/>
                </a:solidFill>
                <a:latin typeface="Times New Roman" panose="02020603050405020304" pitchFamily="18" charset="0"/>
                <a:cs typeface="Times New Roman" panose="02020603050405020304" pitchFamily="18" charset="0"/>
              </a:endParaRPr>
            </a:p>
          </p:txBody>
        </p:sp>
        <p:grpSp>
          <p:nvGrpSpPr>
            <p:cNvPr id="4" name="Group 17">
              <a:extLst>
                <a:ext uri="{FF2B5EF4-FFF2-40B4-BE49-F238E27FC236}">
                  <a16:creationId xmlns:a16="http://schemas.microsoft.com/office/drawing/2014/main" id="{8A60047A-FBC2-2A33-19B9-A3597D3C4D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6734E772-8B71-6F43-3F3B-8699A1134DB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sp>
            <p:nvSpPr>
              <p:cNvPr id="6" name="AutoShape 19">
                <a:extLst>
                  <a:ext uri="{FF2B5EF4-FFF2-40B4-BE49-F238E27FC236}">
                    <a16:creationId xmlns:a16="http://schemas.microsoft.com/office/drawing/2014/main" id="{97868364-7696-C9BA-309A-DE8D6DCB1F2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sp>
            <p:nvSpPr>
              <p:cNvPr id="7" name="AutoShape 20">
                <a:extLst>
                  <a:ext uri="{FF2B5EF4-FFF2-40B4-BE49-F238E27FC236}">
                    <a16:creationId xmlns:a16="http://schemas.microsoft.com/office/drawing/2014/main" id="{74618431-F247-A91D-1B77-12BF5571AE74}"/>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grpSp>
      </p:grpSp>
      <p:sp>
        <p:nvSpPr>
          <p:cNvPr id="8" name="Content Placeholder 2">
            <a:extLst>
              <a:ext uri="{FF2B5EF4-FFF2-40B4-BE49-F238E27FC236}">
                <a16:creationId xmlns:a16="http://schemas.microsoft.com/office/drawing/2014/main" id="{C885EAF8-6B5C-9F2B-C002-60F9A3C30F19}"/>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PREPARING DATA</a:t>
            </a:r>
            <a:endParaRPr lang="vi-V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F4DC3E-3FFD-42F7-ED42-EAE4EBE208E7}"/>
              </a:ext>
            </a:extLst>
          </p:cNvPr>
          <p:cNvSpPr txBox="1"/>
          <p:nvPr/>
        </p:nvSpPr>
        <p:spPr>
          <a:xfrm>
            <a:off x="728132" y="1457546"/>
            <a:ext cx="5914103" cy="2677656"/>
          </a:xfrm>
          <a:prstGeom prst="rect">
            <a:avLst/>
          </a:prstGeom>
          <a:noFill/>
        </p:spPr>
        <p:txBody>
          <a:bodyPr wrap="square" rtlCol="0">
            <a:spAutoFit/>
          </a:bodyPr>
          <a:lstStyle/>
          <a:p>
            <a:pPr algn="just"/>
            <a:r>
              <a:rPr lang="vi-VN" sz="2400">
                <a:latin typeface="Times New Roman" panose="02020603050405020304" pitchFamily="18" charset="0"/>
                <a:cs typeface="Times New Roman" panose="02020603050405020304" pitchFamily="18" charset="0"/>
              </a:rPr>
              <a:t>Là Bước chuẩn bị dữ liệu, tùy thuộc vào các bài toán khác nhau, hay dữ liệu khác nhau mà ta có các bước chuẩn bị dữ liệu chi tiết khác nhau, nhìn chung thì ta cần có các thao tác như “làm sạch và chuẩn hóa dữ liệu”, “Mô hình hóa hướng đối tượng cho dữ liệu” để phục vụ cho việc lập trình được dễ dàng hơn. </a:t>
            </a:r>
            <a:endParaRPr lang="en-US" sz="2400">
              <a:latin typeface="Times New Roman" panose="02020603050405020304" pitchFamily="18" charset="0"/>
              <a:cs typeface="Times New Roman" panose="02020603050405020304" pitchFamily="18" charset="0"/>
            </a:endParaRPr>
          </a:p>
        </p:txBody>
      </p:sp>
      <p:pic>
        <p:nvPicPr>
          <p:cNvPr id="10" name="Picture 2" descr="https://tranduythanh.com/wp-content/uploads/2024/02/QtDesigner-486.png">
            <a:extLst>
              <a:ext uri="{FF2B5EF4-FFF2-40B4-BE49-F238E27FC236}">
                <a16:creationId xmlns:a16="http://schemas.microsoft.com/office/drawing/2014/main" id="{FE8FC7A3-C3C1-EA35-0D06-438A23F7BE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549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6DCD3BEF-C140-86A8-FDB2-0538FE084777}"/>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01DC968D-6FE3-ABB1-9873-CBDF5AC04B9B}"/>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Khoa Hệ Thống Thông Tin</a:t>
            </a:r>
            <a:endParaRPr>
              <a:latin typeface="Times New Roman" panose="02020603050405020304" pitchFamily="18" charset="0"/>
              <a:cs typeface="Times New Roman" panose="02020603050405020304" pitchFamily="18" charset="0"/>
            </a:endParaRPr>
          </a:p>
        </p:txBody>
      </p:sp>
      <p:sp>
        <p:nvSpPr>
          <p:cNvPr id="109" name="Google Shape;109;p3">
            <a:extLst>
              <a:ext uri="{FF2B5EF4-FFF2-40B4-BE49-F238E27FC236}">
                <a16:creationId xmlns:a16="http://schemas.microsoft.com/office/drawing/2014/main" id="{8FF76737-D401-58AD-83C4-218EBD3BB8BF}"/>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12</a:t>
            </a:fld>
            <a:endParaRPr>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1DA19D0F-2496-9287-14CE-1B8FDB635357}"/>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84C26F85-9EE6-2D3B-92DA-F1ABB93EC262}"/>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Times New Roman" panose="02020603050405020304" pitchFamily="18" charset="0"/>
                  <a:cs typeface="Times New Roman" panose="02020603050405020304" pitchFamily="18" charset="0"/>
                </a:rPr>
                <a:t>4.4. Các bước </a:t>
              </a:r>
              <a:r>
                <a:rPr lang="en-US" sz="2600">
                  <a:latin typeface="Times New Roman" panose="02020603050405020304" pitchFamily="18" charset="0"/>
                  <a:cs typeface="Times New Roman" panose="02020603050405020304" pitchFamily="18" charset="0"/>
                </a:rPr>
                <a:t>thiết kế</a:t>
              </a:r>
              <a:r>
                <a:rPr lang="vi-VN" sz="2600">
                  <a:latin typeface="Times New Roman" panose="02020603050405020304" pitchFamily="18" charset="0"/>
                  <a:cs typeface="Times New Roman" panose="02020603050405020304" pitchFamily="18" charset="0"/>
                </a:rPr>
                <a:t> hệ thống máy học</a:t>
              </a:r>
              <a:r>
                <a:rPr lang="en-US" sz="2600">
                  <a:latin typeface="Times New Roman" panose="02020603050405020304" pitchFamily="18" charset="0"/>
                  <a:cs typeface="Times New Roman" panose="02020603050405020304" pitchFamily="18" charset="0"/>
                </a:rPr>
                <a:t> ứng dụng</a:t>
              </a:r>
              <a:endParaRPr lang="en-US" sz="2600" b="1" kern="0">
                <a:solidFill>
                  <a:srgbClr val="000000"/>
                </a:solidFill>
                <a:latin typeface="Times New Roman" panose="02020603050405020304" pitchFamily="18" charset="0"/>
                <a:cs typeface="Times New Roman" panose="02020603050405020304" pitchFamily="18" charset="0"/>
              </a:endParaRPr>
            </a:p>
          </p:txBody>
        </p:sp>
        <p:grpSp>
          <p:nvGrpSpPr>
            <p:cNvPr id="4" name="Group 17">
              <a:extLst>
                <a:ext uri="{FF2B5EF4-FFF2-40B4-BE49-F238E27FC236}">
                  <a16:creationId xmlns:a16="http://schemas.microsoft.com/office/drawing/2014/main" id="{6DDECDA6-0095-CEFB-FBCD-A6FD08D709CF}"/>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BC3BBDE5-1B7F-BFB7-A50F-B467D67E65DE}"/>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sp>
            <p:nvSpPr>
              <p:cNvPr id="6" name="AutoShape 19">
                <a:extLst>
                  <a:ext uri="{FF2B5EF4-FFF2-40B4-BE49-F238E27FC236}">
                    <a16:creationId xmlns:a16="http://schemas.microsoft.com/office/drawing/2014/main" id="{7EA5B1B3-9233-5191-967A-3BA195E1B33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sp>
            <p:nvSpPr>
              <p:cNvPr id="7" name="AutoShape 20">
                <a:extLst>
                  <a:ext uri="{FF2B5EF4-FFF2-40B4-BE49-F238E27FC236}">
                    <a16:creationId xmlns:a16="http://schemas.microsoft.com/office/drawing/2014/main" id="{11604E41-AB43-032E-C7B3-6138F9FC41B8}"/>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grpSp>
      </p:grpSp>
      <p:sp>
        <p:nvSpPr>
          <p:cNvPr id="8" name="Content Placeholder 2">
            <a:extLst>
              <a:ext uri="{FF2B5EF4-FFF2-40B4-BE49-F238E27FC236}">
                <a16:creationId xmlns:a16="http://schemas.microsoft.com/office/drawing/2014/main" id="{451850F4-F9C8-84F0-6FB9-DF66786E8CAA}"/>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PREPARING DATA</a:t>
            </a:r>
            <a:endParaRPr lang="vi-V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60616FA-FA80-7FF9-824B-07B1A49B75F2}"/>
              </a:ext>
            </a:extLst>
          </p:cNvPr>
          <p:cNvSpPr txBox="1"/>
          <p:nvPr/>
        </p:nvSpPr>
        <p:spPr>
          <a:xfrm>
            <a:off x="770277" y="1457546"/>
            <a:ext cx="5914103" cy="3046988"/>
          </a:xfrm>
          <a:prstGeom prst="rect">
            <a:avLst/>
          </a:prstGeom>
          <a:noFill/>
        </p:spPr>
        <p:txBody>
          <a:bodyPr wrap="square" rtlCol="0">
            <a:spAutoFit/>
          </a:bodyPr>
          <a:lstStyle/>
          <a:p>
            <a:pPr algn="just"/>
            <a:r>
              <a:rPr lang="vi-VN" sz="2400">
                <a:latin typeface="Times New Roman" panose="02020603050405020304" pitchFamily="18" charset="0"/>
                <a:cs typeface="Times New Roman" panose="02020603050405020304" pitchFamily="18" charset="0"/>
              </a:rPr>
              <a:t>Ta cần phải chuẩn bị dữ liệu thật tốt để Build Mô hình, vì Cơ sở dữ liệu lưu trữ không phải lúc nào cũng lưu trữ các dữ liệu tốt, tối ưu mà nó có thể lưu những dữ liệu không tốt, các dữ liệu không có ích trong quá trình Build mô hình. Mà chúng ta cần biết nguyên tắc “Garbage In – Garbage Out” nghĩ là dữ liệu không tốt thì cho mô hình không tốt.</a:t>
            </a:r>
            <a:endParaRPr lang="en-US" sz="2400">
              <a:latin typeface="Times New Roman" panose="02020603050405020304" pitchFamily="18" charset="0"/>
              <a:cs typeface="Times New Roman" panose="02020603050405020304" pitchFamily="18" charset="0"/>
            </a:endParaRPr>
          </a:p>
        </p:txBody>
      </p:sp>
      <p:pic>
        <p:nvPicPr>
          <p:cNvPr id="10" name="Picture 2" descr="https://tranduythanh.com/wp-content/uploads/2024/02/QtDesigner-486.png">
            <a:extLst>
              <a:ext uri="{FF2B5EF4-FFF2-40B4-BE49-F238E27FC236}">
                <a16:creationId xmlns:a16="http://schemas.microsoft.com/office/drawing/2014/main" id="{0D4CB82E-186F-AA25-CFAA-5D9CDAFA1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528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A4597D87-12AA-5E64-8968-4E49D5643E94}"/>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32E9B459-4C56-192C-2209-1FA10A06736F}"/>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latin typeface="Times New Roman" panose="02020603050405020304" pitchFamily="18" charset="0"/>
                <a:cs typeface="Times New Roman" panose="02020603050405020304" pitchFamily="18" charset="0"/>
              </a:rPr>
              <a:t>Khoa Hệ Thống Thông Tin</a:t>
            </a:r>
            <a:endParaRPr>
              <a:latin typeface="Times New Roman" panose="02020603050405020304" pitchFamily="18" charset="0"/>
              <a:cs typeface="Times New Roman" panose="02020603050405020304" pitchFamily="18" charset="0"/>
            </a:endParaRPr>
          </a:p>
        </p:txBody>
      </p:sp>
      <p:sp>
        <p:nvSpPr>
          <p:cNvPr id="109" name="Google Shape;109;p3">
            <a:extLst>
              <a:ext uri="{FF2B5EF4-FFF2-40B4-BE49-F238E27FC236}">
                <a16:creationId xmlns:a16="http://schemas.microsoft.com/office/drawing/2014/main" id="{C06E3D54-DBCA-C42B-8D1F-3AEBD201A0B7}"/>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13</a:t>
            </a:fld>
            <a:endParaRPr>
              <a:latin typeface="Times New Roman" panose="02020603050405020304" pitchFamily="18" charset="0"/>
              <a:cs typeface="Times New Roman" panose="02020603050405020304" pitchFamily="18" charset="0"/>
            </a:endParaRPr>
          </a:p>
        </p:txBody>
      </p:sp>
      <p:grpSp>
        <p:nvGrpSpPr>
          <p:cNvPr id="2" name="Group 1">
            <a:extLst>
              <a:ext uri="{FF2B5EF4-FFF2-40B4-BE49-F238E27FC236}">
                <a16:creationId xmlns:a16="http://schemas.microsoft.com/office/drawing/2014/main" id="{E8391632-8EAE-DA65-EFB7-88E56A02C386}"/>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9470F62D-31D5-909E-629D-70FFE2C27584}"/>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Times New Roman" panose="02020603050405020304" pitchFamily="18" charset="0"/>
                  <a:cs typeface="Times New Roman" panose="02020603050405020304" pitchFamily="18" charset="0"/>
                </a:rPr>
                <a:t>4.4. Các bước </a:t>
              </a:r>
              <a:r>
                <a:rPr lang="en-US" sz="2600">
                  <a:latin typeface="Times New Roman" panose="02020603050405020304" pitchFamily="18" charset="0"/>
                  <a:cs typeface="Times New Roman" panose="02020603050405020304" pitchFamily="18" charset="0"/>
                </a:rPr>
                <a:t>thiết kế</a:t>
              </a:r>
              <a:r>
                <a:rPr lang="vi-VN" sz="2600">
                  <a:latin typeface="Times New Roman" panose="02020603050405020304" pitchFamily="18" charset="0"/>
                  <a:cs typeface="Times New Roman" panose="02020603050405020304" pitchFamily="18" charset="0"/>
                </a:rPr>
                <a:t> hệ thống máy học</a:t>
              </a:r>
              <a:r>
                <a:rPr lang="en-US" sz="2600">
                  <a:latin typeface="Times New Roman" panose="02020603050405020304" pitchFamily="18" charset="0"/>
                  <a:cs typeface="Times New Roman" panose="02020603050405020304" pitchFamily="18" charset="0"/>
                </a:rPr>
                <a:t> ứng dụng</a:t>
              </a:r>
              <a:endParaRPr lang="en-US" sz="2600" b="1" kern="0">
                <a:solidFill>
                  <a:srgbClr val="000000"/>
                </a:solidFill>
                <a:latin typeface="Times New Roman" panose="02020603050405020304" pitchFamily="18" charset="0"/>
                <a:cs typeface="Times New Roman" panose="02020603050405020304" pitchFamily="18" charset="0"/>
              </a:endParaRPr>
            </a:p>
          </p:txBody>
        </p:sp>
        <p:grpSp>
          <p:nvGrpSpPr>
            <p:cNvPr id="4" name="Group 17">
              <a:extLst>
                <a:ext uri="{FF2B5EF4-FFF2-40B4-BE49-F238E27FC236}">
                  <a16:creationId xmlns:a16="http://schemas.microsoft.com/office/drawing/2014/main" id="{2325994D-3AAB-B69A-1569-BA89AA098738}"/>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D9D53E30-5F21-3EDF-0605-A8B3992E535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sp>
            <p:nvSpPr>
              <p:cNvPr id="6" name="AutoShape 19">
                <a:extLst>
                  <a:ext uri="{FF2B5EF4-FFF2-40B4-BE49-F238E27FC236}">
                    <a16:creationId xmlns:a16="http://schemas.microsoft.com/office/drawing/2014/main" id="{7C3E1898-FA5A-0560-3C4C-ED1DA9DA6945}"/>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sp>
            <p:nvSpPr>
              <p:cNvPr id="7" name="AutoShape 20">
                <a:extLst>
                  <a:ext uri="{FF2B5EF4-FFF2-40B4-BE49-F238E27FC236}">
                    <a16:creationId xmlns:a16="http://schemas.microsoft.com/office/drawing/2014/main" id="{F1D92647-33AF-104C-5D2C-B913A288C5CD}"/>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Times New Roman" panose="02020603050405020304" pitchFamily="18" charset="0"/>
                  <a:cs typeface="Times New Roman" panose="02020603050405020304" pitchFamily="18" charset="0"/>
                </a:endParaRPr>
              </a:p>
            </p:txBody>
          </p:sp>
        </p:grpSp>
      </p:grpSp>
      <p:sp>
        <p:nvSpPr>
          <p:cNvPr id="8" name="Content Placeholder 2">
            <a:extLst>
              <a:ext uri="{FF2B5EF4-FFF2-40B4-BE49-F238E27FC236}">
                <a16:creationId xmlns:a16="http://schemas.microsoft.com/office/drawing/2014/main" id="{4788F03F-BBA2-C67E-1A29-DCD724DD533F}"/>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PREPARING DATA</a:t>
            </a:r>
            <a:endParaRPr lang="vi-V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3A3CD75-1D12-9FEF-F20A-6DDA3BFF69ED}"/>
              </a:ext>
            </a:extLst>
          </p:cNvPr>
          <p:cNvSpPr txBox="1"/>
          <p:nvPr/>
        </p:nvSpPr>
        <p:spPr>
          <a:xfrm>
            <a:off x="653971" y="1457546"/>
            <a:ext cx="6030410" cy="4893647"/>
          </a:xfrm>
          <a:prstGeom prst="rect">
            <a:avLst/>
          </a:prstGeom>
          <a:noFill/>
        </p:spPr>
        <p:txBody>
          <a:bodyPr wrap="square" rtlCol="0">
            <a:spAutoFit/>
          </a:bodyPr>
          <a:lstStyle/>
          <a:p>
            <a:pPr algn="just"/>
            <a:r>
              <a:rPr lang="en-US" sz="2400" b="1">
                <a:latin typeface="Times New Roman" panose="02020603050405020304" pitchFamily="18" charset="0"/>
                <a:cs typeface="Times New Roman" panose="02020603050405020304" pitchFamily="18" charset="0"/>
              </a:rPr>
              <a:t>(1)</a:t>
            </a:r>
            <a:r>
              <a:rPr lang="vi-VN" sz="2400">
                <a:latin typeface="Times New Roman" panose="02020603050405020304" pitchFamily="18" charset="0"/>
                <a:cs typeface="Times New Roman" panose="02020603050405020304" pitchFamily="18" charset="0"/>
              </a:rPr>
              <a:t>Khi khách hàng ở bước (0) có các hoạt động trên hệ thống (1), chẳng hạn như tương tác sản phẩm, commments, review, đặt đơn hàng… thì các dữ liệu này sẽ được lưu vào Database (2). Database này chúng ta cần </a:t>
            </a:r>
            <a:r>
              <a:rPr lang="en-US" sz="2400">
                <a:latin typeface="Times New Roman" panose="02020603050405020304" pitchFamily="18" charset="0"/>
                <a:cs typeface="Times New Roman" panose="02020603050405020304" pitchFamily="18" charset="0"/>
              </a:rPr>
              <a:t>lưu trữ và </a:t>
            </a:r>
            <a:r>
              <a:rPr lang="vi-VN" sz="2400">
                <a:latin typeface="Times New Roman" panose="02020603050405020304" pitchFamily="18" charset="0"/>
                <a:cs typeface="Times New Roman" panose="02020603050405020304" pitchFamily="18" charset="0"/>
              </a:rPr>
              <a:t>tiền xử lý cho tốt</a:t>
            </a:r>
            <a:r>
              <a:rPr lang="en-US" sz="2400">
                <a:latin typeface="Times New Roman" panose="02020603050405020304" pitchFamily="18" charset="0"/>
                <a:cs typeface="Times New Roman" panose="02020603050405020304" pitchFamily="18" charset="0"/>
              </a:rPr>
              <a:t>.</a:t>
            </a:r>
            <a:endParaRPr lang="vi-VN"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(2)</a:t>
            </a:r>
            <a:r>
              <a:rPr lang="vi-VN" sz="2400">
                <a:latin typeface="Times New Roman" panose="02020603050405020304" pitchFamily="18" charset="0"/>
                <a:cs typeface="Times New Roman" panose="02020603050405020304" pitchFamily="18" charset="0"/>
              </a:rPr>
              <a:t>Mỗi dữ liệu khác nhau, mỗi bài toán khác nhau mà bước (3) làm sạch và chuẩn hóa dữ liệu sẽ khác nhau, có thể thêm nhiều các bước con khác nhau, sử dụng các kỹ thuật khác nhau.</a:t>
            </a:r>
          </a:p>
          <a:p>
            <a:pPr algn="just"/>
            <a:r>
              <a:rPr lang="en-US" sz="2400" b="1">
                <a:latin typeface="Times New Roman" panose="02020603050405020304" pitchFamily="18" charset="0"/>
                <a:cs typeface="Times New Roman" panose="02020603050405020304" pitchFamily="18" charset="0"/>
              </a:rPr>
              <a:t>(3)</a:t>
            </a:r>
            <a:r>
              <a:rPr lang="vi-VN" sz="2400">
                <a:latin typeface="Times New Roman" panose="02020603050405020304" pitchFamily="18" charset="0"/>
                <a:cs typeface="Times New Roman" panose="02020603050405020304" pitchFamily="18" charset="0"/>
              </a:rPr>
              <a:t>Mô hình hóa hướng đối tượng (4) có thể được áp dụng để giúp cho việc xử lý dữ liệu, mô hình được tốt hơn.</a:t>
            </a:r>
            <a:endParaRPr lang="en-US" sz="2400">
              <a:latin typeface="Times New Roman" panose="02020603050405020304" pitchFamily="18" charset="0"/>
              <a:cs typeface="Times New Roman" panose="02020603050405020304" pitchFamily="18" charset="0"/>
            </a:endParaRPr>
          </a:p>
        </p:txBody>
      </p:sp>
      <p:pic>
        <p:nvPicPr>
          <p:cNvPr id="10" name="Picture 2" descr="https://tranduythanh.com/wp-content/uploads/2024/02/QtDesigner-486.png">
            <a:extLst>
              <a:ext uri="{FF2B5EF4-FFF2-40B4-BE49-F238E27FC236}">
                <a16:creationId xmlns:a16="http://schemas.microsoft.com/office/drawing/2014/main" id="{BFC4EAAD-19BA-8A20-1EB0-1D583BF8F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03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8CFAF1D5-BB21-5048-797E-DB7814E69B85}"/>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D45AD695-6A3D-60DE-40D6-7DCBC67BC8D6}"/>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4F6E8DF9-612A-48F5-7E55-3B75263654F1}"/>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grpSp>
        <p:nvGrpSpPr>
          <p:cNvPr id="2" name="Group 1">
            <a:extLst>
              <a:ext uri="{FF2B5EF4-FFF2-40B4-BE49-F238E27FC236}">
                <a16:creationId xmlns:a16="http://schemas.microsoft.com/office/drawing/2014/main" id="{FCBB4D88-C450-9FF5-A052-DBC124E0A51B}"/>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0AD098ED-43D8-D7D4-0974-9CC8D98CE0CD}"/>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Cambria" panose="02040503050406030204" pitchFamily="18" charset="0"/>
                </a:rPr>
                <a:t>4.4. Các bước </a:t>
              </a:r>
              <a:r>
                <a:rPr lang="en-US" sz="2600">
                  <a:latin typeface="Cambria" panose="02040503050406030204" pitchFamily="18" charset="0"/>
                </a:rPr>
                <a:t>thiết kế</a:t>
              </a:r>
              <a:r>
                <a:rPr lang="vi-VN" sz="2600">
                  <a:latin typeface="Cambria" panose="02040503050406030204" pitchFamily="18" charset="0"/>
                </a:rPr>
                <a:t> hệ thống máy học</a:t>
              </a:r>
              <a:r>
                <a:rPr lang="en-US" sz="2600">
                  <a:latin typeface="Cambria" panose="02040503050406030204" pitchFamily="18" charset="0"/>
                </a:rPr>
                <a:t> ứng dụng</a:t>
              </a:r>
              <a:endParaRPr lang="en-US" sz="26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56C9A76-9B05-F296-7193-61C8BD8D63CC}"/>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3CFABFC1-BCF5-0C51-BCF6-25350FBC915B}"/>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46DF26CD-03F3-25EC-1A36-A8E7C401C30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BDBCA08-02F3-F145-7BA7-6F7FCE9B5BC2}"/>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A38C7F56-9BCF-8B7E-2F17-559B5FF28E44}"/>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BUILD MODE</a:t>
            </a:r>
            <a:r>
              <a:rPr lang="en-US" sz="2800" b="1">
                <a:latin typeface="Times New Roman" panose="02020603050405020304" pitchFamily="18" charset="0"/>
                <a:cs typeface="Times New Roman" panose="02020603050405020304" pitchFamily="18" charset="0"/>
              </a:rPr>
              <a:t>L</a:t>
            </a:r>
            <a:endParaRPr lang="vi-VN" sz="2800" dirty="0">
              <a:latin typeface="Cambria" panose="02040503050406030204" pitchFamily="18" charset="0"/>
            </a:endParaRPr>
          </a:p>
        </p:txBody>
      </p:sp>
      <p:sp>
        <p:nvSpPr>
          <p:cNvPr id="9" name="TextBox 8">
            <a:extLst>
              <a:ext uri="{FF2B5EF4-FFF2-40B4-BE49-F238E27FC236}">
                <a16:creationId xmlns:a16="http://schemas.microsoft.com/office/drawing/2014/main" id="{899A4B67-22D2-6489-4CBB-3C3F392DDB24}"/>
              </a:ext>
            </a:extLst>
          </p:cNvPr>
          <p:cNvSpPr txBox="1"/>
          <p:nvPr/>
        </p:nvSpPr>
        <p:spPr>
          <a:xfrm>
            <a:off x="653971" y="1457546"/>
            <a:ext cx="6030410" cy="2308324"/>
          </a:xfrm>
          <a:prstGeom prst="rect">
            <a:avLst/>
          </a:prstGeom>
          <a:noFill/>
        </p:spPr>
        <p:txBody>
          <a:bodyPr wrap="square" rtlCol="0">
            <a:spAutoFit/>
          </a:bodyPr>
          <a:lstStyle/>
          <a:p>
            <a:pPr algn="just"/>
            <a:r>
              <a:rPr lang="vi-VN" sz="2400">
                <a:latin typeface="Times New Roman" panose="02020603050405020304" pitchFamily="18" charset="0"/>
                <a:cs typeface="Times New Roman" panose="02020603050405020304" pitchFamily="18" charset="0"/>
              </a:rPr>
              <a:t>Là các bước từ số (5) tới số (9). Phiên này sẽ build mô hình máy học, các bước bao gồm lọc và tải dữ liệu, lựa chọn giải thuật và các tham số cho mô hình, train mô hình, đánh giá và cải thiện mô hình, cuối cùng là xuất mô hình ra ổ cứng để tái sử dụng, tích hợp vào hệ thống.</a:t>
            </a:r>
            <a:endParaRPr lang="en-US" sz="2400">
              <a:latin typeface="Times New Roman" panose="02020603050405020304" pitchFamily="18" charset="0"/>
              <a:cs typeface="Times New Roman" panose="02020603050405020304" pitchFamily="18" charset="0"/>
            </a:endParaRPr>
          </a:p>
        </p:txBody>
      </p:sp>
      <p:pic>
        <p:nvPicPr>
          <p:cNvPr id="10" name="Picture 2" descr="https://tranduythanh.com/wp-content/uploads/2024/02/QtDesigner-486.png">
            <a:extLst>
              <a:ext uri="{FF2B5EF4-FFF2-40B4-BE49-F238E27FC236}">
                <a16:creationId xmlns:a16="http://schemas.microsoft.com/office/drawing/2014/main" id="{A4EB7FF0-5AA9-9433-C7CE-6ACF69525D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755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6C2D7A1C-5CF8-D742-8261-F50ADA06E12D}"/>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F9646487-C7BE-872A-2B7D-F82AA6D6F75E}"/>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839418EF-ED28-04AD-D084-ABF9B0544034}"/>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grpSp>
        <p:nvGrpSpPr>
          <p:cNvPr id="2" name="Group 1">
            <a:extLst>
              <a:ext uri="{FF2B5EF4-FFF2-40B4-BE49-F238E27FC236}">
                <a16:creationId xmlns:a16="http://schemas.microsoft.com/office/drawing/2014/main" id="{6853D3C9-3C90-A46A-3F74-58D9FB84BF07}"/>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A9178337-B922-32FD-CADE-224DB33C8281}"/>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Cambria" panose="02040503050406030204" pitchFamily="18" charset="0"/>
                </a:rPr>
                <a:t>4.4. Các bước </a:t>
              </a:r>
              <a:r>
                <a:rPr lang="en-US" sz="2600">
                  <a:latin typeface="Cambria" panose="02040503050406030204" pitchFamily="18" charset="0"/>
                </a:rPr>
                <a:t>thiết kế</a:t>
              </a:r>
              <a:r>
                <a:rPr lang="vi-VN" sz="2600">
                  <a:latin typeface="Cambria" panose="02040503050406030204" pitchFamily="18" charset="0"/>
                </a:rPr>
                <a:t> hệ thống máy học</a:t>
              </a:r>
              <a:r>
                <a:rPr lang="en-US" sz="2600">
                  <a:latin typeface="Cambria" panose="02040503050406030204" pitchFamily="18" charset="0"/>
                </a:rPr>
                <a:t> ứng dụng</a:t>
              </a:r>
              <a:endParaRPr lang="en-US" sz="26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A3AC044B-54B8-F577-4F5C-372DECE6B6DA}"/>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0D1644E-DB5A-6EC8-9233-8F5D759076B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05BCCB02-5E53-BA97-0834-991BCCDCA5A1}"/>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FD1BEEE6-8730-DB99-1511-B9745F94F63E}"/>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5895CF50-7B8A-524A-7422-B57E350793DE}"/>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BUILD MODE</a:t>
            </a:r>
            <a:r>
              <a:rPr lang="en-US" sz="2800" b="1">
                <a:latin typeface="Times New Roman" panose="02020603050405020304" pitchFamily="18" charset="0"/>
                <a:cs typeface="Times New Roman" panose="02020603050405020304" pitchFamily="18" charset="0"/>
              </a:rPr>
              <a:t>L</a:t>
            </a:r>
            <a:endParaRPr lang="vi-VN" sz="2800" dirty="0">
              <a:latin typeface="Cambria" panose="02040503050406030204" pitchFamily="18" charset="0"/>
            </a:endParaRPr>
          </a:p>
        </p:txBody>
      </p:sp>
      <p:sp>
        <p:nvSpPr>
          <p:cNvPr id="9" name="TextBox 8">
            <a:extLst>
              <a:ext uri="{FF2B5EF4-FFF2-40B4-BE49-F238E27FC236}">
                <a16:creationId xmlns:a16="http://schemas.microsoft.com/office/drawing/2014/main" id="{F594BB4A-3407-3974-3755-5F6A48747EEF}"/>
              </a:ext>
            </a:extLst>
          </p:cNvPr>
          <p:cNvSpPr txBox="1"/>
          <p:nvPr/>
        </p:nvSpPr>
        <p:spPr>
          <a:xfrm>
            <a:off x="653971" y="1457546"/>
            <a:ext cx="6030410" cy="4893647"/>
          </a:xfrm>
          <a:prstGeom prst="rect">
            <a:avLst/>
          </a:prstGeom>
          <a:noFill/>
        </p:spPr>
        <p:txBody>
          <a:bodyPr wrap="square" rtlCol="0">
            <a:spAutoFit/>
          </a:bodyPr>
          <a:lstStyle/>
          <a:p>
            <a:pPr algn="just"/>
            <a:r>
              <a:rPr lang="vi-VN" sz="2400" b="1" u="sng">
                <a:latin typeface="Times New Roman" panose="02020603050405020304" pitchFamily="18" charset="0"/>
                <a:cs typeface="Times New Roman" panose="02020603050405020304" pitchFamily="18" charset="0"/>
              </a:rPr>
              <a:t>Bước (5)</a:t>
            </a:r>
            <a:r>
              <a:rPr lang="vi-VN" sz="2400">
                <a:latin typeface="Times New Roman" panose="02020603050405020304" pitchFamily="18" charset="0"/>
                <a:cs typeface="Times New Roman" panose="02020603050405020304" pitchFamily="18" charset="0"/>
              </a:rPr>
              <a:t> “Filter and load data” có thể được xem là bước lọc và nạp dữ liệu để phục vụ cho train mô hình, ta cần chọn các thuộc tính/biến phù hợp cũng như tỉ lệ train/test khác nhau, nó ảnh hưởng tới chất lượng mô hình</a:t>
            </a:r>
          </a:p>
          <a:p>
            <a:pPr algn="just"/>
            <a:r>
              <a:rPr lang="vi-VN" sz="2400" b="1" u="sng">
                <a:latin typeface="Times New Roman" panose="02020603050405020304" pitchFamily="18" charset="0"/>
                <a:cs typeface="Times New Roman" panose="02020603050405020304" pitchFamily="18" charset="0"/>
              </a:rPr>
              <a:t>Bước (6)</a:t>
            </a:r>
            <a:r>
              <a:rPr lang="en-US" sz="2400" b="1" u="sng">
                <a:latin typeface="Times New Roman" panose="02020603050405020304" pitchFamily="18" charset="0"/>
                <a:cs typeface="Times New Roman" panose="02020603050405020304" pitchFamily="18" charset="0"/>
              </a:rPr>
              <a:t>:</a:t>
            </a:r>
            <a:r>
              <a:rPr lang="vi-VN" sz="2400">
                <a:latin typeface="Times New Roman" panose="02020603050405020304" pitchFamily="18" charset="0"/>
                <a:cs typeface="Times New Roman" panose="02020603050405020304" pitchFamily="18" charset="0"/>
              </a:rPr>
              <a:t> “Select Algorithms” Bước này ta lựa chọn các giải thuật máy học phù hợp với bài toán, cũng với việc lựa chọn các tham số đầu vào để train mô hình. Ví dụ như bài toán Classfification thì nên dùng giải thuật nào, bài toán Clustering thì nên dùng giải thuật nào, các bài toán liên quan Time Series Data thì nên dùng giải thuật nào…..</a:t>
            </a:r>
            <a:endParaRPr lang="en-US" sz="2400">
              <a:latin typeface="Times New Roman" panose="02020603050405020304" pitchFamily="18" charset="0"/>
              <a:cs typeface="Times New Roman" panose="02020603050405020304" pitchFamily="18" charset="0"/>
            </a:endParaRPr>
          </a:p>
        </p:txBody>
      </p:sp>
      <p:pic>
        <p:nvPicPr>
          <p:cNvPr id="10" name="Picture 2" descr="https://tranduythanh.com/wp-content/uploads/2024/02/QtDesigner-486.png">
            <a:extLst>
              <a:ext uri="{FF2B5EF4-FFF2-40B4-BE49-F238E27FC236}">
                <a16:creationId xmlns:a16="http://schemas.microsoft.com/office/drawing/2014/main" id="{2B794B42-DA1A-3632-5DC6-9846882CC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662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2AAF7F1F-526A-64E9-72FA-1C55C06A3AD3}"/>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35E254DC-6836-BAFB-F4D6-DF3AB5D207A4}"/>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4F19BCBA-9F70-3A8A-3126-3A5605BDAACE}"/>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grpSp>
        <p:nvGrpSpPr>
          <p:cNvPr id="2" name="Group 1">
            <a:extLst>
              <a:ext uri="{FF2B5EF4-FFF2-40B4-BE49-F238E27FC236}">
                <a16:creationId xmlns:a16="http://schemas.microsoft.com/office/drawing/2014/main" id="{2AF74442-20D8-CAE5-21B7-93D27070D76C}"/>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A62D68FD-31F2-2EFD-821E-5D2CABAF6ACC}"/>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Cambria" panose="02040503050406030204" pitchFamily="18" charset="0"/>
                </a:rPr>
                <a:t>4.4. Các bước </a:t>
              </a:r>
              <a:r>
                <a:rPr lang="en-US" sz="2600">
                  <a:latin typeface="Cambria" panose="02040503050406030204" pitchFamily="18" charset="0"/>
                </a:rPr>
                <a:t>thiết kế</a:t>
              </a:r>
              <a:r>
                <a:rPr lang="vi-VN" sz="2600">
                  <a:latin typeface="Cambria" panose="02040503050406030204" pitchFamily="18" charset="0"/>
                </a:rPr>
                <a:t> hệ thống máy học</a:t>
              </a:r>
              <a:r>
                <a:rPr lang="en-US" sz="2600">
                  <a:latin typeface="Cambria" panose="02040503050406030204" pitchFamily="18" charset="0"/>
                </a:rPr>
                <a:t> ứng dụng</a:t>
              </a:r>
              <a:endParaRPr lang="en-US" sz="26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A4AD5E09-7FE2-F5DC-2244-EA63937B7737}"/>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783DB89C-C799-DC72-BA2B-4863A648E927}"/>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2D61C517-ECA1-03AD-2B94-7461DBEC7AB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19A769DA-5B2B-D669-51F6-0EC80F38F8AE}"/>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A82204A3-8D5B-95F2-4288-5B01A5B676C7}"/>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BUILD MODE</a:t>
            </a:r>
            <a:r>
              <a:rPr lang="en-US" sz="2800" b="1">
                <a:latin typeface="Times New Roman" panose="02020603050405020304" pitchFamily="18" charset="0"/>
                <a:cs typeface="Times New Roman" panose="02020603050405020304" pitchFamily="18" charset="0"/>
              </a:rPr>
              <a:t>L</a:t>
            </a:r>
            <a:endParaRPr lang="vi-VN" sz="2800" dirty="0">
              <a:latin typeface="Cambria" panose="02040503050406030204" pitchFamily="18" charset="0"/>
            </a:endParaRPr>
          </a:p>
        </p:txBody>
      </p:sp>
      <p:sp>
        <p:nvSpPr>
          <p:cNvPr id="9" name="TextBox 8">
            <a:extLst>
              <a:ext uri="{FF2B5EF4-FFF2-40B4-BE49-F238E27FC236}">
                <a16:creationId xmlns:a16="http://schemas.microsoft.com/office/drawing/2014/main" id="{68902034-2A89-1128-FCB1-CE47A2153F4D}"/>
              </a:ext>
            </a:extLst>
          </p:cNvPr>
          <p:cNvSpPr txBox="1"/>
          <p:nvPr/>
        </p:nvSpPr>
        <p:spPr>
          <a:xfrm>
            <a:off x="653971" y="1457546"/>
            <a:ext cx="6030410" cy="4893647"/>
          </a:xfrm>
          <a:prstGeom prst="rect">
            <a:avLst/>
          </a:prstGeom>
          <a:noFill/>
        </p:spPr>
        <p:txBody>
          <a:bodyPr wrap="square" rtlCol="0">
            <a:spAutoFit/>
          </a:bodyPr>
          <a:lstStyle/>
          <a:p>
            <a:pPr algn="just"/>
            <a:r>
              <a:rPr lang="vi-VN" sz="2400" b="1" u="sng">
                <a:latin typeface="Times New Roman" panose="02020603050405020304" pitchFamily="18" charset="0"/>
                <a:cs typeface="Times New Roman" panose="02020603050405020304" pitchFamily="18" charset="0"/>
              </a:rPr>
              <a:t>Bước (7)</a:t>
            </a:r>
            <a:r>
              <a:rPr lang="vi-VN" sz="2400">
                <a:latin typeface="Times New Roman" panose="02020603050405020304" pitchFamily="18" charset="0"/>
                <a:cs typeface="Times New Roman" panose="02020603050405020304" pitchFamily="18" charset="0"/>
              </a:rPr>
              <a:t> là bắt đầu train mô hình máy học, từ tập dữ liệu, giải thuật máy học, các tham số được lựa chọn phù hợp thì chương trình bày đầu train.</a:t>
            </a:r>
          </a:p>
          <a:p>
            <a:pPr algn="just"/>
            <a:r>
              <a:rPr lang="vi-VN" sz="2400" b="1" u="sng">
                <a:latin typeface="Times New Roman" panose="02020603050405020304" pitchFamily="18" charset="0"/>
                <a:cs typeface="Times New Roman" panose="02020603050405020304" pitchFamily="18" charset="0"/>
              </a:rPr>
              <a:t>Bước (8)</a:t>
            </a:r>
            <a:r>
              <a:rPr lang="vi-VN" sz="2400">
                <a:latin typeface="Times New Roman" panose="02020603050405020304" pitchFamily="18" charset="0"/>
                <a:cs typeface="Times New Roman" panose="02020603050405020304" pitchFamily="18" charset="0"/>
              </a:rPr>
              <a:t> sau khi train mô hình xong thì chúng ta cần đánh giá mô hình có chất lượng hay không, nếu mô hình chất lượng thì qua Bước (9). Nếu mô hình không chất lượng thì ta có nhiều giải pháp, Hoặc là chúng ta quay lại bước (5) hoặc là chúng ta quay lại phiên </a:t>
            </a:r>
            <a:r>
              <a:rPr lang="vi-VN" sz="2400" b="1">
                <a:latin typeface="Times New Roman" panose="02020603050405020304" pitchFamily="18" charset="0"/>
                <a:cs typeface="Times New Roman" panose="02020603050405020304" pitchFamily="18" charset="0"/>
              </a:rPr>
              <a:t>PREPARING DATA</a:t>
            </a:r>
            <a:r>
              <a:rPr lang="vi-VN" sz="2400">
                <a:latin typeface="Times New Roman" panose="02020603050405020304" pitchFamily="18" charset="0"/>
                <a:cs typeface="Times New Roman" panose="02020603050405020304" pitchFamily="18" charset="0"/>
              </a:rPr>
              <a:t>. Vì cả 2 nơi này đều là nguyên </a:t>
            </a:r>
            <a:r>
              <a:rPr lang="en-US" sz="2400">
                <a:latin typeface="Times New Roman" panose="02020603050405020304" pitchFamily="18" charset="0"/>
                <a:cs typeface="Times New Roman" panose="02020603050405020304" pitchFamily="18" charset="0"/>
              </a:rPr>
              <a:t>nhân </a:t>
            </a:r>
            <a:r>
              <a:rPr lang="vi-VN" sz="2400">
                <a:latin typeface="Times New Roman" panose="02020603050405020304" pitchFamily="18" charset="0"/>
                <a:cs typeface="Times New Roman" panose="02020603050405020304" pitchFamily="18" charset="0"/>
              </a:rPr>
              <a:t>có thể dẫn tới mô hình không đạt chất lượng mong muốn.</a:t>
            </a:r>
            <a:endParaRPr lang="en-US" sz="2400">
              <a:latin typeface="Times New Roman" panose="02020603050405020304" pitchFamily="18" charset="0"/>
              <a:cs typeface="Times New Roman" panose="02020603050405020304" pitchFamily="18" charset="0"/>
            </a:endParaRPr>
          </a:p>
        </p:txBody>
      </p:sp>
      <p:pic>
        <p:nvPicPr>
          <p:cNvPr id="10" name="Picture 2" descr="https://tranduythanh.com/wp-content/uploads/2024/02/QtDesigner-486.png">
            <a:extLst>
              <a:ext uri="{FF2B5EF4-FFF2-40B4-BE49-F238E27FC236}">
                <a16:creationId xmlns:a16="http://schemas.microsoft.com/office/drawing/2014/main" id="{EEEE32EA-500A-4318-9F42-60F83AF25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374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3CDEDBFE-426C-7CA4-FA1B-2F382DF7E9BF}"/>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3111441E-EBA7-99E0-A9C9-AFC734CD6E90}"/>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2974BE34-7F40-E636-EE31-B90B4750DCDA}"/>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grpSp>
        <p:nvGrpSpPr>
          <p:cNvPr id="2" name="Group 1">
            <a:extLst>
              <a:ext uri="{FF2B5EF4-FFF2-40B4-BE49-F238E27FC236}">
                <a16:creationId xmlns:a16="http://schemas.microsoft.com/office/drawing/2014/main" id="{9AE2FC1B-E590-D8FB-B58A-068428565488}"/>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3C55E222-8619-2BE5-CB96-0448F8E3E694}"/>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Cambria" panose="02040503050406030204" pitchFamily="18" charset="0"/>
                </a:rPr>
                <a:t>4.4. Các bước </a:t>
              </a:r>
              <a:r>
                <a:rPr lang="en-US" sz="2600">
                  <a:latin typeface="Cambria" panose="02040503050406030204" pitchFamily="18" charset="0"/>
                </a:rPr>
                <a:t>thiết kế</a:t>
              </a:r>
              <a:r>
                <a:rPr lang="vi-VN" sz="2600">
                  <a:latin typeface="Cambria" panose="02040503050406030204" pitchFamily="18" charset="0"/>
                </a:rPr>
                <a:t> hệ thống máy học</a:t>
              </a:r>
              <a:r>
                <a:rPr lang="en-US" sz="2600">
                  <a:latin typeface="Cambria" panose="02040503050406030204" pitchFamily="18" charset="0"/>
                </a:rPr>
                <a:t> ứng dụng</a:t>
              </a:r>
              <a:endParaRPr lang="en-US" sz="26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91CD9B7A-90FE-0EAC-9FA2-02AAFBAE103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C2CD9EF1-44E6-3BC4-40ED-CC1036DE476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A73BE43-6A94-675C-6729-F06D881B8B98}"/>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1A6C1338-A181-F45E-B347-2AB7D0544D9C}"/>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62B0DFF6-BA2A-2C22-84DF-989DF1C48A92}"/>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BUILD MODE</a:t>
            </a:r>
            <a:r>
              <a:rPr lang="en-US" sz="2800" b="1">
                <a:latin typeface="Times New Roman" panose="02020603050405020304" pitchFamily="18" charset="0"/>
                <a:cs typeface="Times New Roman" panose="02020603050405020304" pitchFamily="18" charset="0"/>
              </a:rPr>
              <a:t>L</a:t>
            </a:r>
            <a:endParaRPr lang="vi-VN" sz="2800" dirty="0">
              <a:latin typeface="Cambria" panose="02040503050406030204" pitchFamily="18" charset="0"/>
            </a:endParaRPr>
          </a:p>
        </p:txBody>
      </p:sp>
      <p:sp>
        <p:nvSpPr>
          <p:cNvPr id="9" name="TextBox 8">
            <a:extLst>
              <a:ext uri="{FF2B5EF4-FFF2-40B4-BE49-F238E27FC236}">
                <a16:creationId xmlns:a16="http://schemas.microsoft.com/office/drawing/2014/main" id="{28755641-A3DE-5D8C-B183-FFE6584D6EDC}"/>
              </a:ext>
            </a:extLst>
          </p:cNvPr>
          <p:cNvSpPr txBox="1"/>
          <p:nvPr/>
        </p:nvSpPr>
        <p:spPr>
          <a:xfrm>
            <a:off x="653971" y="1457546"/>
            <a:ext cx="6030410" cy="3785652"/>
          </a:xfrm>
          <a:prstGeom prst="rect">
            <a:avLst/>
          </a:prstGeom>
          <a:noFill/>
        </p:spPr>
        <p:txBody>
          <a:bodyPr wrap="square" rtlCol="0">
            <a:spAutoFit/>
          </a:bodyPr>
          <a:lstStyle/>
          <a:p>
            <a:pPr algn="just"/>
            <a:r>
              <a:rPr lang="vi-VN" sz="2400" b="1" u="sng">
                <a:latin typeface="Times New Roman" panose="02020603050405020304" pitchFamily="18" charset="0"/>
                <a:cs typeface="Times New Roman" panose="02020603050405020304" pitchFamily="18" charset="0"/>
              </a:rPr>
              <a:t>Bước (9)</a:t>
            </a:r>
            <a:r>
              <a:rPr lang="vi-VN" sz="2400">
                <a:latin typeface="Times New Roman" panose="02020603050405020304" pitchFamily="18" charset="0"/>
                <a:cs typeface="Times New Roman" panose="02020603050405020304" pitchFamily="18" charset="0"/>
              </a:rPr>
              <a:t> là bước xuất mô hình ra ổ cứng (lưu), vì ta không thể khi chạy dịch vụ ví dụ như Khách hàng đang sử dụng hệ thống sàn thương mại điện tử, ta muốn gợi ý các sản phẩm mà khách hàng có khả năng mua cao thì ta lại chạy lại mô hình được (vì nó rất tốn thời gian, training mô hình rất lâu, khách hàng không thể ngồi chờ). </a:t>
            </a:r>
            <a:r>
              <a:rPr lang="en-US" sz="2400">
                <a:latin typeface="Times New Roman" panose="02020603050405020304" pitchFamily="18" charset="0"/>
                <a:cs typeface="Times New Roman" panose="02020603050405020304" pitchFamily="18" charset="0"/>
              </a:rPr>
              <a:t>D</a:t>
            </a:r>
            <a:r>
              <a:rPr lang="vi-VN" sz="2400">
                <a:latin typeface="Times New Roman" panose="02020603050405020304" pitchFamily="18" charset="0"/>
                <a:cs typeface="Times New Roman" panose="02020603050405020304" pitchFamily="18" charset="0"/>
              </a:rPr>
              <a:t>o đó Bước (9) là lưu mô hình rồi thì các lần sau sử dụng ta chỉ cần tải lại mô hình này rồi tích hợp vào hệ thống.</a:t>
            </a:r>
            <a:endParaRPr lang="en-US" sz="2400">
              <a:latin typeface="Times New Roman" panose="02020603050405020304" pitchFamily="18" charset="0"/>
              <a:cs typeface="Times New Roman" panose="02020603050405020304" pitchFamily="18" charset="0"/>
            </a:endParaRPr>
          </a:p>
        </p:txBody>
      </p:sp>
      <p:pic>
        <p:nvPicPr>
          <p:cNvPr id="10" name="Picture 2" descr="https://tranduythanh.com/wp-content/uploads/2024/02/QtDesigner-486.png">
            <a:extLst>
              <a:ext uri="{FF2B5EF4-FFF2-40B4-BE49-F238E27FC236}">
                <a16:creationId xmlns:a16="http://schemas.microsoft.com/office/drawing/2014/main" id="{63723429-33CC-E78F-1901-675D5ED1D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98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A0086C48-F704-7E0A-9FC9-8D3810326F86}"/>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BBC12F5D-E0E7-A0B9-C2CB-ACDEA6F75A0A}"/>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2421398E-CA74-8F7B-D552-897EC52F5BC2}"/>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grpSp>
        <p:nvGrpSpPr>
          <p:cNvPr id="2" name="Group 1">
            <a:extLst>
              <a:ext uri="{FF2B5EF4-FFF2-40B4-BE49-F238E27FC236}">
                <a16:creationId xmlns:a16="http://schemas.microsoft.com/office/drawing/2014/main" id="{BA038D84-6D8D-1698-2248-D14D78FA0EB2}"/>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04BF50BD-AEDA-B179-23CA-F9A1B74A8276}"/>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Cambria" panose="02040503050406030204" pitchFamily="18" charset="0"/>
                </a:rPr>
                <a:t>4.4. Các bước </a:t>
              </a:r>
              <a:r>
                <a:rPr lang="en-US" sz="2600">
                  <a:latin typeface="Cambria" panose="02040503050406030204" pitchFamily="18" charset="0"/>
                </a:rPr>
                <a:t>thiết kế</a:t>
              </a:r>
              <a:r>
                <a:rPr lang="vi-VN" sz="2600">
                  <a:latin typeface="Cambria" panose="02040503050406030204" pitchFamily="18" charset="0"/>
                </a:rPr>
                <a:t> hệ thống máy học</a:t>
              </a:r>
              <a:r>
                <a:rPr lang="en-US" sz="2600">
                  <a:latin typeface="Cambria" panose="02040503050406030204" pitchFamily="18" charset="0"/>
                </a:rPr>
                <a:t> ứng dụng</a:t>
              </a:r>
              <a:endParaRPr lang="en-US" sz="26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23C2A3DC-A8F8-6522-A8A2-D95C3F9B7171}"/>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862B6572-8522-E25B-800C-CE76B44569C4}"/>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EAD32A36-193D-D7A1-D61A-C190BFCD80B5}"/>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B2663BBD-90B8-BA16-AC3D-08B2E803C240}"/>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4D78A691-DF29-6DF7-036F-BA4B5037009D}"/>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USE MODEL</a:t>
            </a:r>
            <a:r>
              <a:rPr lang="vi-VN" sz="2800">
                <a:latin typeface="Times New Roman" panose="02020603050405020304" pitchFamily="18" charset="0"/>
                <a:cs typeface="Times New Roman" panose="02020603050405020304" pitchFamily="18" charset="0"/>
              </a:rPr>
              <a:t>.</a:t>
            </a:r>
            <a:endParaRPr lang="vi-VN" sz="2800" dirty="0">
              <a:latin typeface="Cambria" panose="02040503050406030204" pitchFamily="18" charset="0"/>
            </a:endParaRPr>
          </a:p>
        </p:txBody>
      </p:sp>
      <p:sp>
        <p:nvSpPr>
          <p:cNvPr id="11" name="TextBox 10">
            <a:extLst>
              <a:ext uri="{FF2B5EF4-FFF2-40B4-BE49-F238E27FC236}">
                <a16:creationId xmlns:a16="http://schemas.microsoft.com/office/drawing/2014/main" id="{28755641-A3DE-5D8C-B183-FFE6584D6EDC}"/>
              </a:ext>
            </a:extLst>
          </p:cNvPr>
          <p:cNvSpPr txBox="1"/>
          <p:nvPr/>
        </p:nvSpPr>
        <p:spPr>
          <a:xfrm>
            <a:off x="653971" y="1457546"/>
            <a:ext cx="6030410" cy="3416320"/>
          </a:xfrm>
          <a:prstGeom prst="rect">
            <a:avLst/>
          </a:prstGeom>
          <a:noFill/>
        </p:spPr>
        <p:txBody>
          <a:bodyPr wrap="square" rtlCol="0">
            <a:spAutoFit/>
          </a:bodyPr>
          <a:lstStyle/>
          <a:p>
            <a:pPr algn="just"/>
            <a:r>
              <a:rPr lang="vi-VN" sz="2400">
                <a:latin typeface="Times New Roman" panose="02020603050405020304" pitchFamily="18" charset="0"/>
                <a:cs typeface="Times New Roman" panose="02020603050405020304" pitchFamily="18" charset="0"/>
              </a:rPr>
              <a:t>Là các bước (10), (11). Các bước này nạp và tích hợp mô hình máy học vào hệ thống và sử dụng mô hình máy học.</a:t>
            </a:r>
            <a:endParaRPr lang="en-US" sz="2400">
              <a:latin typeface="Times New Roman" panose="02020603050405020304" pitchFamily="18" charset="0"/>
              <a:cs typeface="Times New Roman" panose="02020603050405020304" pitchFamily="18" charset="0"/>
            </a:endParaRPr>
          </a:p>
          <a:p>
            <a:pPr algn="just"/>
            <a:r>
              <a:rPr lang="vi-VN" sz="2400" b="1" u="sng">
                <a:latin typeface="Times New Roman" panose="02020603050405020304" pitchFamily="18" charset="0"/>
                <a:cs typeface="Times New Roman" panose="02020603050405020304" pitchFamily="18" charset="0"/>
              </a:rPr>
              <a:t>Bước (10)</a:t>
            </a:r>
            <a:r>
              <a:rPr lang="vi-V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Bước này tải </a:t>
            </a:r>
            <a:r>
              <a:rPr lang="vi-VN" sz="2400">
                <a:latin typeface="Times New Roman" panose="02020603050405020304" pitchFamily="18" charset="0"/>
                <a:cs typeface="Times New Roman" panose="02020603050405020304" pitchFamily="18" charset="0"/>
              </a:rPr>
              <a:t>mô hình đã lưu </a:t>
            </a:r>
            <a:r>
              <a:rPr lang="en-US" sz="2400">
                <a:latin typeface="Times New Roman" panose="02020603050405020304" pitchFamily="18" charset="0"/>
                <a:cs typeface="Times New Roman" panose="02020603050405020304" pitchFamily="18" charset="0"/>
              </a:rPr>
              <a:t>ở</a:t>
            </a:r>
            <a:r>
              <a:rPr lang="vi-VN" sz="2400">
                <a:latin typeface="Times New Roman" panose="02020603050405020304" pitchFamily="18" charset="0"/>
                <a:cs typeface="Times New Roman" panose="02020603050405020304" pitchFamily="18" charset="0"/>
              </a:rPr>
              <a:t> bước (9), ví dụ khách hàng đăng nhập vào hệ thống sàn thương mại điện tử, ta muốn gợi ý các sản phẩm mà khách hàng có khả năng mua cao nhất thì ta sẽ </a:t>
            </a:r>
            <a:r>
              <a:rPr lang="en-US" sz="2400">
                <a:latin typeface="Times New Roman" panose="02020603050405020304" pitchFamily="18" charset="0"/>
                <a:cs typeface="Times New Roman" panose="02020603050405020304" pitchFamily="18" charset="0"/>
              </a:rPr>
              <a:t>tải </a:t>
            </a:r>
            <a:r>
              <a:rPr lang="vi-VN" sz="2400">
                <a:latin typeface="Times New Roman" panose="02020603050405020304" pitchFamily="18" charset="0"/>
                <a:cs typeface="Times New Roman" panose="02020603050405020304" pitchFamily="18" charset="0"/>
              </a:rPr>
              <a:t>mô hình máy học ở Bước (9) để sử dụng, tích hợp nó vào hệ thống ở bước (11)</a:t>
            </a:r>
            <a:endParaRPr lang="en-US" sz="2400">
              <a:latin typeface="Times New Roman" panose="02020603050405020304" pitchFamily="18" charset="0"/>
              <a:cs typeface="Times New Roman" panose="02020603050405020304" pitchFamily="18" charset="0"/>
            </a:endParaRPr>
          </a:p>
        </p:txBody>
      </p:sp>
      <p:pic>
        <p:nvPicPr>
          <p:cNvPr id="12" name="Picture 2" descr="https://tranduythanh.com/wp-content/uploads/2024/02/QtDesigner-486.png">
            <a:extLst>
              <a:ext uri="{FF2B5EF4-FFF2-40B4-BE49-F238E27FC236}">
                <a16:creationId xmlns:a16="http://schemas.microsoft.com/office/drawing/2014/main" id="{63723429-33CC-E78F-1901-675D5ED1D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521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A0086C48-F704-7E0A-9FC9-8D3810326F86}"/>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BBC12F5D-E0E7-A0B9-C2CB-ACDEA6F75A0A}"/>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2421398E-CA74-8F7B-D552-897EC52F5BC2}"/>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grpSp>
        <p:nvGrpSpPr>
          <p:cNvPr id="2" name="Group 1">
            <a:extLst>
              <a:ext uri="{FF2B5EF4-FFF2-40B4-BE49-F238E27FC236}">
                <a16:creationId xmlns:a16="http://schemas.microsoft.com/office/drawing/2014/main" id="{BA038D84-6D8D-1698-2248-D14D78FA0EB2}"/>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04BF50BD-AEDA-B179-23CA-F9A1B74A8276}"/>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Cambria" panose="02040503050406030204" pitchFamily="18" charset="0"/>
                </a:rPr>
                <a:t>4.4. Các bước </a:t>
              </a:r>
              <a:r>
                <a:rPr lang="en-US" sz="2600">
                  <a:latin typeface="Cambria" panose="02040503050406030204" pitchFamily="18" charset="0"/>
                </a:rPr>
                <a:t>thiết kế</a:t>
              </a:r>
              <a:r>
                <a:rPr lang="vi-VN" sz="2600">
                  <a:latin typeface="Cambria" panose="02040503050406030204" pitchFamily="18" charset="0"/>
                </a:rPr>
                <a:t> hệ thống máy học</a:t>
              </a:r>
              <a:r>
                <a:rPr lang="en-US" sz="2600">
                  <a:latin typeface="Cambria" panose="02040503050406030204" pitchFamily="18" charset="0"/>
                </a:rPr>
                <a:t> ứng dụng</a:t>
              </a:r>
              <a:endParaRPr lang="en-US" sz="26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23C2A3DC-A8F8-6522-A8A2-D95C3F9B7171}"/>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862B6572-8522-E25B-800C-CE76B44569C4}"/>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EAD32A36-193D-D7A1-D61A-C190BFCD80B5}"/>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B2663BBD-90B8-BA16-AC3D-08B2E803C240}"/>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4D78A691-DF29-6DF7-036F-BA4B5037009D}"/>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USE MODEL</a:t>
            </a:r>
            <a:r>
              <a:rPr lang="vi-VN" sz="2800">
                <a:latin typeface="Times New Roman" panose="02020603050405020304" pitchFamily="18" charset="0"/>
                <a:cs typeface="Times New Roman" panose="02020603050405020304" pitchFamily="18" charset="0"/>
              </a:rPr>
              <a:t>.</a:t>
            </a:r>
            <a:endParaRPr lang="vi-VN" sz="2800" dirty="0">
              <a:latin typeface="Cambria" panose="02040503050406030204" pitchFamily="18" charset="0"/>
            </a:endParaRPr>
          </a:p>
        </p:txBody>
      </p:sp>
      <p:sp>
        <p:nvSpPr>
          <p:cNvPr id="11" name="TextBox 10">
            <a:extLst>
              <a:ext uri="{FF2B5EF4-FFF2-40B4-BE49-F238E27FC236}">
                <a16:creationId xmlns:a16="http://schemas.microsoft.com/office/drawing/2014/main" id="{28755641-A3DE-5D8C-B183-FFE6584D6EDC}"/>
              </a:ext>
            </a:extLst>
          </p:cNvPr>
          <p:cNvSpPr txBox="1"/>
          <p:nvPr/>
        </p:nvSpPr>
        <p:spPr>
          <a:xfrm>
            <a:off x="653971" y="1457546"/>
            <a:ext cx="6030410" cy="3046988"/>
          </a:xfrm>
          <a:prstGeom prst="rect">
            <a:avLst/>
          </a:prstGeom>
          <a:noFill/>
        </p:spPr>
        <p:txBody>
          <a:bodyPr wrap="square" rtlCol="0">
            <a:spAutoFit/>
          </a:bodyPr>
          <a:lstStyle/>
          <a:p>
            <a:pPr algn="just"/>
            <a:r>
              <a:rPr lang="vi-VN" sz="2400" b="1" u="sng">
                <a:latin typeface="Times New Roman" panose="02020603050405020304" pitchFamily="18" charset="0"/>
                <a:cs typeface="Times New Roman" panose="02020603050405020304" pitchFamily="18" charset="0"/>
              </a:rPr>
              <a:t>Bước (11)</a:t>
            </a:r>
            <a:r>
              <a:rPr lang="vi-VN" sz="2400">
                <a:latin typeface="Times New Roman" panose="02020603050405020304" pitchFamily="18" charset="0"/>
                <a:cs typeface="Times New Roman" panose="02020603050405020304" pitchFamily="18" charset="0"/>
              </a:rPr>
              <a:t> Sau khi mô hình máy học được tích hợp vào hệ thống, chương trình sẽ triệu gọi mô hình máy học, gọi các hàm predict để đưa ra các kết quả phù hợp cho khách hàng. Và hiển nhiên Khách hàng có thể tiếp tục tương tác trên hệ thống ở bước (0) như vậy chúng ta có một vòng tròn khép kín, mỗi lần khách hàng tương tác thì hệ thống lại lưu lại cơ sở dữ liệu</a:t>
            </a:r>
            <a:r>
              <a:rPr lang="en-US" sz="2400">
                <a:latin typeface="Times New Roman" panose="02020603050405020304" pitchFamily="18" charset="0"/>
                <a:cs typeface="Times New Roman" panose="02020603050405020304" pitchFamily="18" charset="0"/>
              </a:rPr>
              <a:t>.</a:t>
            </a:r>
          </a:p>
        </p:txBody>
      </p:sp>
      <p:pic>
        <p:nvPicPr>
          <p:cNvPr id="12" name="Picture 2" descr="https://tranduythanh.com/wp-content/uploads/2024/02/QtDesigner-486.png">
            <a:extLst>
              <a:ext uri="{FF2B5EF4-FFF2-40B4-BE49-F238E27FC236}">
                <a16:creationId xmlns:a16="http://schemas.microsoft.com/office/drawing/2014/main" id="{63723429-33CC-E78F-1901-675D5ED1D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48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grpSp>
        <p:nvGrpSpPr>
          <p:cNvPr id="2" name="Group 1">
            <a:extLst>
              <a:ext uri="{FF2B5EF4-FFF2-40B4-BE49-F238E27FC236}">
                <a16:creationId xmlns:a16="http://schemas.microsoft.com/office/drawing/2014/main" id="{064DE7AC-7E06-0676-5ECD-FC6C1493BAE0}"/>
              </a:ext>
            </a:extLst>
          </p:cNvPr>
          <p:cNvGrpSpPr/>
          <p:nvPr/>
        </p:nvGrpSpPr>
        <p:grpSpPr>
          <a:xfrm>
            <a:off x="152400" y="304948"/>
            <a:ext cx="4620576" cy="508000"/>
            <a:chOff x="789624" y="1191463"/>
            <a:chExt cx="4620576" cy="508000"/>
          </a:xfrm>
        </p:grpSpPr>
        <p:sp>
          <p:nvSpPr>
            <p:cNvPr id="3" name="AutoShape 52">
              <a:extLst>
                <a:ext uri="{FF2B5EF4-FFF2-40B4-BE49-F238E27FC236}">
                  <a16:creationId xmlns:a16="http://schemas.microsoft.com/office/drawing/2014/main" id="{CE8F9F40-61DD-7346-4703-DCCB057B485F}"/>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Mục tiêu bài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F3AC4A-5305-6F96-8C18-43C5D74712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A357810E-BD83-454E-8106-65298F2614B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840B8BB5-8211-291C-7847-C32187EE633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4C26AE9A-9DD8-7E15-041C-437165D9822B}"/>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8E6E6F45-0E21-2332-E20D-00463EF17E7E}"/>
              </a:ext>
            </a:extLst>
          </p:cNvPr>
          <p:cNvSpPr txBox="1">
            <a:spLocks/>
          </p:cNvSpPr>
          <p:nvPr/>
        </p:nvSpPr>
        <p:spPr>
          <a:xfrm>
            <a:off x="457200" y="935250"/>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ü"/>
            </a:pPr>
            <a:r>
              <a:rPr lang="en-US" sz="2800">
                <a:latin typeface="Cambria" panose="02040503050406030204" pitchFamily="18" charset="0"/>
              </a:rPr>
              <a:t>Xác định được nhu cầu sử dụng mô hình máy học vào mô hình hoạt động kinh doanh, quản lý</a:t>
            </a:r>
            <a:r>
              <a:rPr lang="vi-VN" sz="2800">
                <a:latin typeface="Cambria" panose="02040503050406030204" pitchFamily="18" charset="0"/>
              </a:rPr>
              <a:t>.</a:t>
            </a:r>
            <a:endParaRPr lang="vi-VN" sz="2800" dirty="0">
              <a:latin typeface="Cambria" panose="02040503050406030204" pitchFamily="18" charset="0"/>
            </a:endParaRPr>
          </a:p>
          <a:p>
            <a:pPr algn="just">
              <a:buFont typeface="Wingdings" panose="05000000000000000000" pitchFamily="2" charset="2"/>
              <a:buChar char="ü"/>
            </a:pPr>
            <a:r>
              <a:rPr lang="en-US" sz="2800">
                <a:latin typeface="Cambria" panose="02040503050406030204" pitchFamily="18" charset="0"/>
              </a:rPr>
              <a:t>Đề xuất được mô hình máy học phù hợp với từng yêu cầu cụ thể</a:t>
            </a:r>
            <a:endParaRPr lang="vi-VN" sz="2800" dirty="0">
              <a:latin typeface="Cambria" panose="02040503050406030204" pitchFamily="18" charset="0"/>
            </a:endParaRPr>
          </a:p>
          <a:p>
            <a:pPr algn="just">
              <a:buFont typeface="Wingdings" panose="05000000000000000000" pitchFamily="2" charset="2"/>
              <a:buChar char="ü"/>
            </a:pPr>
            <a:r>
              <a:rPr lang="en-US" sz="2800">
                <a:latin typeface="Cambria" panose="02040503050406030204" pitchFamily="18" charset="0"/>
              </a:rPr>
              <a:t>Giải thích được các bước xử lý trong mô hình đề xuất</a:t>
            </a:r>
          </a:p>
          <a:p>
            <a:pPr algn="just">
              <a:buFont typeface="Wingdings" panose="05000000000000000000" pitchFamily="2" charset="2"/>
              <a:buChar char="ü"/>
            </a:pPr>
            <a:r>
              <a:rPr lang="en-US" sz="2800">
                <a:latin typeface="Cambria" panose="02040503050406030204" pitchFamily="18" charset="0"/>
              </a:rPr>
              <a:t>Tích hợp được mô hình máy học vào hệ thống kinh doanh</a:t>
            </a:r>
            <a:endParaRPr lang="vi-VN" sz="2800" dirty="0">
              <a:latin typeface="Cambria" panose="02040503050406030204" pitchFamily="18" charset="0"/>
            </a:endParaRPr>
          </a:p>
        </p:txBody>
      </p:sp>
    </p:spTree>
    <p:extLst>
      <p:ext uri="{BB962C8B-B14F-4D97-AF65-F5344CB8AC3E}">
        <p14:creationId xmlns:p14="http://schemas.microsoft.com/office/powerpoint/2010/main" val="3703145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A0086C48-F704-7E0A-9FC9-8D3810326F86}"/>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BBC12F5D-E0E7-A0B9-C2CB-ACDEA6F75A0A}"/>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2421398E-CA74-8F7B-D552-897EC52F5BC2}"/>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grpSp>
        <p:nvGrpSpPr>
          <p:cNvPr id="2" name="Group 1">
            <a:extLst>
              <a:ext uri="{FF2B5EF4-FFF2-40B4-BE49-F238E27FC236}">
                <a16:creationId xmlns:a16="http://schemas.microsoft.com/office/drawing/2014/main" id="{BA038D84-6D8D-1698-2248-D14D78FA0EB2}"/>
              </a:ext>
            </a:extLst>
          </p:cNvPr>
          <p:cNvGrpSpPr/>
          <p:nvPr/>
        </p:nvGrpSpPr>
        <p:grpSpPr>
          <a:xfrm>
            <a:off x="152400" y="261944"/>
            <a:ext cx="7450800" cy="508000"/>
            <a:chOff x="789624" y="1191463"/>
            <a:chExt cx="7450800" cy="508000"/>
          </a:xfrm>
        </p:grpSpPr>
        <p:sp>
          <p:nvSpPr>
            <p:cNvPr id="3" name="AutoShape 52">
              <a:extLst>
                <a:ext uri="{FF2B5EF4-FFF2-40B4-BE49-F238E27FC236}">
                  <a16:creationId xmlns:a16="http://schemas.microsoft.com/office/drawing/2014/main" id="{04BF50BD-AEDA-B179-23CA-F9A1B74A8276}"/>
                </a:ext>
              </a:extLst>
            </p:cNvPr>
            <p:cNvSpPr>
              <a:spLocks noChangeArrowheads="1"/>
            </p:cNvSpPr>
            <p:nvPr/>
          </p:nvSpPr>
          <p:spPr bwMode="gray">
            <a:xfrm>
              <a:off x="990600" y="1191463"/>
              <a:ext cx="724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600">
                  <a:latin typeface="Cambria" panose="02040503050406030204" pitchFamily="18" charset="0"/>
                </a:rPr>
                <a:t>4.4. Các bước </a:t>
              </a:r>
              <a:r>
                <a:rPr lang="en-US" sz="2600">
                  <a:latin typeface="Cambria" panose="02040503050406030204" pitchFamily="18" charset="0"/>
                </a:rPr>
                <a:t>thiết kế</a:t>
              </a:r>
              <a:r>
                <a:rPr lang="vi-VN" sz="2600">
                  <a:latin typeface="Cambria" panose="02040503050406030204" pitchFamily="18" charset="0"/>
                </a:rPr>
                <a:t> hệ thống máy học</a:t>
              </a:r>
              <a:r>
                <a:rPr lang="en-US" sz="2600">
                  <a:latin typeface="Cambria" panose="02040503050406030204" pitchFamily="18" charset="0"/>
                </a:rPr>
                <a:t> ứng dụng</a:t>
              </a:r>
              <a:endParaRPr lang="en-US" sz="26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23C2A3DC-A8F8-6522-A8A2-D95C3F9B7171}"/>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862B6572-8522-E25B-800C-CE76B44569C4}"/>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EAD32A36-193D-D7A1-D61A-C190BFCD80B5}"/>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B2663BBD-90B8-BA16-AC3D-08B2E803C240}"/>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4D78A691-DF29-6DF7-036F-BA4B5037009D}"/>
              </a:ext>
            </a:extLst>
          </p:cNvPr>
          <p:cNvSpPr txBox="1">
            <a:spLocks/>
          </p:cNvSpPr>
          <p:nvPr/>
        </p:nvSpPr>
        <p:spPr>
          <a:xfrm>
            <a:off x="480910" y="873882"/>
            <a:ext cx="11430000" cy="53180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v"/>
            </a:pPr>
            <a:r>
              <a:rPr lang="vi-VN" sz="2800" b="1">
                <a:latin typeface="Times New Roman" panose="02020603050405020304" pitchFamily="18" charset="0"/>
                <a:cs typeface="Times New Roman" panose="02020603050405020304" pitchFamily="18" charset="0"/>
              </a:rPr>
              <a:t>USE MODEL</a:t>
            </a:r>
            <a:r>
              <a:rPr lang="vi-VN" sz="2800">
                <a:latin typeface="Times New Roman" panose="02020603050405020304" pitchFamily="18" charset="0"/>
                <a:cs typeface="Times New Roman" panose="02020603050405020304" pitchFamily="18" charset="0"/>
              </a:rPr>
              <a:t>.</a:t>
            </a:r>
            <a:endParaRPr lang="vi-VN" sz="2800" dirty="0">
              <a:latin typeface="Cambria" panose="02040503050406030204" pitchFamily="18" charset="0"/>
            </a:endParaRPr>
          </a:p>
        </p:txBody>
      </p:sp>
      <p:sp>
        <p:nvSpPr>
          <p:cNvPr id="11" name="TextBox 10">
            <a:extLst>
              <a:ext uri="{FF2B5EF4-FFF2-40B4-BE49-F238E27FC236}">
                <a16:creationId xmlns:a16="http://schemas.microsoft.com/office/drawing/2014/main" id="{28755641-A3DE-5D8C-B183-FFE6584D6EDC}"/>
              </a:ext>
            </a:extLst>
          </p:cNvPr>
          <p:cNvSpPr txBox="1"/>
          <p:nvPr/>
        </p:nvSpPr>
        <p:spPr>
          <a:xfrm>
            <a:off x="653971" y="1457546"/>
            <a:ext cx="6030410" cy="3416320"/>
          </a:xfrm>
          <a:prstGeom prst="rect">
            <a:avLst/>
          </a:prstGeom>
          <a:noFill/>
        </p:spPr>
        <p:txBody>
          <a:bodyPr wrap="square" rtlCol="0">
            <a:spAutoFit/>
          </a:bodyPr>
          <a:lstStyle/>
          <a:p>
            <a:pPr algn="just"/>
            <a:r>
              <a:rPr lang="vi-VN" sz="2400" b="1" u="sng">
                <a:latin typeface="Times New Roman" panose="02020603050405020304" pitchFamily="18" charset="0"/>
                <a:cs typeface="Times New Roman" panose="02020603050405020304" pitchFamily="18" charset="0"/>
              </a:rPr>
              <a:t>Bước (11)</a:t>
            </a:r>
            <a:r>
              <a:rPr lang="vi-V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V</a:t>
            </a:r>
            <a:r>
              <a:rPr lang="vi-VN" sz="2400">
                <a:latin typeface="Times New Roman" panose="02020603050405020304" pitchFamily="18" charset="0"/>
                <a:cs typeface="Times New Roman" panose="02020603050405020304" pitchFamily="18" charset="0"/>
              </a:rPr>
              <a:t>à theo thời gian thì chúng ta biết rằng có thể sở thích khách hàng sẽ thay đổi theo thời gian (khả năng cao, ví dụ tháng 01 bạn thích ăn Dưa leo, nhưng qua tháng 02 bạn lại thích Dưa chuột) như vậy có thể dẫn tới mô hình máy học không còn chất lượng nữa, ta cần có cách đánh giá lại mô hình, có thể build lại. Cứ thế tiếp tục cải tiến mô hình để có được một dịch vụ tốt nhất cho khách hàng.</a:t>
            </a:r>
            <a:endParaRPr lang="en-US" sz="2400">
              <a:latin typeface="Times New Roman" panose="02020603050405020304" pitchFamily="18" charset="0"/>
              <a:cs typeface="Times New Roman" panose="02020603050405020304" pitchFamily="18" charset="0"/>
            </a:endParaRPr>
          </a:p>
        </p:txBody>
      </p:sp>
      <p:pic>
        <p:nvPicPr>
          <p:cNvPr id="12" name="Picture 2" descr="https://tranduythanh.com/wp-content/uploads/2024/02/QtDesigner-486.png">
            <a:extLst>
              <a:ext uri="{FF2B5EF4-FFF2-40B4-BE49-F238E27FC236}">
                <a16:creationId xmlns:a16="http://schemas.microsoft.com/office/drawing/2014/main" id="{63723429-33CC-E78F-1901-675D5ED1D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132" y="809740"/>
            <a:ext cx="5047200" cy="588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79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grpSp>
        <p:nvGrpSpPr>
          <p:cNvPr id="2" name="Group 1">
            <a:extLst>
              <a:ext uri="{FF2B5EF4-FFF2-40B4-BE49-F238E27FC236}">
                <a16:creationId xmlns:a16="http://schemas.microsoft.com/office/drawing/2014/main" id="{D89A2151-4677-47EE-D6D2-8B5C05B0E843}"/>
              </a:ext>
            </a:extLst>
          </p:cNvPr>
          <p:cNvGrpSpPr/>
          <p:nvPr/>
        </p:nvGrpSpPr>
        <p:grpSpPr>
          <a:xfrm>
            <a:off x="152400" y="261944"/>
            <a:ext cx="5830388" cy="508000"/>
            <a:chOff x="789624" y="1191463"/>
            <a:chExt cx="5830388" cy="508000"/>
          </a:xfrm>
        </p:grpSpPr>
        <p:sp>
          <p:nvSpPr>
            <p:cNvPr id="3" name="AutoShape 52">
              <a:extLst>
                <a:ext uri="{FF2B5EF4-FFF2-40B4-BE49-F238E27FC236}">
                  <a16:creationId xmlns:a16="http://schemas.microsoft.com/office/drawing/2014/main" id="{015CD9CF-3E4B-DC23-26AA-ED23B8C2AE44}"/>
                </a:ext>
              </a:extLst>
            </p:cNvPr>
            <p:cNvSpPr>
              <a:spLocks noChangeArrowheads="1"/>
            </p:cNvSpPr>
            <p:nvPr/>
          </p:nvSpPr>
          <p:spPr bwMode="gray">
            <a:xfrm>
              <a:off x="990599" y="1191463"/>
              <a:ext cx="5629413"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just"/>
              <a:r>
                <a:rPr lang="en-US" sz="2800" b="1" dirty="0" err="1">
                  <a:latin typeface="Cambria" panose="02040503050406030204" pitchFamily="18" charset="0"/>
                </a:rPr>
                <a:t>Câu</a:t>
              </a:r>
              <a:r>
                <a:rPr lang="en-US" sz="2800" b="1" dirty="0">
                  <a:latin typeface="Cambria" panose="02040503050406030204" pitchFamily="18" charset="0"/>
                </a:rPr>
                <a:t> </a:t>
              </a:r>
              <a:r>
                <a:rPr lang="en-US" sz="2800" b="1" dirty="0" err="1">
                  <a:latin typeface="Cambria" panose="02040503050406030204" pitchFamily="18" charset="0"/>
                </a:rPr>
                <a:t>hỏi</a:t>
              </a:r>
              <a:r>
                <a:rPr lang="en-US" sz="2800" b="1" dirty="0">
                  <a:latin typeface="Cambria" panose="02040503050406030204" pitchFamily="18" charset="0"/>
                </a:rPr>
                <a:t> </a:t>
              </a:r>
              <a:r>
                <a:rPr lang="en-US" sz="2800" b="1" dirty="0" err="1">
                  <a:latin typeface="Cambria" panose="02040503050406030204" pitchFamily="18" charset="0"/>
                </a:rPr>
                <a:t>thảo</a:t>
              </a:r>
              <a:r>
                <a:rPr lang="en-US" sz="2800" b="1" dirty="0">
                  <a:latin typeface="Cambria" panose="02040503050406030204" pitchFamily="18" charset="0"/>
                </a:rPr>
                <a:t> </a:t>
              </a:r>
              <a:r>
                <a:rPr lang="en-US" sz="2800" b="1" dirty="0" err="1">
                  <a:latin typeface="Cambria" panose="02040503050406030204" pitchFamily="18" charset="0"/>
                </a:rPr>
                <a:t>luận</a:t>
              </a:r>
              <a:endParaRPr lang="vi-VN" sz="2800" b="1" dirty="0">
                <a:latin typeface="Cambria" panose="02040503050406030204" pitchFamily="18" charset="0"/>
              </a:endParaRPr>
            </a:p>
          </p:txBody>
        </p:sp>
        <p:grpSp>
          <p:nvGrpSpPr>
            <p:cNvPr id="4" name="Group 17">
              <a:extLst>
                <a:ext uri="{FF2B5EF4-FFF2-40B4-BE49-F238E27FC236}">
                  <a16:creationId xmlns:a16="http://schemas.microsoft.com/office/drawing/2014/main" id="{8A60047A-FBC2-2A33-19B9-A3597D3C4D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6734E772-8B71-6F43-3F3B-8699A1134DB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97868364-7696-C9BA-309A-DE8D6DCB1F2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74618431-F247-A91D-1B77-12BF5571AE74}"/>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2" name="Content Placeholder 2">
            <a:extLst>
              <a:ext uri="{FF2B5EF4-FFF2-40B4-BE49-F238E27FC236}">
                <a16:creationId xmlns:a16="http://schemas.microsoft.com/office/drawing/2014/main" id="{C885EAF8-6B5C-9F2B-C002-60F9A3C30F19}"/>
              </a:ext>
            </a:extLst>
          </p:cNvPr>
          <p:cNvSpPr txBox="1">
            <a:spLocks/>
          </p:cNvSpPr>
          <p:nvPr/>
        </p:nvSpPr>
        <p:spPr>
          <a:xfrm>
            <a:off x="480910" y="873881"/>
            <a:ext cx="11430000" cy="536739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US" sz="2800" dirty="0" err="1">
                <a:latin typeface="Cambria" panose="02040503050406030204" pitchFamily="18" charset="0"/>
              </a:rPr>
              <a:t>Câu</a:t>
            </a:r>
            <a:r>
              <a:rPr lang="en-US" sz="2800" dirty="0">
                <a:latin typeface="Cambria" panose="02040503050406030204" pitchFamily="18" charset="0"/>
              </a:rPr>
              <a:t> 1</a:t>
            </a:r>
            <a:r>
              <a:rPr lang="en-US" sz="2800">
                <a:latin typeface="Cambria" panose="02040503050406030204" pitchFamily="18" charset="0"/>
              </a:rPr>
              <a:t>: Đề xuất một mô hình máy học dự báo nhu cầu du lịch</a:t>
            </a:r>
          </a:p>
          <a:p>
            <a:pPr algn="just">
              <a:buFont typeface="Wingdings" panose="05000000000000000000" pitchFamily="2" charset="2"/>
              <a:buChar char="q"/>
            </a:pPr>
            <a:r>
              <a:rPr lang="en-US" sz="2800">
                <a:latin typeface="Cambria" panose="02040503050406030204" pitchFamily="18" charset="0"/>
              </a:rPr>
              <a:t>Câu 2: Đề xuất một mô hình máy học về chăm sóc sức khỏe</a:t>
            </a:r>
          </a:p>
          <a:p>
            <a:pPr algn="just">
              <a:buFont typeface="Wingdings" panose="05000000000000000000" pitchFamily="2" charset="2"/>
              <a:buChar char="q"/>
            </a:pPr>
            <a:r>
              <a:rPr lang="en-US" sz="2800">
                <a:latin typeface="Cambria" panose="02040503050406030204" pitchFamily="18" charset="0"/>
              </a:rPr>
              <a:t>Câu 3: Đề xuất một mô hình máy học vào sàn thương mại điện tử để đánh giá các phản hồi của khách hàng nhằm giúp tìm ra các giải pháp nâng cao chất lượng dịch vụ.</a:t>
            </a:r>
            <a:endParaRPr lang="en-US" sz="2800" dirty="0">
              <a:latin typeface="Cambria" panose="02040503050406030204" pitchFamily="18" charset="0"/>
            </a:endParaRPr>
          </a:p>
        </p:txBody>
      </p:sp>
    </p:spTree>
    <p:extLst>
      <p:ext uri="{BB962C8B-B14F-4D97-AF65-F5344CB8AC3E}">
        <p14:creationId xmlns:p14="http://schemas.microsoft.com/office/powerpoint/2010/main" val="1290186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grpSp>
        <p:nvGrpSpPr>
          <p:cNvPr id="2" name="Group 1">
            <a:extLst>
              <a:ext uri="{FF2B5EF4-FFF2-40B4-BE49-F238E27FC236}">
                <a16:creationId xmlns:a16="http://schemas.microsoft.com/office/drawing/2014/main" id="{AC27B0D8-B505-0A00-64F9-C9BD4799CAD8}"/>
              </a:ext>
            </a:extLst>
          </p:cNvPr>
          <p:cNvGrpSpPr/>
          <p:nvPr/>
        </p:nvGrpSpPr>
        <p:grpSpPr>
          <a:xfrm>
            <a:off x="183751" y="247469"/>
            <a:ext cx="4620576" cy="508000"/>
            <a:chOff x="789624" y="1191463"/>
            <a:chExt cx="4620576" cy="508000"/>
          </a:xfrm>
        </p:grpSpPr>
        <p:sp>
          <p:nvSpPr>
            <p:cNvPr id="3" name="AutoShape 52">
              <a:extLst>
                <a:ext uri="{FF2B5EF4-FFF2-40B4-BE49-F238E27FC236}">
                  <a16:creationId xmlns:a16="http://schemas.microsoft.com/office/drawing/2014/main" id="{3FF2827D-5884-34DA-3239-E2669FBE4475}"/>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Bài học tiếp theo</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447D38C0-EECF-3BBB-4F9A-E3ECD3E585BE}"/>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C126B780-978A-9AA8-E14C-23E582A71103}"/>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66F9CBAC-100E-1F37-32A2-671A4A246319}"/>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AFA1B933-3B6D-F081-885D-10B63D0E0E56}"/>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Rectangle 7">
            <a:extLst>
              <a:ext uri="{FF2B5EF4-FFF2-40B4-BE49-F238E27FC236}">
                <a16:creationId xmlns:a16="http://schemas.microsoft.com/office/drawing/2014/main" id="{60A82686-C648-5F3E-67A5-A79D3042FD96}"/>
              </a:ext>
            </a:extLst>
          </p:cNvPr>
          <p:cNvSpPr/>
          <p:nvPr/>
        </p:nvSpPr>
        <p:spPr>
          <a:xfrm>
            <a:off x="465234" y="859406"/>
            <a:ext cx="11341948" cy="6093976"/>
          </a:xfrm>
          <a:prstGeom prst="rect">
            <a:avLst/>
          </a:prstGeom>
        </p:spPr>
        <p:txBody>
          <a:bodyPr wrap="square">
            <a:spAutoFit/>
          </a:bodyPr>
          <a:lstStyle/>
          <a:p>
            <a:pPr marL="457200" indent="-457200" algn="just">
              <a:buFont typeface="Wingdings" panose="05000000000000000000" pitchFamily="2" charset="2"/>
              <a:buChar char="v"/>
            </a:pPr>
            <a:r>
              <a:rPr lang="vi-VN" sz="2600">
                <a:latin typeface="Cambria" panose="02040503050406030204" pitchFamily="18" charset="0"/>
              </a:rPr>
              <a:t>6. Ứng dụng PyQt6 FrameWork trong xây dựng phần mềm phân tích kinh doanh tích hợp Máy học </a:t>
            </a:r>
          </a:p>
          <a:p>
            <a:pPr marL="457200" indent="-457200" algn="just">
              <a:buFont typeface="Wingdings" panose="05000000000000000000" pitchFamily="2" charset="2"/>
              <a:buChar char="v"/>
            </a:pPr>
            <a:r>
              <a:rPr lang="vi-VN" sz="2600">
                <a:latin typeface="Cambria" panose="02040503050406030204" pitchFamily="18" charset="0"/>
              </a:rPr>
              <a:t>6.1. Mô tả bài toán</a:t>
            </a:r>
          </a:p>
          <a:p>
            <a:pPr marL="457200" indent="-457200" algn="just">
              <a:buFont typeface="Wingdings" panose="05000000000000000000" pitchFamily="2" charset="2"/>
              <a:buChar char="v"/>
            </a:pPr>
            <a:r>
              <a:rPr lang="vi-VN" sz="2600">
                <a:latin typeface="Cambria" panose="02040503050406030204" pitchFamily="18" charset="0"/>
              </a:rPr>
              <a:t>6.2. Thiết kế Proposal và Prototype/Mockup</a:t>
            </a:r>
          </a:p>
          <a:p>
            <a:pPr marL="457200" indent="-457200" algn="just">
              <a:buFont typeface="Wingdings" panose="05000000000000000000" pitchFamily="2" charset="2"/>
              <a:buChar char="v"/>
            </a:pPr>
            <a:r>
              <a:rPr lang="vi-VN" sz="2600">
                <a:latin typeface="Cambria" panose="02040503050406030204" pitchFamily="18" charset="0"/>
              </a:rPr>
              <a:t>6.3. Thiết kế cơ sở dữ liệu và thu thập/giả lập dữ liệu</a:t>
            </a:r>
          </a:p>
          <a:p>
            <a:pPr marL="457200" indent="-457200" algn="just">
              <a:buFont typeface="Wingdings" panose="05000000000000000000" pitchFamily="2" charset="2"/>
              <a:buChar char="v"/>
            </a:pPr>
            <a:r>
              <a:rPr lang="vi-VN" sz="2600">
                <a:latin typeface="Cambria" panose="02040503050406030204" pitchFamily="18" charset="0"/>
              </a:rPr>
              <a:t>6.4. Thiết kế các mô hình lớp đối tượng và thư viện phụ trợ</a:t>
            </a:r>
          </a:p>
          <a:p>
            <a:pPr marL="457200" indent="-457200" algn="just">
              <a:buFont typeface="Wingdings" panose="05000000000000000000" pitchFamily="2" charset="2"/>
              <a:buChar char="v"/>
            </a:pPr>
            <a:r>
              <a:rPr lang="vi-VN" sz="2600">
                <a:latin typeface="Cambria" panose="02040503050406030204" pitchFamily="18" charset="0"/>
              </a:rPr>
              <a:t>6.5. Thiết kế các màn hình giao diện tương tác</a:t>
            </a:r>
          </a:p>
          <a:p>
            <a:pPr marL="457200" indent="-457200" algn="just">
              <a:buFont typeface="Wingdings" panose="05000000000000000000" pitchFamily="2" charset="2"/>
              <a:buChar char="v"/>
            </a:pPr>
            <a:r>
              <a:rPr lang="vi-VN" sz="2600">
                <a:latin typeface="Cambria" panose="02040503050406030204" pitchFamily="18" charset="0"/>
              </a:rPr>
              <a:t>6.6. Tiền xử lý dữ liệu</a:t>
            </a:r>
          </a:p>
          <a:p>
            <a:pPr marL="457200" indent="-457200" algn="just">
              <a:buFont typeface="Wingdings" panose="05000000000000000000" pitchFamily="2" charset="2"/>
              <a:buChar char="v"/>
            </a:pPr>
            <a:r>
              <a:rPr lang="vi-VN" sz="2600">
                <a:latin typeface="Cambria" panose="02040503050406030204" pitchFamily="18" charset="0"/>
              </a:rPr>
              <a:t>6.7. Lựa chọn tỉ lệ dữ liệu train, test và giải thuật máy học</a:t>
            </a:r>
          </a:p>
          <a:p>
            <a:pPr marL="457200" indent="-457200" algn="just">
              <a:buFont typeface="Wingdings" panose="05000000000000000000" pitchFamily="2" charset="2"/>
              <a:buChar char="v"/>
            </a:pPr>
            <a:r>
              <a:rPr lang="vi-VN" sz="2600">
                <a:latin typeface="Cambria" panose="02040503050406030204" pitchFamily="18" charset="0"/>
              </a:rPr>
              <a:t>6.8. Train mô hình máy học</a:t>
            </a:r>
          </a:p>
          <a:p>
            <a:pPr marL="457200" indent="-457200" algn="just">
              <a:buFont typeface="Wingdings" panose="05000000000000000000" pitchFamily="2" charset="2"/>
              <a:buChar char="v"/>
            </a:pPr>
            <a:r>
              <a:rPr lang="vi-VN" sz="2600">
                <a:latin typeface="Cambria" panose="02040503050406030204" pitchFamily="18" charset="0"/>
              </a:rPr>
              <a:t>6.9. Đánh giá chất lượng mô hình máy học</a:t>
            </a:r>
          </a:p>
          <a:p>
            <a:pPr marL="457200" indent="-457200" algn="just">
              <a:buFont typeface="Wingdings" panose="05000000000000000000" pitchFamily="2" charset="2"/>
              <a:buChar char="v"/>
            </a:pPr>
            <a:r>
              <a:rPr lang="vi-VN" sz="2600">
                <a:latin typeface="Cambria" panose="02040503050406030204" pitchFamily="18" charset="0"/>
              </a:rPr>
              <a:t>6.10. Lưu mô hình máy học</a:t>
            </a:r>
          </a:p>
          <a:p>
            <a:pPr marL="457200" indent="-457200" algn="just">
              <a:buFont typeface="Wingdings" panose="05000000000000000000" pitchFamily="2" charset="2"/>
              <a:buChar char="v"/>
            </a:pPr>
            <a:r>
              <a:rPr lang="vi-VN" sz="2600">
                <a:latin typeface="Cambria" panose="02040503050406030204" pitchFamily="18" charset="0"/>
              </a:rPr>
              <a:t>6.11. Sử dụng mô hình máy học</a:t>
            </a:r>
          </a:p>
          <a:p>
            <a:pPr marL="457200" indent="-457200" algn="just">
              <a:buFont typeface="Wingdings" panose="05000000000000000000" pitchFamily="2" charset="2"/>
              <a:buChar char="v"/>
            </a:pPr>
            <a:r>
              <a:rPr lang="vi-VN" sz="2600">
                <a:latin typeface="Cambria" panose="02040503050406030204" pitchFamily="18" charset="0"/>
              </a:rPr>
              <a:t>6.12. Nhận xét và ra quyết định kinh doanh từ kết quả máy học đề xuất</a:t>
            </a:r>
          </a:p>
          <a:p>
            <a:pPr marL="457200" indent="-457200" algn="just">
              <a:buFont typeface="Wingdings" panose="05000000000000000000" pitchFamily="2" charset="2"/>
              <a:buChar char="v"/>
            </a:pPr>
            <a:endParaRPr lang="vi-VN" sz="2600">
              <a:latin typeface="Cambria" panose="02040503050406030204" pitchFamily="18" charset="0"/>
            </a:endParaRPr>
          </a:p>
        </p:txBody>
      </p:sp>
    </p:spTree>
    <p:extLst>
      <p:ext uri="{BB962C8B-B14F-4D97-AF65-F5344CB8AC3E}">
        <p14:creationId xmlns:p14="http://schemas.microsoft.com/office/powerpoint/2010/main" val="3263337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838200" y="2581306"/>
            <a:ext cx="10515600" cy="156674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44E8C"/>
              </a:buClr>
              <a:buSzPts val="9600"/>
              <a:buFont typeface="Lato Black"/>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grpSp>
        <p:nvGrpSpPr>
          <p:cNvPr id="2" name="Group 1">
            <a:extLst>
              <a:ext uri="{FF2B5EF4-FFF2-40B4-BE49-F238E27FC236}">
                <a16:creationId xmlns:a16="http://schemas.microsoft.com/office/drawing/2014/main" id="{D89A2151-4677-47EE-D6D2-8B5C05B0E843}"/>
              </a:ext>
            </a:extLst>
          </p:cNvPr>
          <p:cNvGrpSpPr/>
          <p:nvPr/>
        </p:nvGrpSpPr>
        <p:grpSpPr>
          <a:xfrm>
            <a:off x="152400" y="261944"/>
            <a:ext cx="4620576" cy="508000"/>
            <a:chOff x="789624" y="1191463"/>
            <a:chExt cx="4620576" cy="508000"/>
          </a:xfrm>
        </p:grpSpPr>
        <p:sp>
          <p:nvSpPr>
            <p:cNvPr id="3" name="AutoShape 52">
              <a:extLst>
                <a:ext uri="{FF2B5EF4-FFF2-40B4-BE49-F238E27FC236}">
                  <a16:creationId xmlns:a16="http://schemas.microsoft.com/office/drawing/2014/main" id="{015CD9CF-3E4B-DC23-26AA-ED23B8C2AE44}"/>
                </a:ext>
              </a:extLst>
            </p:cNvPr>
            <p:cNvSpPr>
              <a:spLocks noChangeArrowheads="1"/>
            </p:cNvSpPr>
            <p:nvPr/>
          </p:nvSpPr>
          <p:spPr bwMode="gray">
            <a:xfrm>
              <a:off x="990600" y="1191463"/>
              <a:ext cx="4419600"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en-US" sz="2800" b="1">
                  <a:latin typeface="Cambria" panose="02040503050406030204" pitchFamily="18" charset="0"/>
                </a:rPr>
                <a:t>Nội dung bài học</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8A60047A-FBC2-2A33-19B9-A3597D3C4D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6734E772-8B71-6F43-3F3B-8699A1134DB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97868364-7696-C9BA-309A-DE8D6DCB1F2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74618431-F247-A91D-1B77-12BF5571AE74}"/>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11" name="Rectangle 10">
            <a:extLst>
              <a:ext uri="{FF2B5EF4-FFF2-40B4-BE49-F238E27FC236}">
                <a16:creationId xmlns:a16="http://schemas.microsoft.com/office/drawing/2014/main" id="{60A82686-C648-5F3E-67A5-A79D3042FD96}"/>
              </a:ext>
            </a:extLst>
          </p:cNvPr>
          <p:cNvSpPr/>
          <p:nvPr/>
        </p:nvSpPr>
        <p:spPr>
          <a:xfrm>
            <a:off x="465234" y="859406"/>
            <a:ext cx="11341948" cy="1938992"/>
          </a:xfrm>
          <a:prstGeom prst="rect">
            <a:avLst/>
          </a:prstGeom>
        </p:spPr>
        <p:txBody>
          <a:bodyPr wrap="square">
            <a:spAutoFit/>
          </a:bodyPr>
          <a:lstStyle/>
          <a:p>
            <a:pPr marL="457200" indent="-457200" algn="just">
              <a:buFont typeface="Wingdings" panose="05000000000000000000" pitchFamily="2" charset="2"/>
              <a:buChar char="v"/>
            </a:pPr>
            <a:r>
              <a:rPr lang="en-US" sz="2400">
                <a:latin typeface="Cambria" panose="02040503050406030204" pitchFamily="18" charset="0"/>
              </a:rPr>
              <a:t>5</a:t>
            </a:r>
            <a:r>
              <a:rPr lang="vi-VN" sz="2400">
                <a:latin typeface="Cambria" panose="02040503050406030204" pitchFamily="18" charset="0"/>
              </a:rPr>
              <a:t>. Thiết kế hệ thống máy học</a:t>
            </a:r>
          </a:p>
          <a:p>
            <a:pPr marL="457200" indent="-457200" algn="just">
              <a:buFont typeface="Wingdings" panose="05000000000000000000" pitchFamily="2" charset="2"/>
              <a:buChar char="v"/>
            </a:pPr>
            <a:r>
              <a:rPr lang="en-US" sz="2400">
                <a:latin typeface="Cambria" panose="02040503050406030204" pitchFamily="18" charset="0"/>
              </a:rPr>
              <a:t>5</a:t>
            </a:r>
            <a:r>
              <a:rPr lang="vi-VN" sz="2400">
                <a:latin typeface="Cambria" panose="02040503050406030204" pitchFamily="18" charset="0"/>
              </a:rPr>
              <a:t>.1. Xác định nhu cầu ứng dụng máy học trong hoạt động kinh doanh </a:t>
            </a:r>
          </a:p>
          <a:p>
            <a:pPr marL="457200" indent="-457200" algn="just">
              <a:buFont typeface="Wingdings" panose="05000000000000000000" pitchFamily="2" charset="2"/>
              <a:buChar char="v"/>
            </a:pPr>
            <a:r>
              <a:rPr lang="en-US" sz="2400">
                <a:latin typeface="Cambria" panose="02040503050406030204" pitchFamily="18" charset="0"/>
              </a:rPr>
              <a:t>5</a:t>
            </a:r>
            <a:r>
              <a:rPr lang="vi-VN" sz="2400">
                <a:latin typeface="Cambria" panose="02040503050406030204" pitchFamily="18" charset="0"/>
              </a:rPr>
              <a:t>.2. Dữ liệu kinh doanh có trước, nhu cầu máy học có sau </a:t>
            </a:r>
          </a:p>
          <a:p>
            <a:pPr marL="457200" indent="-457200" algn="just">
              <a:buFont typeface="Wingdings" panose="05000000000000000000" pitchFamily="2" charset="2"/>
              <a:buChar char="v"/>
            </a:pPr>
            <a:r>
              <a:rPr lang="en-US" sz="2400">
                <a:latin typeface="Cambria" panose="02040503050406030204" pitchFamily="18" charset="0"/>
              </a:rPr>
              <a:t>5</a:t>
            </a:r>
            <a:r>
              <a:rPr lang="vi-VN" sz="2400">
                <a:latin typeface="Cambria" panose="02040503050406030204" pitchFamily="18" charset="0"/>
              </a:rPr>
              <a:t>.3. Nhu cầu máy học có trước, dữ liệu kinh doanh có sau   </a:t>
            </a:r>
          </a:p>
          <a:p>
            <a:pPr marL="457200" indent="-457200" algn="just">
              <a:buFont typeface="Wingdings" panose="05000000000000000000" pitchFamily="2" charset="2"/>
              <a:buChar char="v"/>
            </a:pPr>
            <a:r>
              <a:rPr lang="en-US" sz="2400">
                <a:latin typeface="Cambria" panose="02040503050406030204" pitchFamily="18" charset="0"/>
              </a:rPr>
              <a:t>5</a:t>
            </a:r>
            <a:r>
              <a:rPr lang="vi-VN" sz="2400">
                <a:latin typeface="Cambria" panose="02040503050406030204" pitchFamily="18" charset="0"/>
              </a:rPr>
              <a:t>.4. Các bước cần thiết trong hệ thống máy học ứng dụng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A5449C21-5795-FFB4-9459-16CF2587963A}"/>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3976B56C-D8D0-C223-A94F-771E40A72CE0}"/>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08236840-D486-43C4-AF1B-57EBB2590A95}"/>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8" name="Rectangle 7">
            <a:extLst>
              <a:ext uri="{FF2B5EF4-FFF2-40B4-BE49-F238E27FC236}">
                <a16:creationId xmlns:a16="http://schemas.microsoft.com/office/drawing/2014/main" id="{B4A5D8DA-781F-C318-333E-C0444AB70ADE}"/>
              </a:ext>
            </a:extLst>
          </p:cNvPr>
          <p:cNvSpPr/>
          <p:nvPr/>
        </p:nvSpPr>
        <p:spPr>
          <a:xfrm>
            <a:off x="353376" y="979147"/>
            <a:ext cx="11425824" cy="830997"/>
          </a:xfrm>
          <a:prstGeom prst="rect">
            <a:avLst/>
          </a:prstGeom>
        </p:spPr>
        <p:txBody>
          <a:bodyPr wrap="square">
            <a:spAutoFit/>
          </a:bodyPr>
          <a:lstStyle/>
          <a:p>
            <a:pPr marL="342900" indent="-34290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Chúng ta cần biết </a:t>
            </a:r>
            <a:r>
              <a:rPr lang="vi-VN" sz="2400">
                <a:latin typeface="Times New Roman" panose="02020603050405020304" pitchFamily="18" charset="0"/>
                <a:cs typeface="Times New Roman" panose="02020603050405020304" pitchFamily="18" charset="0"/>
              </a:rPr>
              <a:t>cách thức lập trình các mô hình máy học và tích hợp mô hình máy học vào hệ thống quản lý, kinh doanh. </a:t>
            </a:r>
            <a:endParaRPr lang="en-US" sz="2400">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4A6AF5E7-3947-D081-27FC-A50F4D4D0C80}"/>
              </a:ext>
            </a:extLst>
          </p:cNvPr>
          <p:cNvGrpSpPr/>
          <p:nvPr/>
        </p:nvGrpSpPr>
        <p:grpSpPr>
          <a:xfrm>
            <a:off x="152400" y="261944"/>
            <a:ext cx="7213200" cy="508000"/>
            <a:chOff x="789624" y="1191463"/>
            <a:chExt cx="7213200" cy="508000"/>
          </a:xfrm>
        </p:grpSpPr>
        <p:sp>
          <p:nvSpPr>
            <p:cNvPr id="10" name="AutoShape 52">
              <a:extLst>
                <a:ext uri="{FF2B5EF4-FFF2-40B4-BE49-F238E27FC236}">
                  <a16:creationId xmlns:a16="http://schemas.microsoft.com/office/drawing/2014/main" id="{C4CF45F9-1E6F-FF27-0118-574ABAC7871C}"/>
                </a:ext>
              </a:extLst>
            </p:cNvPr>
            <p:cNvSpPr>
              <a:spLocks noChangeArrowheads="1"/>
            </p:cNvSpPr>
            <p:nvPr/>
          </p:nvSpPr>
          <p:spPr bwMode="gray">
            <a:xfrm>
              <a:off x="990600" y="1191463"/>
              <a:ext cx="7012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800">
                  <a:latin typeface="Cambria" panose="02040503050406030204" pitchFamily="18" charset="0"/>
                </a:rPr>
                <a:t>4.1. Xác định nhu cầu ứng dụng máy học</a:t>
              </a:r>
              <a:endParaRPr lang="en-US" sz="2800" b="1" kern="0">
                <a:solidFill>
                  <a:srgbClr val="000000"/>
                </a:solidFill>
                <a:latin typeface="Cambria" panose="02040503050406030204" pitchFamily="18" charset="0"/>
              </a:endParaRPr>
            </a:p>
          </p:txBody>
        </p:sp>
        <p:grpSp>
          <p:nvGrpSpPr>
            <p:cNvPr id="11" name="Group 17">
              <a:extLst>
                <a:ext uri="{FF2B5EF4-FFF2-40B4-BE49-F238E27FC236}">
                  <a16:creationId xmlns:a16="http://schemas.microsoft.com/office/drawing/2014/main" id="{0D0885DD-8B68-4E36-B29C-F0EC740FB0C5}"/>
                </a:ext>
              </a:extLst>
            </p:cNvPr>
            <p:cNvGrpSpPr>
              <a:grpSpLocks/>
            </p:cNvGrpSpPr>
            <p:nvPr/>
          </p:nvGrpSpPr>
          <p:grpSpPr bwMode="auto">
            <a:xfrm>
              <a:off x="789624" y="1295400"/>
              <a:ext cx="353376" cy="272472"/>
              <a:chOff x="1110" y="2656"/>
              <a:chExt cx="1549" cy="1351"/>
            </a:xfrm>
          </p:grpSpPr>
          <p:sp>
            <p:nvSpPr>
              <p:cNvPr id="12" name="AutoShape 18">
                <a:extLst>
                  <a:ext uri="{FF2B5EF4-FFF2-40B4-BE49-F238E27FC236}">
                    <a16:creationId xmlns:a16="http://schemas.microsoft.com/office/drawing/2014/main" id="{957D97B3-2EDF-2649-49E9-6CD2C833B3C0}"/>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19">
                <a:extLst>
                  <a:ext uri="{FF2B5EF4-FFF2-40B4-BE49-F238E27FC236}">
                    <a16:creationId xmlns:a16="http://schemas.microsoft.com/office/drawing/2014/main" id="{B96681D2-C6EE-B884-77A3-172311AA4B04}"/>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4" name="AutoShape 20">
                <a:extLst>
                  <a:ext uri="{FF2B5EF4-FFF2-40B4-BE49-F238E27FC236}">
                    <a16:creationId xmlns:a16="http://schemas.microsoft.com/office/drawing/2014/main" id="{B5852758-D146-CEBD-BD5A-35AAD85588C9}"/>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676387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8" name="Rectangle 7"/>
          <p:cNvSpPr/>
          <p:nvPr/>
        </p:nvSpPr>
        <p:spPr>
          <a:xfrm>
            <a:off x="353376" y="979147"/>
            <a:ext cx="11425824" cy="1569660"/>
          </a:xfrm>
          <a:prstGeom prst="rect">
            <a:avLst/>
          </a:prstGeom>
        </p:spPr>
        <p:txBody>
          <a:bodyPr wrap="square">
            <a:spAutoFit/>
          </a:bodyPr>
          <a:lstStyle/>
          <a:p>
            <a:pPr marL="342900" indent="-342900" algn="just">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Trước tiên </a:t>
            </a:r>
            <a:r>
              <a:rPr lang="en-US" sz="2400">
                <a:latin typeface="Times New Roman" panose="02020603050405020304" pitchFamily="18" charset="0"/>
                <a:cs typeface="Times New Roman" panose="02020603050405020304" pitchFamily="18" charset="0"/>
              </a:rPr>
              <a:t>chúng ta </a:t>
            </a:r>
            <a:r>
              <a:rPr lang="vi-VN" sz="2400">
                <a:latin typeface="Times New Roman" panose="02020603050405020304" pitchFamily="18" charset="0"/>
                <a:cs typeface="Times New Roman" panose="02020603050405020304" pitchFamily="18" charset="0"/>
              </a:rPr>
              <a:t>cần hiểu sơ qua về mô hình tổng quan của máy học, hiểu được các bước cần thiết khi xây dựng mô hình máy học, biết cách tích hợp nó vào các hệ thống đã có sẵn hoặc chưa có sẵn tùy thuộc vào nhu cầu sử dụng cũng như tùy thuộc vào cách thức thiết kế cấu trúc cơ sở dữ liệu và loại dữ liệu.</a:t>
            </a:r>
            <a:endParaRPr lang="en-US" sz="2400">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773171DA-2EC5-C4C9-E074-0D11707EF127}"/>
              </a:ext>
            </a:extLst>
          </p:cNvPr>
          <p:cNvGrpSpPr/>
          <p:nvPr/>
        </p:nvGrpSpPr>
        <p:grpSpPr>
          <a:xfrm>
            <a:off x="152400" y="261944"/>
            <a:ext cx="7213200" cy="508000"/>
            <a:chOff x="789624" y="1191463"/>
            <a:chExt cx="7213200" cy="508000"/>
          </a:xfrm>
        </p:grpSpPr>
        <p:sp>
          <p:nvSpPr>
            <p:cNvPr id="10" name="AutoShape 52">
              <a:extLst>
                <a:ext uri="{FF2B5EF4-FFF2-40B4-BE49-F238E27FC236}">
                  <a16:creationId xmlns:a16="http://schemas.microsoft.com/office/drawing/2014/main" id="{F8018F04-4AD1-24A6-6112-F9EA680AF859}"/>
                </a:ext>
              </a:extLst>
            </p:cNvPr>
            <p:cNvSpPr>
              <a:spLocks noChangeArrowheads="1"/>
            </p:cNvSpPr>
            <p:nvPr/>
          </p:nvSpPr>
          <p:spPr bwMode="gray">
            <a:xfrm>
              <a:off x="990600" y="1191463"/>
              <a:ext cx="7012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800">
                  <a:latin typeface="Cambria" panose="02040503050406030204" pitchFamily="18" charset="0"/>
                </a:rPr>
                <a:t>4.1. Xác định nhu cầu ứng dụng máy học</a:t>
              </a:r>
              <a:endParaRPr lang="en-US" sz="2800" b="1" kern="0">
                <a:solidFill>
                  <a:srgbClr val="000000"/>
                </a:solidFill>
                <a:latin typeface="Cambria" panose="02040503050406030204" pitchFamily="18" charset="0"/>
              </a:endParaRPr>
            </a:p>
          </p:txBody>
        </p:sp>
        <p:grpSp>
          <p:nvGrpSpPr>
            <p:cNvPr id="11" name="Group 17">
              <a:extLst>
                <a:ext uri="{FF2B5EF4-FFF2-40B4-BE49-F238E27FC236}">
                  <a16:creationId xmlns:a16="http://schemas.microsoft.com/office/drawing/2014/main" id="{A37F4C91-2412-9A9A-C673-3F602363B4FF}"/>
                </a:ext>
              </a:extLst>
            </p:cNvPr>
            <p:cNvGrpSpPr>
              <a:grpSpLocks/>
            </p:cNvGrpSpPr>
            <p:nvPr/>
          </p:nvGrpSpPr>
          <p:grpSpPr bwMode="auto">
            <a:xfrm>
              <a:off x="789624" y="1295400"/>
              <a:ext cx="353376" cy="272472"/>
              <a:chOff x="1110" y="2656"/>
              <a:chExt cx="1549" cy="1351"/>
            </a:xfrm>
          </p:grpSpPr>
          <p:sp>
            <p:nvSpPr>
              <p:cNvPr id="12" name="AutoShape 18">
                <a:extLst>
                  <a:ext uri="{FF2B5EF4-FFF2-40B4-BE49-F238E27FC236}">
                    <a16:creationId xmlns:a16="http://schemas.microsoft.com/office/drawing/2014/main" id="{45B59273-7FB9-117A-9A8D-ACBAD0C26B6F}"/>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19">
                <a:extLst>
                  <a:ext uri="{FF2B5EF4-FFF2-40B4-BE49-F238E27FC236}">
                    <a16:creationId xmlns:a16="http://schemas.microsoft.com/office/drawing/2014/main" id="{4ECF5ABB-2E50-0495-DD62-305244484B40}"/>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4" name="AutoShape 20">
                <a:extLst>
                  <a:ext uri="{FF2B5EF4-FFF2-40B4-BE49-F238E27FC236}">
                    <a16:creationId xmlns:a16="http://schemas.microsoft.com/office/drawing/2014/main" id="{966416B4-6DF2-2F4A-343D-BD15C6922C77}"/>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3896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B6D32DF0-A114-A4EF-83E2-FE076FCF9134}"/>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52549C3D-E295-67AE-4BCE-DDE2552A2A5C}"/>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FECE350C-6CDD-0A7B-7320-2E4FAFFD71DD}"/>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8" name="Rectangle 7">
            <a:extLst>
              <a:ext uri="{FF2B5EF4-FFF2-40B4-BE49-F238E27FC236}">
                <a16:creationId xmlns:a16="http://schemas.microsoft.com/office/drawing/2014/main" id="{CA563D2A-B859-CE95-9476-625E039BA8AC}"/>
              </a:ext>
            </a:extLst>
          </p:cNvPr>
          <p:cNvSpPr/>
          <p:nvPr/>
        </p:nvSpPr>
        <p:spPr>
          <a:xfrm>
            <a:off x="353376" y="979147"/>
            <a:ext cx="11425824" cy="1569660"/>
          </a:xfrm>
          <a:prstGeom prst="rect">
            <a:avLst/>
          </a:prstGeom>
        </p:spPr>
        <p:txBody>
          <a:bodyPr wrap="square">
            <a:spAutoFit/>
          </a:bodyPr>
          <a:lstStyle/>
          <a:p>
            <a:pPr marL="342900" indent="-342900" algn="just">
              <a:buFont typeface="Wingdings" panose="05000000000000000000" pitchFamily="2" charset="2"/>
              <a:buChar char="q"/>
            </a:pPr>
            <a:r>
              <a:rPr lang="en-US" sz="2400">
                <a:latin typeface="Times New Roman" panose="02020603050405020304" pitchFamily="18" charset="0"/>
                <a:cs typeface="Times New Roman" panose="02020603050405020304" pitchFamily="18" charset="0"/>
              </a:rPr>
              <a:t>Máy học có rất nhiều ứng dụng cho từng trường hợp cụ thể, và nó lệ thuộc vào kinh nghiệm cũng như tư tưởng của kỹ sư thiết kế mô hình máy học, mỗi người có thể đưa ra các quy trình khác nhau, tuy nhiên nó cũng có các điểm chung cơ bản nhất khi xây dựng mô hình máy học.</a:t>
            </a:r>
          </a:p>
        </p:txBody>
      </p:sp>
      <p:grpSp>
        <p:nvGrpSpPr>
          <p:cNvPr id="9" name="Group 8">
            <a:extLst>
              <a:ext uri="{FF2B5EF4-FFF2-40B4-BE49-F238E27FC236}">
                <a16:creationId xmlns:a16="http://schemas.microsoft.com/office/drawing/2014/main" id="{435AA0FD-128F-7C08-7674-B40708DCF6BB}"/>
              </a:ext>
            </a:extLst>
          </p:cNvPr>
          <p:cNvGrpSpPr/>
          <p:nvPr/>
        </p:nvGrpSpPr>
        <p:grpSpPr>
          <a:xfrm>
            <a:off x="152400" y="261944"/>
            <a:ext cx="7213200" cy="508000"/>
            <a:chOff x="789624" y="1191463"/>
            <a:chExt cx="7213200" cy="508000"/>
          </a:xfrm>
        </p:grpSpPr>
        <p:sp>
          <p:nvSpPr>
            <p:cNvPr id="10" name="AutoShape 52">
              <a:extLst>
                <a:ext uri="{FF2B5EF4-FFF2-40B4-BE49-F238E27FC236}">
                  <a16:creationId xmlns:a16="http://schemas.microsoft.com/office/drawing/2014/main" id="{899CD14D-C76C-D0B2-4210-FE8730241C55}"/>
                </a:ext>
              </a:extLst>
            </p:cNvPr>
            <p:cNvSpPr>
              <a:spLocks noChangeArrowheads="1"/>
            </p:cNvSpPr>
            <p:nvPr/>
          </p:nvSpPr>
          <p:spPr bwMode="gray">
            <a:xfrm>
              <a:off x="990600" y="1191463"/>
              <a:ext cx="7012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800">
                  <a:latin typeface="Cambria" panose="02040503050406030204" pitchFamily="18" charset="0"/>
                </a:rPr>
                <a:t>4.1. Xác định nhu cầu ứng dụng máy học</a:t>
              </a:r>
              <a:endParaRPr lang="en-US" sz="2800" b="1" kern="0">
                <a:solidFill>
                  <a:srgbClr val="000000"/>
                </a:solidFill>
                <a:latin typeface="Cambria" panose="02040503050406030204" pitchFamily="18" charset="0"/>
              </a:endParaRPr>
            </a:p>
          </p:txBody>
        </p:sp>
        <p:grpSp>
          <p:nvGrpSpPr>
            <p:cNvPr id="11" name="Group 17">
              <a:extLst>
                <a:ext uri="{FF2B5EF4-FFF2-40B4-BE49-F238E27FC236}">
                  <a16:creationId xmlns:a16="http://schemas.microsoft.com/office/drawing/2014/main" id="{276370BF-67F4-61D8-D1AE-3AC114EB29FC}"/>
                </a:ext>
              </a:extLst>
            </p:cNvPr>
            <p:cNvGrpSpPr>
              <a:grpSpLocks/>
            </p:cNvGrpSpPr>
            <p:nvPr/>
          </p:nvGrpSpPr>
          <p:grpSpPr bwMode="auto">
            <a:xfrm>
              <a:off x="789624" y="1295400"/>
              <a:ext cx="353376" cy="272472"/>
              <a:chOff x="1110" y="2656"/>
              <a:chExt cx="1549" cy="1351"/>
            </a:xfrm>
          </p:grpSpPr>
          <p:sp>
            <p:nvSpPr>
              <p:cNvPr id="12" name="AutoShape 18">
                <a:extLst>
                  <a:ext uri="{FF2B5EF4-FFF2-40B4-BE49-F238E27FC236}">
                    <a16:creationId xmlns:a16="http://schemas.microsoft.com/office/drawing/2014/main" id="{7C23E145-4E7E-1A46-316E-4376600E529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19">
                <a:extLst>
                  <a:ext uri="{FF2B5EF4-FFF2-40B4-BE49-F238E27FC236}">
                    <a16:creationId xmlns:a16="http://schemas.microsoft.com/office/drawing/2014/main" id="{E360CCBC-EA5F-2315-5E96-8E22960B9B98}"/>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4" name="AutoShape 20">
                <a:extLst>
                  <a:ext uri="{FF2B5EF4-FFF2-40B4-BE49-F238E27FC236}">
                    <a16:creationId xmlns:a16="http://schemas.microsoft.com/office/drawing/2014/main" id="{E9E902FC-7805-7BF6-ED96-E2297479F801}"/>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42754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6CE5A9F8-73F6-582F-AB06-0F14520BC8FF}"/>
            </a:ext>
          </a:extLst>
        </p:cNvPr>
        <p:cNvGrpSpPr/>
        <p:nvPr/>
      </p:nvGrpSpPr>
      <p:grpSpPr>
        <a:xfrm>
          <a:off x="0" y="0"/>
          <a:ext cx="0" cy="0"/>
          <a:chOff x="0" y="0"/>
          <a:chExt cx="0" cy="0"/>
        </a:xfrm>
      </p:grpSpPr>
      <p:sp>
        <p:nvSpPr>
          <p:cNvPr id="108" name="Google Shape;108;p3">
            <a:extLst>
              <a:ext uri="{FF2B5EF4-FFF2-40B4-BE49-F238E27FC236}">
                <a16:creationId xmlns:a16="http://schemas.microsoft.com/office/drawing/2014/main" id="{F26D08CA-7618-D430-47AC-77A917CC3352}"/>
              </a:ext>
            </a:extLst>
          </p:cNvPr>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a:extLst>
              <a:ext uri="{FF2B5EF4-FFF2-40B4-BE49-F238E27FC236}">
                <a16:creationId xmlns:a16="http://schemas.microsoft.com/office/drawing/2014/main" id="{838F434F-BA2C-FA83-E1E7-601771FBE6CA}"/>
              </a:ext>
            </a:extLst>
          </p:cNvPr>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8" name="Rectangle 7">
            <a:extLst>
              <a:ext uri="{FF2B5EF4-FFF2-40B4-BE49-F238E27FC236}">
                <a16:creationId xmlns:a16="http://schemas.microsoft.com/office/drawing/2014/main" id="{59B0B77F-EBF0-E776-7210-DC5998FBC169}"/>
              </a:ext>
            </a:extLst>
          </p:cNvPr>
          <p:cNvSpPr/>
          <p:nvPr/>
        </p:nvSpPr>
        <p:spPr>
          <a:xfrm>
            <a:off x="353376" y="979147"/>
            <a:ext cx="11425824" cy="1569660"/>
          </a:xfrm>
          <a:prstGeom prst="rect">
            <a:avLst/>
          </a:prstGeom>
        </p:spPr>
        <p:txBody>
          <a:bodyPr wrap="square">
            <a:spAutoFit/>
          </a:bodyPr>
          <a:lstStyle/>
          <a:p>
            <a:pPr marL="342900" indent="-342900" algn="just">
              <a:buFont typeface="Wingdings" panose="05000000000000000000" pitchFamily="2" charset="2"/>
              <a:buChar char="q"/>
            </a:pPr>
            <a:r>
              <a:rPr lang="vi-VN" sz="2400">
                <a:latin typeface="Times New Roman" panose="02020603050405020304" pitchFamily="18" charset="0"/>
                <a:cs typeface="Times New Roman" panose="02020603050405020304" pitchFamily="18" charset="0"/>
              </a:rPr>
              <a:t>Không có mô hình máy học nào sai, chỉ có mô hình máy học phù hợp hay chưa phù hợp. Mô hình máy học có thể chạy tốt với tập dữ liệu X nhưng chưa chắc chạy tốt với tập dữ liệu Y. Đó là lý do vì sao chúng ta cần cải tiến mô hình máy học thường xuyên khi nhu cầu hay dữ liệu bị thay đổi đáng kể.</a:t>
            </a:r>
            <a:endParaRPr lang="en-US" sz="2400">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0CBA0A99-8357-4868-C6DD-69D6BF605D37}"/>
              </a:ext>
            </a:extLst>
          </p:cNvPr>
          <p:cNvGrpSpPr/>
          <p:nvPr/>
        </p:nvGrpSpPr>
        <p:grpSpPr>
          <a:xfrm>
            <a:off x="152400" y="261944"/>
            <a:ext cx="7213200" cy="508000"/>
            <a:chOff x="789624" y="1191463"/>
            <a:chExt cx="7213200" cy="508000"/>
          </a:xfrm>
        </p:grpSpPr>
        <p:sp>
          <p:nvSpPr>
            <p:cNvPr id="10" name="AutoShape 52">
              <a:extLst>
                <a:ext uri="{FF2B5EF4-FFF2-40B4-BE49-F238E27FC236}">
                  <a16:creationId xmlns:a16="http://schemas.microsoft.com/office/drawing/2014/main" id="{C303CF55-1D0B-4FE4-B89A-5ED81EDE45CA}"/>
                </a:ext>
              </a:extLst>
            </p:cNvPr>
            <p:cNvSpPr>
              <a:spLocks noChangeArrowheads="1"/>
            </p:cNvSpPr>
            <p:nvPr/>
          </p:nvSpPr>
          <p:spPr bwMode="gray">
            <a:xfrm>
              <a:off x="990600" y="1191463"/>
              <a:ext cx="70122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800">
                  <a:latin typeface="Cambria" panose="02040503050406030204" pitchFamily="18" charset="0"/>
                </a:rPr>
                <a:t>4.1. Xác định nhu cầu ứng dụng máy học</a:t>
              </a:r>
              <a:endParaRPr lang="en-US" sz="2800" b="1" kern="0">
                <a:solidFill>
                  <a:srgbClr val="000000"/>
                </a:solidFill>
                <a:latin typeface="Cambria" panose="02040503050406030204" pitchFamily="18" charset="0"/>
              </a:endParaRPr>
            </a:p>
          </p:txBody>
        </p:sp>
        <p:grpSp>
          <p:nvGrpSpPr>
            <p:cNvPr id="11" name="Group 17">
              <a:extLst>
                <a:ext uri="{FF2B5EF4-FFF2-40B4-BE49-F238E27FC236}">
                  <a16:creationId xmlns:a16="http://schemas.microsoft.com/office/drawing/2014/main" id="{86C31EAF-8352-C88D-2C3C-24DD86617EA7}"/>
                </a:ext>
              </a:extLst>
            </p:cNvPr>
            <p:cNvGrpSpPr>
              <a:grpSpLocks/>
            </p:cNvGrpSpPr>
            <p:nvPr/>
          </p:nvGrpSpPr>
          <p:grpSpPr bwMode="auto">
            <a:xfrm>
              <a:off x="789624" y="1295400"/>
              <a:ext cx="353376" cy="272472"/>
              <a:chOff x="1110" y="2656"/>
              <a:chExt cx="1549" cy="1351"/>
            </a:xfrm>
          </p:grpSpPr>
          <p:sp>
            <p:nvSpPr>
              <p:cNvPr id="12" name="AutoShape 18">
                <a:extLst>
                  <a:ext uri="{FF2B5EF4-FFF2-40B4-BE49-F238E27FC236}">
                    <a16:creationId xmlns:a16="http://schemas.microsoft.com/office/drawing/2014/main" id="{89986ACE-2BC9-D956-0967-F3DD96C0AA89}"/>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3" name="AutoShape 19">
                <a:extLst>
                  <a:ext uri="{FF2B5EF4-FFF2-40B4-BE49-F238E27FC236}">
                    <a16:creationId xmlns:a16="http://schemas.microsoft.com/office/drawing/2014/main" id="{3203F7E8-D650-9A6E-653F-4EDAC5A79D2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14" name="AutoShape 20">
                <a:extLst>
                  <a:ext uri="{FF2B5EF4-FFF2-40B4-BE49-F238E27FC236}">
                    <a16:creationId xmlns:a16="http://schemas.microsoft.com/office/drawing/2014/main" id="{9D889BFE-03E7-140E-E031-CA5A0A33936E}"/>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Tree>
    <p:extLst>
      <p:ext uri="{BB962C8B-B14F-4D97-AF65-F5344CB8AC3E}">
        <p14:creationId xmlns:p14="http://schemas.microsoft.com/office/powerpoint/2010/main" val="1716346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grpSp>
        <p:nvGrpSpPr>
          <p:cNvPr id="2" name="Group 1">
            <a:extLst>
              <a:ext uri="{FF2B5EF4-FFF2-40B4-BE49-F238E27FC236}">
                <a16:creationId xmlns:a16="http://schemas.microsoft.com/office/drawing/2014/main" id="{D89A2151-4677-47EE-D6D2-8B5C05B0E843}"/>
              </a:ext>
            </a:extLst>
          </p:cNvPr>
          <p:cNvGrpSpPr/>
          <p:nvPr/>
        </p:nvGrpSpPr>
        <p:grpSpPr>
          <a:xfrm>
            <a:off x="152400" y="261944"/>
            <a:ext cx="7270800" cy="508000"/>
            <a:chOff x="789624" y="1191463"/>
            <a:chExt cx="7270800" cy="508000"/>
          </a:xfrm>
        </p:grpSpPr>
        <p:sp>
          <p:nvSpPr>
            <p:cNvPr id="3" name="AutoShape 52">
              <a:extLst>
                <a:ext uri="{FF2B5EF4-FFF2-40B4-BE49-F238E27FC236}">
                  <a16:creationId xmlns:a16="http://schemas.microsoft.com/office/drawing/2014/main" id="{015CD9CF-3E4B-DC23-26AA-ED23B8C2AE44}"/>
                </a:ext>
              </a:extLst>
            </p:cNvPr>
            <p:cNvSpPr>
              <a:spLocks noChangeArrowheads="1"/>
            </p:cNvSpPr>
            <p:nvPr/>
          </p:nvSpPr>
          <p:spPr bwMode="gray">
            <a:xfrm>
              <a:off x="990600" y="1191463"/>
              <a:ext cx="7069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800">
                  <a:latin typeface="Cambria" panose="02040503050406030204" pitchFamily="18" charset="0"/>
                </a:rPr>
                <a:t>4.2. Dữ liệu có trước, nhu cầu máy học có sau</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8A60047A-FBC2-2A33-19B9-A3597D3C4D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6734E772-8B71-6F43-3F3B-8699A1134DB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97868364-7696-C9BA-309A-DE8D6DCB1F2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74618431-F247-A91D-1B77-12BF5571AE74}"/>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A27406A6-EB06-06A6-F201-254CEA4F0A84}"/>
              </a:ext>
            </a:extLst>
          </p:cNvPr>
          <p:cNvSpPr txBox="1">
            <a:spLocks/>
          </p:cNvSpPr>
          <p:nvPr/>
        </p:nvSpPr>
        <p:spPr>
          <a:xfrm>
            <a:off x="480910" y="873881"/>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US" sz="2800">
                <a:latin typeface="Cambria" panose="02040503050406030204" pitchFamily="18" charset="0"/>
              </a:rPr>
              <a:t>Khi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có</a:t>
            </a:r>
            <a:r>
              <a:rPr lang="en-US" sz="2800" dirty="0">
                <a:latin typeface="Cambria" panose="02040503050406030204" pitchFamily="18" charset="0"/>
              </a:rPr>
              <a:t> </a:t>
            </a:r>
            <a:r>
              <a:rPr lang="en-US" sz="2800" dirty="0" err="1">
                <a:latin typeface="Cambria" panose="02040503050406030204" pitchFamily="18" charset="0"/>
              </a:rPr>
              <a:t>sẵn</a:t>
            </a:r>
            <a:r>
              <a:rPr lang="en-US" sz="2800" dirty="0">
                <a:latin typeface="Cambria" panose="02040503050406030204" pitchFamily="18" charset="0"/>
              </a:rPr>
              <a:t> </a:t>
            </a:r>
            <a:r>
              <a:rPr lang="en-US" sz="2800" dirty="0" err="1">
                <a:latin typeface="Cambria" panose="02040503050406030204" pitchFamily="18" charset="0"/>
              </a:rPr>
              <a:t>trong</a:t>
            </a:r>
            <a:r>
              <a:rPr lang="en-US" sz="2800" dirty="0">
                <a:latin typeface="Cambria" panose="02040503050406030204" pitchFamily="18" charset="0"/>
              </a:rPr>
              <a:t> </a:t>
            </a:r>
            <a:r>
              <a:rPr lang="en-US" sz="2800" dirty="0" err="1">
                <a:latin typeface="Cambria" panose="02040503050406030204" pitchFamily="18" charset="0"/>
              </a:rPr>
              <a:t>hệ</a:t>
            </a:r>
            <a:r>
              <a:rPr lang="en-US" sz="2800" dirty="0">
                <a:latin typeface="Cambria" panose="02040503050406030204" pitchFamily="18" charset="0"/>
              </a:rPr>
              <a:t> </a:t>
            </a:r>
            <a:r>
              <a:rPr lang="en-US" sz="2800" dirty="0" err="1">
                <a:latin typeface="Cambria" panose="02040503050406030204" pitchFamily="18" charset="0"/>
              </a:rPr>
              <a:t>thống</a:t>
            </a:r>
            <a:r>
              <a:rPr lang="en-US" sz="2800" dirty="0">
                <a:latin typeface="Cambria" panose="02040503050406030204" pitchFamily="18" charset="0"/>
              </a:rPr>
              <a:t>: </a:t>
            </a:r>
            <a:r>
              <a:rPr lang="en-US" sz="2800" dirty="0" err="1">
                <a:latin typeface="Cambria" panose="02040503050406030204" pitchFamily="18" charset="0"/>
              </a:rPr>
              <a:t>Lúc</a:t>
            </a:r>
            <a:r>
              <a:rPr lang="en-US" sz="2800" dirty="0">
                <a:latin typeface="Cambria" panose="02040503050406030204" pitchFamily="18" charset="0"/>
              </a:rPr>
              <a:t> </a:t>
            </a:r>
            <a:r>
              <a:rPr lang="en-US" sz="2800" dirty="0" err="1">
                <a:latin typeface="Cambria" panose="02040503050406030204" pitchFamily="18" charset="0"/>
              </a:rPr>
              <a:t>này</a:t>
            </a:r>
            <a:r>
              <a:rPr lang="en-US" sz="2800" dirty="0">
                <a:latin typeface="Cambria" panose="02040503050406030204" pitchFamily="18" charset="0"/>
              </a:rPr>
              <a:t> ta </a:t>
            </a:r>
            <a:r>
              <a:rPr lang="en-US" sz="2800" dirty="0" err="1">
                <a:latin typeface="Cambria" panose="02040503050406030204" pitchFamily="18" charset="0"/>
              </a:rPr>
              <a:t>có</a:t>
            </a:r>
            <a:r>
              <a:rPr lang="en-US" sz="2800" dirty="0">
                <a:latin typeface="Cambria" panose="02040503050406030204" pitchFamily="18" charset="0"/>
              </a:rPr>
              <a:t> ý </a:t>
            </a:r>
            <a:r>
              <a:rPr lang="en-US" sz="2800" dirty="0" err="1">
                <a:latin typeface="Cambria" panose="02040503050406030204" pitchFamily="18" charset="0"/>
              </a:rPr>
              <a:t>tưởng</a:t>
            </a:r>
            <a:r>
              <a:rPr lang="en-US" sz="2800" dirty="0">
                <a:latin typeface="Cambria" panose="02040503050406030204" pitchFamily="18" charset="0"/>
              </a:rPr>
              <a:t> </a:t>
            </a:r>
            <a:r>
              <a:rPr lang="en-US" sz="2800" dirty="0" err="1">
                <a:latin typeface="Cambria" panose="02040503050406030204" pitchFamily="18" charset="0"/>
              </a:rPr>
              <a:t>máy</a:t>
            </a:r>
            <a:r>
              <a:rPr lang="en-US" sz="2800" dirty="0">
                <a:latin typeface="Cambria" panose="02040503050406030204" pitchFamily="18" charset="0"/>
              </a:rPr>
              <a:t> </a:t>
            </a:r>
            <a:r>
              <a:rPr lang="en-US" sz="2800" dirty="0" err="1">
                <a:latin typeface="Cambria" panose="02040503050406030204" pitchFamily="18" charset="0"/>
              </a:rPr>
              <a:t>học</a:t>
            </a:r>
            <a:r>
              <a:rPr lang="en-US" sz="2800" dirty="0">
                <a:latin typeface="Cambria" panose="02040503050406030204" pitchFamily="18" charset="0"/>
              </a:rPr>
              <a:t> </a:t>
            </a:r>
            <a:r>
              <a:rPr lang="en-US" sz="2800" dirty="0" err="1">
                <a:latin typeface="Cambria" panose="02040503050406030204" pitchFamily="18" charset="0"/>
              </a:rPr>
              <a:t>dựa</a:t>
            </a:r>
            <a:r>
              <a:rPr lang="en-US" sz="2800" dirty="0">
                <a:latin typeface="Cambria" panose="02040503050406030204" pitchFamily="18" charset="0"/>
              </a:rPr>
              <a:t> </a:t>
            </a:r>
            <a:r>
              <a:rPr lang="en-US" sz="2800" dirty="0" err="1">
                <a:latin typeface="Cambria" panose="02040503050406030204" pitchFamily="18" charset="0"/>
              </a:rPr>
              <a:t>trên</a:t>
            </a:r>
            <a:r>
              <a:rPr lang="en-US" sz="2800" dirty="0">
                <a:latin typeface="Cambria" panose="02040503050406030204" pitchFamily="18" charset="0"/>
              </a:rPr>
              <a:t>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đã</a:t>
            </a:r>
            <a:r>
              <a:rPr lang="en-US" sz="2800" dirty="0">
                <a:latin typeface="Cambria" panose="02040503050406030204" pitchFamily="18" charset="0"/>
              </a:rPr>
              <a:t> </a:t>
            </a:r>
            <a:r>
              <a:rPr lang="en-US" sz="2800" dirty="0" err="1">
                <a:latin typeface="Cambria" panose="02040503050406030204" pitchFamily="18" charset="0"/>
              </a:rPr>
              <a:t>được</a:t>
            </a:r>
            <a:r>
              <a:rPr lang="en-US" sz="2800" dirty="0">
                <a:latin typeface="Cambria" panose="02040503050406030204" pitchFamily="18" charset="0"/>
              </a:rPr>
              <a:t> </a:t>
            </a:r>
            <a:r>
              <a:rPr lang="en-US" sz="2800" dirty="0" err="1">
                <a:latin typeface="Cambria" panose="02040503050406030204" pitchFamily="18" charset="0"/>
              </a:rPr>
              <a:t>thiết</a:t>
            </a:r>
            <a:r>
              <a:rPr lang="en-US" sz="2800" dirty="0">
                <a:latin typeface="Cambria" panose="02040503050406030204" pitchFamily="18" charset="0"/>
              </a:rPr>
              <a:t> </a:t>
            </a:r>
            <a:r>
              <a:rPr lang="en-US" sz="2800" dirty="0" err="1">
                <a:latin typeface="Cambria" panose="02040503050406030204" pitchFamily="18" charset="0"/>
              </a:rPr>
              <a:t>kế</a:t>
            </a:r>
            <a:r>
              <a:rPr lang="en-US" sz="2800" dirty="0">
                <a:latin typeface="Cambria" panose="02040503050406030204" pitchFamily="18" charset="0"/>
              </a:rPr>
              <a:t>, </a:t>
            </a:r>
            <a:r>
              <a:rPr lang="en-US" sz="2800" dirty="0" err="1">
                <a:latin typeface="Cambria" panose="02040503050406030204" pitchFamily="18" charset="0"/>
              </a:rPr>
              <a:t>đã</a:t>
            </a:r>
            <a:r>
              <a:rPr lang="en-US" sz="2800" dirty="0">
                <a:latin typeface="Cambria" panose="02040503050406030204" pitchFamily="18" charset="0"/>
              </a:rPr>
              <a:t> </a:t>
            </a:r>
            <a:r>
              <a:rPr lang="en-US" sz="2800" dirty="0" err="1">
                <a:latin typeface="Cambria" panose="02040503050406030204" pitchFamily="18" charset="0"/>
              </a:rPr>
              <a:t>được</a:t>
            </a:r>
            <a:r>
              <a:rPr lang="en-US" sz="2800" dirty="0">
                <a:latin typeface="Cambria" panose="02040503050406030204" pitchFamily="18" charset="0"/>
              </a:rPr>
              <a:t> </a:t>
            </a:r>
            <a:r>
              <a:rPr lang="en-US" sz="2800" dirty="0" err="1">
                <a:latin typeface="Cambria" panose="02040503050406030204" pitchFamily="18" charset="0"/>
              </a:rPr>
              <a:t>cấu</a:t>
            </a:r>
            <a:r>
              <a:rPr lang="en-US" sz="2800" dirty="0">
                <a:latin typeface="Cambria" panose="02040503050406030204" pitchFamily="18" charset="0"/>
              </a:rPr>
              <a:t> </a:t>
            </a:r>
            <a:r>
              <a:rPr lang="en-US" sz="2800" err="1">
                <a:latin typeface="Cambria" panose="02040503050406030204" pitchFamily="18" charset="0"/>
              </a:rPr>
              <a:t>trúc</a:t>
            </a:r>
            <a:r>
              <a:rPr lang="en-US" sz="2800">
                <a:latin typeface="Cambria" panose="02040503050406030204" pitchFamily="18" charset="0"/>
              </a:rPr>
              <a:t> trước.</a:t>
            </a:r>
            <a:endParaRPr lang="en-US" sz="2800" dirty="0">
              <a:latin typeface="Cambria" panose="02040503050406030204" pitchFamily="18" charset="0"/>
            </a:endParaRPr>
          </a:p>
        </p:txBody>
      </p:sp>
    </p:spTree>
    <p:extLst>
      <p:ext uri="{BB962C8B-B14F-4D97-AF65-F5344CB8AC3E}">
        <p14:creationId xmlns:p14="http://schemas.microsoft.com/office/powerpoint/2010/main" val="403068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8" name="Google Shape;108;p3"/>
          <p:cNvSpPr txBox="1">
            <a:spLocks noGrp="1"/>
          </p:cNvSpPr>
          <p:nvPr>
            <p:ph type="ftr" idx="11"/>
          </p:nvPr>
        </p:nvSpPr>
        <p:spPr>
          <a:xfrm>
            <a:off x="728132" y="6429363"/>
            <a:ext cx="2370667" cy="2614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Khoa Hệ Thống Thông Tin</a:t>
            </a:r>
            <a:endParaRPr/>
          </a:p>
        </p:txBody>
      </p:sp>
      <p:sp>
        <p:nvSpPr>
          <p:cNvPr id="109" name="Google Shape;109;p3"/>
          <p:cNvSpPr txBox="1">
            <a:spLocks noGrp="1"/>
          </p:cNvSpPr>
          <p:nvPr>
            <p:ph type="sldNum" idx="12"/>
          </p:nvPr>
        </p:nvSpPr>
        <p:spPr>
          <a:xfrm>
            <a:off x="3098799" y="6377505"/>
            <a:ext cx="39793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grpSp>
        <p:nvGrpSpPr>
          <p:cNvPr id="2" name="Group 1">
            <a:extLst>
              <a:ext uri="{FF2B5EF4-FFF2-40B4-BE49-F238E27FC236}">
                <a16:creationId xmlns:a16="http://schemas.microsoft.com/office/drawing/2014/main" id="{D89A2151-4677-47EE-D6D2-8B5C05B0E843}"/>
              </a:ext>
            </a:extLst>
          </p:cNvPr>
          <p:cNvGrpSpPr/>
          <p:nvPr/>
        </p:nvGrpSpPr>
        <p:grpSpPr>
          <a:xfrm>
            <a:off x="152400" y="261944"/>
            <a:ext cx="7378800" cy="508000"/>
            <a:chOff x="789624" y="1191463"/>
            <a:chExt cx="7378800" cy="508000"/>
          </a:xfrm>
        </p:grpSpPr>
        <p:sp>
          <p:nvSpPr>
            <p:cNvPr id="3" name="AutoShape 52">
              <a:extLst>
                <a:ext uri="{FF2B5EF4-FFF2-40B4-BE49-F238E27FC236}">
                  <a16:creationId xmlns:a16="http://schemas.microsoft.com/office/drawing/2014/main" id="{015CD9CF-3E4B-DC23-26AA-ED23B8C2AE44}"/>
                </a:ext>
              </a:extLst>
            </p:cNvPr>
            <p:cNvSpPr>
              <a:spLocks noChangeArrowheads="1"/>
            </p:cNvSpPr>
            <p:nvPr/>
          </p:nvSpPr>
          <p:spPr bwMode="gray">
            <a:xfrm>
              <a:off x="990600" y="1191463"/>
              <a:ext cx="7177824" cy="508000"/>
            </a:xfrm>
            <a:prstGeom prst="roundRect">
              <a:avLst>
                <a:gd name="adj" fmla="val 50000"/>
              </a:avLst>
            </a:prstGeom>
            <a:noFill/>
            <a:ln w="28575" algn="ctr">
              <a:solidFill>
                <a:srgbClr val="C0C0C0"/>
              </a:solidFill>
              <a:round/>
              <a:headEnd/>
              <a:tailEnd/>
            </a:ln>
            <a:effectLst/>
            <a:extLst>
              <a:ext uri="{909E8E84-426E-40DD-AFC4-6F175D3DCCD1}">
                <a14:hiddenFill xmlns:a14="http://schemas.microsoft.com/office/drawing/2010/main">
                  <a:gradFill rotWithShape="1">
                    <a:gsLst>
                      <a:gs pos="0">
                        <a:schemeClr val="accent1">
                          <a:gamma/>
                          <a:tint val="0"/>
                          <a:invGamma/>
                        </a:schemeClr>
                      </a:gs>
                      <a:gs pos="100000">
                        <a:schemeClr val="accent1"/>
                      </a:gs>
                    </a:gsLst>
                    <a:lin ang="0" scaled="1"/>
                  </a:gradFill>
                </a14:hiddenFill>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0" fontAlgn="base" hangingPunct="0">
                <a:spcBef>
                  <a:spcPct val="0"/>
                </a:spcBef>
                <a:spcAft>
                  <a:spcPct val="0"/>
                </a:spcAft>
              </a:pPr>
              <a:r>
                <a:rPr lang="vi-VN" sz="2800">
                  <a:latin typeface="Cambria" panose="02040503050406030204" pitchFamily="18" charset="0"/>
                </a:rPr>
                <a:t>4.3. Nhu cầu máy học có trước, dữ liệu có sau</a:t>
              </a:r>
              <a:endParaRPr lang="en-US" sz="2800" b="1" kern="0">
                <a:solidFill>
                  <a:srgbClr val="000000"/>
                </a:solidFill>
                <a:latin typeface="Cambria" panose="02040503050406030204" pitchFamily="18" charset="0"/>
              </a:endParaRPr>
            </a:p>
          </p:txBody>
        </p:sp>
        <p:grpSp>
          <p:nvGrpSpPr>
            <p:cNvPr id="4" name="Group 17">
              <a:extLst>
                <a:ext uri="{FF2B5EF4-FFF2-40B4-BE49-F238E27FC236}">
                  <a16:creationId xmlns:a16="http://schemas.microsoft.com/office/drawing/2014/main" id="{8A60047A-FBC2-2A33-19B9-A3597D3C4DE2}"/>
                </a:ext>
              </a:extLst>
            </p:cNvPr>
            <p:cNvGrpSpPr>
              <a:grpSpLocks/>
            </p:cNvGrpSpPr>
            <p:nvPr/>
          </p:nvGrpSpPr>
          <p:grpSpPr bwMode="auto">
            <a:xfrm>
              <a:off x="789624" y="1295400"/>
              <a:ext cx="353376" cy="272472"/>
              <a:chOff x="1110" y="2656"/>
              <a:chExt cx="1549" cy="1351"/>
            </a:xfrm>
          </p:grpSpPr>
          <p:sp>
            <p:nvSpPr>
              <p:cNvPr id="5" name="AutoShape 18">
                <a:extLst>
                  <a:ext uri="{FF2B5EF4-FFF2-40B4-BE49-F238E27FC236}">
                    <a16:creationId xmlns:a16="http://schemas.microsoft.com/office/drawing/2014/main" id="{6734E772-8B71-6F43-3F3B-8699A1134DB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6" name="AutoShape 19">
                <a:extLst>
                  <a:ext uri="{FF2B5EF4-FFF2-40B4-BE49-F238E27FC236}">
                    <a16:creationId xmlns:a16="http://schemas.microsoft.com/office/drawing/2014/main" id="{97868364-7696-C9BA-309A-DE8D6DCB1F2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sp>
            <p:nvSpPr>
              <p:cNvPr id="7" name="AutoShape 20">
                <a:extLst>
                  <a:ext uri="{FF2B5EF4-FFF2-40B4-BE49-F238E27FC236}">
                    <a16:creationId xmlns:a16="http://schemas.microsoft.com/office/drawing/2014/main" id="{74618431-F247-A91D-1B77-12BF5571AE74}"/>
                  </a:ext>
                </a:extLst>
              </p:cNvPr>
              <p:cNvSpPr>
                <a:spLocks noChangeArrowheads="1"/>
              </p:cNvSpPr>
              <p:nvPr/>
            </p:nvSpPr>
            <p:spPr bwMode="gray">
              <a:xfrm>
                <a:off x="1200" y="2736"/>
                <a:ext cx="1350" cy="1168"/>
              </a:xfrm>
              <a:prstGeom prst="hexagon">
                <a:avLst>
                  <a:gd name="adj" fmla="val 28896"/>
                  <a:gd name="vf" fmla="val 115470"/>
                </a:avLst>
              </a:prstGeom>
              <a:gradFill rotWithShape="1">
                <a:gsLst>
                  <a:gs pos="0">
                    <a:srgbClr val="EFB049">
                      <a:gamma/>
                      <a:shade val="46275"/>
                      <a:invGamma/>
                    </a:srgbClr>
                  </a:gs>
                  <a:gs pos="100000">
                    <a:srgbClr val="EFB049"/>
                  </a:gs>
                </a:gsLst>
                <a:lin ang="27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US" b="1" kern="0">
                  <a:solidFill>
                    <a:srgbClr val="000000"/>
                  </a:solidFill>
                  <a:latin typeface="Arial" panose="020B0604020202020204" pitchFamily="34" charset="0"/>
                </a:endParaRPr>
              </a:p>
            </p:txBody>
          </p:sp>
        </p:grpSp>
      </p:grpSp>
      <p:sp>
        <p:nvSpPr>
          <p:cNvPr id="8" name="Content Placeholder 2">
            <a:extLst>
              <a:ext uri="{FF2B5EF4-FFF2-40B4-BE49-F238E27FC236}">
                <a16:creationId xmlns:a16="http://schemas.microsoft.com/office/drawing/2014/main" id="{8895CB62-09E9-DE1D-1BC4-553BC95D9C91}"/>
              </a:ext>
            </a:extLst>
          </p:cNvPr>
          <p:cNvSpPr txBox="1">
            <a:spLocks/>
          </p:cNvSpPr>
          <p:nvPr/>
        </p:nvSpPr>
        <p:spPr>
          <a:xfrm>
            <a:off x="480910" y="873881"/>
            <a:ext cx="11430000" cy="524827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q"/>
            </a:pPr>
            <a:r>
              <a:rPr lang="en-US" sz="2800">
                <a:latin typeface="Cambria" panose="02040503050406030204" pitchFamily="18" charset="0"/>
              </a:rPr>
              <a:t>Khi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chưa</a:t>
            </a:r>
            <a:r>
              <a:rPr lang="en-US" sz="2800" dirty="0">
                <a:latin typeface="Cambria" panose="02040503050406030204" pitchFamily="18" charset="0"/>
              </a:rPr>
              <a:t> </a:t>
            </a:r>
            <a:r>
              <a:rPr lang="en-US" sz="2800" dirty="0" err="1">
                <a:latin typeface="Cambria" panose="02040503050406030204" pitchFamily="18" charset="0"/>
              </a:rPr>
              <a:t>có</a:t>
            </a:r>
            <a:r>
              <a:rPr lang="en-US" sz="2800" dirty="0">
                <a:latin typeface="Cambria" panose="02040503050406030204" pitchFamily="18" charset="0"/>
              </a:rPr>
              <a:t> </a:t>
            </a:r>
            <a:r>
              <a:rPr lang="en-US" sz="2800" dirty="0" err="1">
                <a:latin typeface="Cambria" panose="02040503050406030204" pitchFamily="18" charset="0"/>
              </a:rPr>
              <a:t>sẵn</a:t>
            </a:r>
            <a:r>
              <a:rPr lang="en-US" sz="2800" dirty="0">
                <a:latin typeface="Cambria" panose="02040503050406030204" pitchFamily="18" charset="0"/>
              </a:rPr>
              <a:t> </a:t>
            </a:r>
            <a:r>
              <a:rPr lang="en-US" sz="2800" dirty="0" err="1">
                <a:latin typeface="Cambria" panose="02040503050406030204" pitchFamily="18" charset="0"/>
              </a:rPr>
              <a:t>trong</a:t>
            </a:r>
            <a:r>
              <a:rPr lang="en-US" sz="2800" dirty="0">
                <a:latin typeface="Cambria" panose="02040503050406030204" pitchFamily="18" charset="0"/>
              </a:rPr>
              <a:t> </a:t>
            </a:r>
            <a:r>
              <a:rPr lang="en-US" sz="2800" dirty="0" err="1">
                <a:latin typeface="Cambria" panose="02040503050406030204" pitchFamily="18" charset="0"/>
              </a:rPr>
              <a:t>hệ</a:t>
            </a:r>
            <a:r>
              <a:rPr lang="en-US" sz="2800" dirty="0">
                <a:latin typeface="Cambria" panose="02040503050406030204" pitchFamily="18" charset="0"/>
              </a:rPr>
              <a:t> </a:t>
            </a:r>
            <a:r>
              <a:rPr lang="en-US" sz="2800" dirty="0" err="1">
                <a:latin typeface="Cambria" panose="02040503050406030204" pitchFamily="18" charset="0"/>
              </a:rPr>
              <a:t>thống</a:t>
            </a:r>
            <a:r>
              <a:rPr lang="en-US" sz="2800" dirty="0">
                <a:latin typeface="Cambria" panose="02040503050406030204" pitchFamily="18" charset="0"/>
              </a:rPr>
              <a:t>: </a:t>
            </a:r>
            <a:r>
              <a:rPr lang="en-US" sz="2800" dirty="0" err="1">
                <a:latin typeface="Cambria" panose="02040503050406030204" pitchFamily="18" charset="0"/>
              </a:rPr>
              <a:t>Lúc</a:t>
            </a:r>
            <a:r>
              <a:rPr lang="en-US" sz="2800" dirty="0">
                <a:latin typeface="Cambria" panose="02040503050406030204" pitchFamily="18" charset="0"/>
              </a:rPr>
              <a:t> </a:t>
            </a:r>
            <a:r>
              <a:rPr lang="en-US" sz="2800" dirty="0" err="1">
                <a:latin typeface="Cambria" panose="02040503050406030204" pitchFamily="18" charset="0"/>
              </a:rPr>
              <a:t>này</a:t>
            </a:r>
            <a:r>
              <a:rPr lang="en-US" sz="2800" dirty="0">
                <a:latin typeface="Cambria" panose="02040503050406030204" pitchFamily="18" charset="0"/>
              </a:rPr>
              <a:t> ta </a:t>
            </a:r>
            <a:r>
              <a:rPr lang="en-US" sz="2800" dirty="0" err="1">
                <a:latin typeface="Cambria" panose="02040503050406030204" pitchFamily="18" charset="0"/>
              </a:rPr>
              <a:t>mới</a:t>
            </a:r>
            <a:r>
              <a:rPr lang="en-US" sz="2800" dirty="0">
                <a:latin typeface="Cambria" panose="02040503050406030204" pitchFamily="18" charset="0"/>
              </a:rPr>
              <a:t> </a:t>
            </a:r>
            <a:r>
              <a:rPr lang="en-US" sz="2800" dirty="0" err="1">
                <a:latin typeface="Cambria" panose="02040503050406030204" pitchFamily="18" charset="0"/>
              </a:rPr>
              <a:t>có</a:t>
            </a:r>
            <a:r>
              <a:rPr lang="en-US" sz="2800" dirty="0">
                <a:latin typeface="Cambria" panose="02040503050406030204" pitchFamily="18" charset="0"/>
              </a:rPr>
              <a:t> ý </a:t>
            </a:r>
            <a:r>
              <a:rPr lang="en-US" sz="2800" dirty="0" err="1">
                <a:latin typeface="Cambria" panose="02040503050406030204" pitchFamily="18" charset="0"/>
              </a:rPr>
              <a:t>tưởng</a:t>
            </a:r>
            <a:r>
              <a:rPr lang="en-US" sz="2800" dirty="0">
                <a:latin typeface="Cambria" panose="02040503050406030204" pitchFamily="18" charset="0"/>
              </a:rPr>
              <a:t> </a:t>
            </a:r>
            <a:r>
              <a:rPr lang="en-US" sz="2800" dirty="0" err="1">
                <a:latin typeface="Cambria" panose="02040503050406030204" pitchFamily="18" charset="0"/>
              </a:rPr>
              <a:t>máy</a:t>
            </a:r>
            <a:r>
              <a:rPr lang="en-US" sz="2800" dirty="0">
                <a:latin typeface="Cambria" panose="02040503050406030204" pitchFamily="18" charset="0"/>
              </a:rPr>
              <a:t> </a:t>
            </a:r>
            <a:r>
              <a:rPr lang="en-US" sz="2800" dirty="0" err="1">
                <a:latin typeface="Cambria" panose="02040503050406030204" pitchFamily="18" charset="0"/>
              </a:rPr>
              <a:t>học</a:t>
            </a:r>
            <a:r>
              <a:rPr lang="en-US" sz="2800" dirty="0">
                <a:latin typeface="Cambria" panose="02040503050406030204" pitchFamily="18" charset="0"/>
              </a:rPr>
              <a:t> </a:t>
            </a:r>
            <a:r>
              <a:rPr lang="en-US" sz="2800" dirty="0" err="1">
                <a:latin typeface="Cambria" panose="02040503050406030204" pitchFamily="18" charset="0"/>
              </a:rPr>
              <a:t>tuy</a:t>
            </a:r>
            <a:r>
              <a:rPr lang="en-US" sz="2800" dirty="0">
                <a:latin typeface="Cambria" panose="02040503050406030204" pitchFamily="18" charset="0"/>
              </a:rPr>
              <a:t> </a:t>
            </a:r>
            <a:r>
              <a:rPr lang="en-US" sz="2800" dirty="0" err="1">
                <a:latin typeface="Cambria" panose="02040503050406030204" pitchFamily="18" charset="0"/>
              </a:rPr>
              <a:t>nhiên</a:t>
            </a:r>
            <a:r>
              <a:rPr lang="en-US" sz="2800" dirty="0">
                <a:latin typeface="Cambria" panose="02040503050406030204" pitchFamily="18" charset="0"/>
              </a:rPr>
              <a:t> </a:t>
            </a:r>
            <a:r>
              <a:rPr lang="en-US" sz="2800" dirty="0" err="1">
                <a:latin typeface="Cambria" panose="02040503050406030204" pitchFamily="18" charset="0"/>
              </a:rPr>
              <a:t>chưa</a:t>
            </a:r>
            <a:r>
              <a:rPr lang="en-US" sz="2800" dirty="0">
                <a:latin typeface="Cambria" panose="02040503050406030204" pitchFamily="18" charset="0"/>
              </a:rPr>
              <a:t> </a:t>
            </a:r>
            <a:r>
              <a:rPr lang="en-US" sz="2800" err="1">
                <a:latin typeface="Cambria" panose="02040503050406030204" pitchFamily="18" charset="0"/>
              </a:rPr>
              <a:t>có</a:t>
            </a:r>
            <a:r>
              <a:rPr lang="en-US" sz="2800">
                <a:latin typeface="Cambria" panose="02040503050406030204" pitchFamily="18" charset="0"/>
              </a:rPr>
              <a:t> dữ </a:t>
            </a:r>
            <a:r>
              <a:rPr lang="en-US" sz="2800" dirty="0" err="1">
                <a:latin typeface="Cambria" panose="02040503050406030204" pitchFamily="18" charset="0"/>
              </a:rPr>
              <a:t>liệu</a:t>
            </a:r>
            <a:r>
              <a:rPr lang="en-US" sz="2800" dirty="0">
                <a:latin typeface="Cambria" panose="02040503050406030204" pitchFamily="18" charset="0"/>
              </a:rPr>
              <a:t>, ta </a:t>
            </a:r>
            <a:r>
              <a:rPr lang="en-US" sz="2800" dirty="0" err="1">
                <a:latin typeface="Cambria" panose="02040503050406030204" pitchFamily="18" charset="0"/>
              </a:rPr>
              <a:t>có</a:t>
            </a:r>
            <a:r>
              <a:rPr lang="en-US" sz="2800" dirty="0">
                <a:latin typeface="Cambria" panose="02040503050406030204" pitchFamily="18" charset="0"/>
              </a:rPr>
              <a:t> </a:t>
            </a:r>
            <a:r>
              <a:rPr lang="en-US" sz="2800" dirty="0" err="1">
                <a:latin typeface="Cambria" panose="02040503050406030204" pitchFamily="18" charset="0"/>
              </a:rPr>
              <a:t>thể</a:t>
            </a:r>
            <a:r>
              <a:rPr lang="en-US" sz="2800" dirty="0">
                <a:latin typeface="Cambria" panose="02040503050406030204" pitchFamily="18" charset="0"/>
              </a:rPr>
              <a:t> </a:t>
            </a:r>
            <a:r>
              <a:rPr lang="en-US" sz="2800" dirty="0" err="1">
                <a:latin typeface="Cambria" panose="02040503050406030204" pitchFamily="18" charset="0"/>
              </a:rPr>
              <a:t>giả</a:t>
            </a:r>
            <a:r>
              <a:rPr lang="en-US" sz="2800" dirty="0">
                <a:latin typeface="Cambria" panose="02040503050406030204" pitchFamily="18" charset="0"/>
              </a:rPr>
              <a:t> </a:t>
            </a:r>
            <a:r>
              <a:rPr lang="en-US" sz="2800" dirty="0" err="1">
                <a:latin typeface="Cambria" panose="02040503050406030204" pitchFamily="18" charset="0"/>
              </a:rPr>
              <a:t>lập</a:t>
            </a:r>
            <a:r>
              <a:rPr lang="en-US" sz="2800" dirty="0">
                <a:latin typeface="Cambria" panose="02040503050406030204" pitchFamily="18" charset="0"/>
              </a:rPr>
              <a:t>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hoặc</a:t>
            </a:r>
            <a:r>
              <a:rPr lang="en-US" sz="2800" dirty="0">
                <a:latin typeface="Cambria" panose="02040503050406030204" pitchFamily="18" charset="0"/>
              </a:rPr>
              <a:t> </a:t>
            </a:r>
            <a:r>
              <a:rPr lang="en-US" sz="2800" dirty="0" err="1">
                <a:latin typeface="Cambria" panose="02040503050406030204" pitchFamily="18" charset="0"/>
              </a:rPr>
              <a:t>sử</a:t>
            </a:r>
            <a:r>
              <a:rPr lang="en-US" sz="2800" dirty="0">
                <a:latin typeface="Cambria" panose="02040503050406030204" pitchFamily="18" charset="0"/>
              </a:rPr>
              <a:t> </a:t>
            </a:r>
            <a:r>
              <a:rPr lang="en-US" sz="2800" dirty="0" err="1">
                <a:latin typeface="Cambria" panose="02040503050406030204" pitchFamily="18" charset="0"/>
              </a:rPr>
              <a:t>dụng</a:t>
            </a:r>
            <a:r>
              <a:rPr lang="en-US" sz="2800" dirty="0">
                <a:latin typeface="Cambria" panose="02040503050406030204" pitchFamily="18" charset="0"/>
              </a:rPr>
              <a:t>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ngoài</a:t>
            </a:r>
            <a:r>
              <a:rPr lang="en-US" sz="2800" dirty="0">
                <a:latin typeface="Cambria" panose="02040503050406030204" pitchFamily="18" charset="0"/>
              </a:rPr>
              <a:t> </a:t>
            </a:r>
            <a:r>
              <a:rPr lang="en-US" sz="2800" dirty="0" err="1">
                <a:latin typeface="Cambria" panose="02040503050406030204" pitchFamily="18" charset="0"/>
              </a:rPr>
              <a:t>hệ</a:t>
            </a:r>
            <a:r>
              <a:rPr lang="en-US" sz="2800" dirty="0">
                <a:latin typeface="Cambria" panose="02040503050406030204" pitchFamily="18" charset="0"/>
              </a:rPr>
              <a:t> </a:t>
            </a:r>
            <a:r>
              <a:rPr lang="en-US" sz="2800" dirty="0" err="1">
                <a:latin typeface="Cambria" panose="02040503050406030204" pitchFamily="18" charset="0"/>
              </a:rPr>
              <a:t>thống</a:t>
            </a:r>
            <a:r>
              <a:rPr lang="en-US" sz="2800" dirty="0">
                <a:latin typeface="Cambria" panose="02040503050406030204" pitchFamily="18" charset="0"/>
              </a:rPr>
              <a:t>. </a:t>
            </a:r>
            <a:r>
              <a:rPr lang="en-US" sz="2800" dirty="0" err="1">
                <a:latin typeface="Cambria" panose="02040503050406030204" pitchFamily="18" charset="0"/>
              </a:rPr>
              <a:t>Khi</a:t>
            </a:r>
            <a:r>
              <a:rPr lang="en-US" sz="2800" dirty="0">
                <a:latin typeface="Cambria" panose="02040503050406030204" pitchFamily="18" charset="0"/>
              </a:rPr>
              <a:t> </a:t>
            </a:r>
            <a:r>
              <a:rPr lang="en-US" sz="2800" dirty="0" err="1">
                <a:latin typeface="Cambria" panose="02040503050406030204" pitchFamily="18" charset="0"/>
              </a:rPr>
              <a:t>vận</a:t>
            </a:r>
            <a:r>
              <a:rPr lang="en-US" sz="2800" dirty="0">
                <a:latin typeface="Cambria" panose="02040503050406030204" pitchFamily="18" charset="0"/>
              </a:rPr>
              <a:t> </a:t>
            </a:r>
            <a:r>
              <a:rPr lang="en-US" sz="2800" dirty="0" err="1">
                <a:latin typeface="Cambria" panose="02040503050406030204" pitchFamily="18" charset="0"/>
              </a:rPr>
              <a:t>hành</a:t>
            </a:r>
            <a:r>
              <a:rPr lang="en-US" sz="2800" dirty="0">
                <a:latin typeface="Cambria" panose="02040503050406030204" pitchFamily="18" charset="0"/>
              </a:rPr>
              <a:t> </a:t>
            </a:r>
            <a:r>
              <a:rPr lang="en-US" sz="2800" dirty="0" err="1">
                <a:latin typeface="Cambria" panose="02040503050406030204" pitchFamily="18" charset="0"/>
              </a:rPr>
              <a:t>hệ</a:t>
            </a:r>
            <a:r>
              <a:rPr lang="en-US" sz="2800" dirty="0">
                <a:latin typeface="Cambria" panose="02040503050406030204" pitchFamily="18" charset="0"/>
              </a:rPr>
              <a:t> </a:t>
            </a:r>
            <a:r>
              <a:rPr lang="en-US" sz="2800" dirty="0" err="1">
                <a:latin typeface="Cambria" panose="02040503050406030204" pitchFamily="18" charset="0"/>
              </a:rPr>
              <a:t>thống</a:t>
            </a:r>
            <a:r>
              <a:rPr lang="en-US" sz="2800" dirty="0">
                <a:latin typeface="Cambria" panose="02040503050406030204" pitchFamily="18" charset="0"/>
              </a:rPr>
              <a:t> ta </a:t>
            </a:r>
            <a:r>
              <a:rPr lang="en-US" sz="2800" dirty="0" err="1">
                <a:latin typeface="Cambria" panose="02040503050406030204" pitchFamily="18" charset="0"/>
              </a:rPr>
              <a:t>cố</a:t>
            </a:r>
            <a:r>
              <a:rPr lang="en-US" sz="2800" dirty="0">
                <a:latin typeface="Cambria" panose="02040503050406030204" pitchFamily="18" charset="0"/>
              </a:rPr>
              <a:t> </a:t>
            </a:r>
            <a:r>
              <a:rPr lang="en-US" sz="2800" dirty="0" err="1">
                <a:latin typeface="Cambria" panose="02040503050406030204" pitchFamily="18" charset="0"/>
              </a:rPr>
              <a:t>gắng</a:t>
            </a:r>
            <a:r>
              <a:rPr lang="en-US" sz="2800" dirty="0">
                <a:latin typeface="Cambria" panose="02040503050406030204" pitchFamily="18" charset="0"/>
              </a:rPr>
              <a:t> </a:t>
            </a:r>
            <a:r>
              <a:rPr lang="en-US" sz="2800" dirty="0" err="1">
                <a:latin typeface="Cambria" panose="02040503050406030204" pitchFamily="18" charset="0"/>
              </a:rPr>
              <a:t>thiết</a:t>
            </a:r>
            <a:r>
              <a:rPr lang="en-US" sz="2800" dirty="0">
                <a:latin typeface="Cambria" panose="02040503050406030204" pitchFamily="18" charset="0"/>
              </a:rPr>
              <a:t> </a:t>
            </a:r>
            <a:r>
              <a:rPr lang="en-US" sz="2800" dirty="0" err="1">
                <a:latin typeface="Cambria" panose="02040503050406030204" pitchFamily="18" charset="0"/>
              </a:rPr>
              <a:t>kế</a:t>
            </a:r>
            <a:r>
              <a:rPr lang="en-US" sz="2800" dirty="0">
                <a:latin typeface="Cambria" panose="02040503050406030204" pitchFamily="18" charset="0"/>
              </a:rPr>
              <a:t>, </a:t>
            </a:r>
            <a:r>
              <a:rPr lang="en-US" sz="2800" dirty="0" err="1">
                <a:latin typeface="Cambria" panose="02040503050406030204" pitchFamily="18" charset="0"/>
              </a:rPr>
              <a:t>xây</a:t>
            </a:r>
            <a:r>
              <a:rPr lang="en-US" sz="2800" dirty="0">
                <a:latin typeface="Cambria" panose="02040503050406030204" pitchFamily="18" charset="0"/>
              </a:rPr>
              <a:t> </a:t>
            </a:r>
            <a:r>
              <a:rPr lang="en-US" sz="2800" dirty="0" err="1">
                <a:latin typeface="Cambria" panose="02040503050406030204" pitchFamily="18" charset="0"/>
              </a:rPr>
              <a:t>dựng</a:t>
            </a:r>
            <a:r>
              <a:rPr lang="en-US" sz="2800" dirty="0">
                <a:latin typeface="Cambria" panose="02040503050406030204" pitchFamily="18" charset="0"/>
              </a:rPr>
              <a:t>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sao</a:t>
            </a:r>
            <a:r>
              <a:rPr lang="en-US" sz="2800" dirty="0">
                <a:latin typeface="Cambria" panose="02040503050406030204" pitchFamily="18" charset="0"/>
              </a:rPr>
              <a:t> </a:t>
            </a:r>
            <a:r>
              <a:rPr lang="en-US" sz="2800" dirty="0" err="1">
                <a:latin typeface="Cambria" panose="02040503050406030204" pitchFamily="18" charset="0"/>
              </a:rPr>
              <a:t>cho</a:t>
            </a:r>
            <a:r>
              <a:rPr lang="en-US" sz="2800" dirty="0">
                <a:latin typeface="Cambria" panose="02040503050406030204" pitchFamily="18" charset="0"/>
              </a:rPr>
              <a:t> </a:t>
            </a:r>
            <a:r>
              <a:rPr lang="en-US" sz="2800" dirty="0" err="1">
                <a:latin typeface="Cambria" panose="02040503050406030204" pitchFamily="18" charset="0"/>
              </a:rPr>
              <a:t>tương</a:t>
            </a:r>
            <a:r>
              <a:rPr lang="en-US" sz="2800" dirty="0">
                <a:latin typeface="Cambria" panose="02040503050406030204" pitchFamily="18" charset="0"/>
              </a:rPr>
              <a:t> </a:t>
            </a:r>
            <a:r>
              <a:rPr lang="en-US" sz="2800" dirty="0" err="1">
                <a:latin typeface="Cambria" panose="02040503050406030204" pitchFamily="18" charset="0"/>
              </a:rPr>
              <a:t>thích</a:t>
            </a:r>
            <a:r>
              <a:rPr lang="en-US" sz="2800" dirty="0">
                <a:latin typeface="Cambria" panose="02040503050406030204" pitchFamily="18" charset="0"/>
              </a:rPr>
              <a:t> </a:t>
            </a:r>
            <a:r>
              <a:rPr lang="en-US" sz="2800" dirty="0" err="1">
                <a:latin typeface="Cambria" panose="02040503050406030204" pitchFamily="18" charset="0"/>
              </a:rPr>
              <a:t>với</a:t>
            </a:r>
            <a:r>
              <a:rPr lang="en-US" sz="2800" dirty="0">
                <a:latin typeface="Cambria" panose="02040503050406030204" pitchFamily="18" charset="0"/>
              </a:rPr>
              <a:t>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giả</a:t>
            </a:r>
            <a:r>
              <a:rPr lang="en-US" sz="2800" dirty="0">
                <a:latin typeface="Cambria" panose="02040503050406030204" pitchFamily="18" charset="0"/>
              </a:rPr>
              <a:t> </a:t>
            </a:r>
            <a:r>
              <a:rPr lang="en-US" sz="2800" dirty="0" err="1">
                <a:latin typeface="Cambria" panose="02040503050406030204" pitchFamily="18" charset="0"/>
              </a:rPr>
              <a:t>lập</a:t>
            </a:r>
            <a:r>
              <a:rPr lang="en-US" sz="2800" dirty="0">
                <a:latin typeface="Cambria" panose="02040503050406030204" pitchFamily="18" charset="0"/>
              </a:rPr>
              <a:t> hay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được</a:t>
            </a:r>
            <a:r>
              <a:rPr lang="en-US" sz="2800" dirty="0">
                <a:latin typeface="Cambria" panose="02040503050406030204" pitchFamily="18" charset="0"/>
              </a:rPr>
              <a:t> </a:t>
            </a:r>
            <a:r>
              <a:rPr lang="en-US" sz="2800" dirty="0" err="1">
                <a:latin typeface="Cambria" panose="02040503050406030204" pitchFamily="18" charset="0"/>
              </a:rPr>
              <a:t>thử</a:t>
            </a:r>
            <a:r>
              <a:rPr lang="en-US" sz="2800" dirty="0">
                <a:latin typeface="Cambria" panose="02040503050406030204" pitchFamily="18" charset="0"/>
              </a:rPr>
              <a:t> </a:t>
            </a:r>
            <a:r>
              <a:rPr lang="en-US" sz="2800" dirty="0" err="1">
                <a:latin typeface="Cambria" panose="02040503050406030204" pitchFamily="18" charset="0"/>
              </a:rPr>
              <a:t>nghiệm</a:t>
            </a:r>
            <a:r>
              <a:rPr lang="en-US" sz="2800" dirty="0">
                <a:latin typeface="Cambria" panose="02040503050406030204" pitchFamily="18" charset="0"/>
              </a:rPr>
              <a:t> </a:t>
            </a:r>
            <a:r>
              <a:rPr lang="en-US" sz="2800" dirty="0" err="1">
                <a:latin typeface="Cambria" panose="02040503050406030204" pitchFamily="18" charset="0"/>
              </a:rPr>
              <a:t>ngoài</a:t>
            </a:r>
            <a:r>
              <a:rPr lang="en-US" sz="2800" dirty="0">
                <a:latin typeface="Cambria" panose="02040503050406030204" pitchFamily="18" charset="0"/>
              </a:rPr>
              <a:t> </a:t>
            </a:r>
            <a:r>
              <a:rPr lang="en-US" sz="2800" dirty="0" err="1">
                <a:latin typeface="Cambria" panose="02040503050406030204" pitchFamily="18" charset="0"/>
              </a:rPr>
              <a:t>hệ</a:t>
            </a:r>
            <a:r>
              <a:rPr lang="en-US" sz="2800" dirty="0">
                <a:latin typeface="Cambria" panose="02040503050406030204" pitchFamily="18" charset="0"/>
              </a:rPr>
              <a:t> </a:t>
            </a:r>
            <a:r>
              <a:rPr lang="en-US" sz="2800" dirty="0" err="1">
                <a:latin typeface="Cambria" panose="02040503050406030204" pitchFamily="18" charset="0"/>
              </a:rPr>
              <a:t>thống</a:t>
            </a:r>
            <a:r>
              <a:rPr lang="en-US" sz="2800" dirty="0">
                <a:latin typeface="Cambria" panose="02040503050406030204" pitchFamily="18" charset="0"/>
              </a:rPr>
              <a:t>. </a:t>
            </a:r>
            <a:r>
              <a:rPr lang="en-US" sz="2800" dirty="0" err="1">
                <a:latin typeface="Cambria" panose="02040503050406030204" pitchFamily="18" charset="0"/>
              </a:rPr>
              <a:t>Vì</a:t>
            </a:r>
            <a:r>
              <a:rPr lang="en-US" sz="2800" dirty="0">
                <a:latin typeface="Cambria" panose="02040503050406030204" pitchFamily="18" charset="0"/>
              </a:rPr>
              <a:t> ta </a:t>
            </a:r>
            <a:r>
              <a:rPr lang="en-US" sz="2800" dirty="0" err="1">
                <a:latin typeface="Cambria" panose="02040503050406030204" pitchFamily="18" charset="0"/>
              </a:rPr>
              <a:t>không</a:t>
            </a:r>
            <a:r>
              <a:rPr lang="en-US" sz="2800" dirty="0">
                <a:latin typeface="Cambria" panose="02040503050406030204" pitchFamily="18" charset="0"/>
              </a:rPr>
              <a:t> </a:t>
            </a:r>
            <a:r>
              <a:rPr lang="en-US" sz="2800" dirty="0" err="1">
                <a:latin typeface="Cambria" panose="02040503050406030204" pitchFamily="18" charset="0"/>
              </a:rPr>
              <a:t>thể</a:t>
            </a:r>
            <a:r>
              <a:rPr lang="en-US" sz="2800" dirty="0">
                <a:latin typeface="Cambria" panose="02040503050406030204" pitchFamily="18" charset="0"/>
              </a:rPr>
              <a:t> </a:t>
            </a:r>
            <a:r>
              <a:rPr lang="en-US" sz="2800" dirty="0" err="1">
                <a:latin typeface="Cambria" panose="02040503050406030204" pitchFamily="18" charset="0"/>
              </a:rPr>
              <a:t>chờ</a:t>
            </a:r>
            <a:r>
              <a:rPr lang="en-US" sz="2800" dirty="0">
                <a:latin typeface="Cambria" panose="02040503050406030204" pitchFamily="18" charset="0"/>
              </a:rPr>
              <a:t> </a:t>
            </a:r>
            <a:r>
              <a:rPr lang="en-US" sz="2800" dirty="0" err="1">
                <a:latin typeface="Cambria" panose="02040503050406030204" pitchFamily="18" charset="0"/>
              </a:rPr>
              <a:t>tới</a:t>
            </a:r>
            <a:r>
              <a:rPr lang="en-US" sz="2800" dirty="0">
                <a:latin typeface="Cambria" panose="02040503050406030204" pitchFamily="18" charset="0"/>
              </a:rPr>
              <a:t> </a:t>
            </a:r>
            <a:r>
              <a:rPr lang="en-US" sz="2800" dirty="0" err="1">
                <a:latin typeface="Cambria" panose="02040503050406030204" pitchFamily="18" charset="0"/>
              </a:rPr>
              <a:t>khi</a:t>
            </a:r>
            <a:r>
              <a:rPr lang="en-US" sz="2800" dirty="0">
                <a:latin typeface="Cambria" panose="02040503050406030204" pitchFamily="18" charset="0"/>
              </a:rPr>
              <a:t> </a:t>
            </a:r>
            <a:r>
              <a:rPr lang="en-US" sz="2800" dirty="0" err="1">
                <a:latin typeface="Cambria" panose="02040503050406030204" pitchFamily="18" charset="0"/>
              </a:rPr>
              <a:t>hệ</a:t>
            </a:r>
            <a:r>
              <a:rPr lang="en-US" sz="2800" dirty="0">
                <a:latin typeface="Cambria" panose="02040503050406030204" pitchFamily="18" charset="0"/>
              </a:rPr>
              <a:t> </a:t>
            </a:r>
            <a:r>
              <a:rPr lang="en-US" sz="2800" dirty="0" err="1">
                <a:latin typeface="Cambria" panose="02040503050406030204" pitchFamily="18" charset="0"/>
              </a:rPr>
              <a:t>thống</a:t>
            </a:r>
            <a:r>
              <a:rPr lang="en-US" sz="2800" dirty="0">
                <a:latin typeface="Cambria" panose="02040503050406030204" pitchFamily="18" charset="0"/>
              </a:rPr>
              <a:t> </a:t>
            </a:r>
            <a:r>
              <a:rPr lang="en-US" sz="2800" dirty="0" err="1">
                <a:latin typeface="Cambria" panose="02040503050406030204" pitchFamily="18" charset="0"/>
              </a:rPr>
              <a:t>của</a:t>
            </a:r>
            <a:r>
              <a:rPr lang="en-US" sz="2800" dirty="0">
                <a:latin typeface="Cambria" panose="02040503050406030204" pitchFamily="18" charset="0"/>
              </a:rPr>
              <a:t> ta </a:t>
            </a:r>
            <a:r>
              <a:rPr lang="en-US" sz="2800" dirty="0" err="1">
                <a:latin typeface="Cambria" panose="02040503050406030204" pitchFamily="18" charset="0"/>
              </a:rPr>
              <a:t>có</a:t>
            </a:r>
            <a:r>
              <a:rPr lang="en-US" sz="2800" dirty="0">
                <a:latin typeface="Cambria" panose="02040503050406030204" pitchFamily="18" charset="0"/>
              </a:rPr>
              <a:t>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được</a:t>
            </a:r>
            <a:r>
              <a:rPr lang="en-US" sz="2800" dirty="0">
                <a:latin typeface="Cambria" panose="02040503050406030204" pitchFamily="18" charset="0"/>
              </a:rPr>
              <a:t>, </a:t>
            </a:r>
            <a:r>
              <a:rPr lang="en-US" sz="2800" dirty="0" err="1">
                <a:latin typeface="Cambria" panose="02040503050406030204" pitchFamily="18" charset="0"/>
              </a:rPr>
              <a:t>mà</a:t>
            </a:r>
            <a:r>
              <a:rPr lang="en-US" sz="2800" dirty="0">
                <a:latin typeface="Cambria" panose="02040503050406030204" pitchFamily="18" charset="0"/>
              </a:rPr>
              <a:t> ta </a:t>
            </a:r>
            <a:r>
              <a:rPr lang="en-US" sz="2800" dirty="0" err="1">
                <a:latin typeface="Cambria" panose="02040503050406030204" pitchFamily="18" charset="0"/>
              </a:rPr>
              <a:t>cần</a:t>
            </a:r>
            <a:r>
              <a:rPr lang="en-US" sz="2800" dirty="0">
                <a:latin typeface="Cambria" panose="02040503050406030204" pitchFamily="18" charset="0"/>
              </a:rPr>
              <a:t> </a:t>
            </a:r>
            <a:r>
              <a:rPr lang="en-US" sz="2800" dirty="0" err="1">
                <a:latin typeface="Cambria" panose="02040503050406030204" pitchFamily="18" charset="0"/>
              </a:rPr>
              <a:t>tiên</a:t>
            </a:r>
            <a:r>
              <a:rPr lang="en-US" sz="2800" dirty="0">
                <a:latin typeface="Cambria" panose="02040503050406030204" pitchFamily="18" charset="0"/>
              </a:rPr>
              <a:t> </a:t>
            </a:r>
            <a:r>
              <a:rPr lang="en-US" sz="2800" dirty="0" err="1">
                <a:latin typeface="Cambria" panose="02040503050406030204" pitchFamily="18" charset="0"/>
              </a:rPr>
              <a:t>đoán</a:t>
            </a:r>
            <a:r>
              <a:rPr lang="en-US" sz="2800" dirty="0">
                <a:latin typeface="Cambria" panose="02040503050406030204" pitchFamily="18" charset="0"/>
              </a:rPr>
              <a:t> </a:t>
            </a:r>
            <a:r>
              <a:rPr lang="en-US" sz="2800" dirty="0" err="1">
                <a:latin typeface="Cambria" panose="02040503050406030204" pitchFamily="18" charset="0"/>
              </a:rPr>
              <a:t>trước</a:t>
            </a:r>
            <a:r>
              <a:rPr lang="en-US" sz="2800" dirty="0">
                <a:latin typeface="Cambria" panose="02040503050406030204" pitchFamily="18" charset="0"/>
              </a:rPr>
              <a:t> </a:t>
            </a:r>
            <a:r>
              <a:rPr lang="en-US" sz="2800" dirty="0" err="1">
                <a:latin typeface="Cambria" panose="02040503050406030204" pitchFamily="18" charset="0"/>
              </a:rPr>
              <a:t>về</a:t>
            </a:r>
            <a:r>
              <a:rPr lang="en-US" sz="2800" dirty="0">
                <a:latin typeface="Cambria" panose="02040503050406030204" pitchFamily="18" charset="0"/>
              </a:rPr>
              <a:t> </a:t>
            </a:r>
            <a:r>
              <a:rPr lang="en-US" sz="2800" dirty="0" err="1">
                <a:latin typeface="Cambria" panose="02040503050406030204" pitchFamily="18" charset="0"/>
              </a:rPr>
              <a:t>dữ</a:t>
            </a:r>
            <a:r>
              <a:rPr lang="en-US" sz="2800" dirty="0">
                <a:latin typeface="Cambria" panose="02040503050406030204" pitchFamily="18" charset="0"/>
              </a:rPr>
              <a:t> </a:t>
            </a:r>
            <a:r>
              <a:rPr lang="en-US" sz="2800" dirty="0" err="1">
                <a:latin typeface="Cambria" panose="02040503050406030204" pitchFamily="18" charset="0"/>
              </a:rPr>
              <a:t>liệu</a:t>
            </a:r>
            <a:r>
              <a:rPr lang="en-US" sz="2800" dirty="0">
                <a:latin typeface="Cambria" panose="02040503050406030204" pitchFamily="18" charset="0"/>
              </a:rPr>
              <a:t> </a:t>
            </a:r>
            <a:r>
              <a:rPr lang="en-US" sz="2800" dirty="0" err="1">
                <a:latin typeface="Cambria" panose="02040503050406030204" pitchFamily="18" charset="0"/>
              </a:rPr>
              <a:t>để</a:t>
            </a:r>
            <a:r>
              <a:rPr lang="en-US" sz="2800" dirty="0">
                <a:latin typeface="Cambria" panose="02040503050406030204" pitchFamily="18" charset="0"/>
              </a:rPr>
              <a:t> </a:t>
            </a:r>
            <a:r>
              <a:rPr lang="en-US" sz="2800" dirty="0" err="1">
                <a:latin typeface="Cambria" panose="02040503050406030204" pitchFamily="18" charset="0"/>
              </a:rPr>
              <a:t>rút</a:t>
            </a:r>
            <a:r>
              <a:rPr lang="en-US" sz="2800" dirty="0">
                <a:latin typeface="Cambria" panose="02040503050406030204" pitchFamily="18" charset="0"/>
              </a:rPr>
              <a:t> </a:t>
            </a:r>
            <a:r>
              <a:rPr lang="en-US" sz="2800" dirty="0" err="1">
                <a:latin typeface="Cambria" panose="02040503050406030204" pitchFamily="18" charset="0"/>
              </a:rPr>
              <a:t>ngắn</a:t>
            </a:r>
            <a:r>
              <a:rPr lang="en-US" sz="2800" dirty="0">
                <a:latin typeface="Cambria" panose="02040503050406030204" pitchFamily="18" charset="0"/>
              </a:rPr>
              <a:t> </a:t>
            </a:r>
            <a:r>
              <a:rPr lang="en-US" sz="2800" dirty="0" err="1">
                <a:latin typeface="Cambria" panose="02040503050406030204" pitchFamily="18" charset="0"/>
              </a:rPr>
              <a:t>thời</a:t>
            </a:r>
            <a:r>
              <a:rPr lang="en-US" sz="2800" dirty="0">
                <a:latin typeface="Cambria" panose="02040503050406030204" pitchFamily="18" charset="0"/>
              </a:rPr>
              <a:t> </a:t>
            </a:r>
            <a:r>
              <a:rPr lang="en-US" sz="2800" dirty="0" err="1">
                <a:latin typeface="Cambria" panose="02040503050406030204" pitchFamily="18" charset="0"/>
              </a:rPr>
              <a:t>gian</a:t>
            </a:r>
            <a:r>
              <a:rPr lang="en-US" sz="2800" dirty="0">
                <a:latin typeface="Cambria" panose="02040503050406030204" pitchFamily="18" charset="0"/>
              </a:rPr>
              <a:t> </a:t>
            </a:r>
            <a:r>
              <a:rPr lang="en-US" sz="2800" dirty="0" err="1">
                <a:latin typeface="Cambria" panose="02040503050406030204" pitchFamily="18" charset="0"/>
              </a:rPr>
              <a:t>chờ</a:t>
            </a:r>
            <a:r>
              <a:rPr lang="en-US" sz="2800" dirty="0">
                <a:latin typeface="Cambria" panose="02040503050406030204" pitchFamily="18" charset="0"/>
              </a:rPr>
              <a:t> </a:t>
            </a:r>
            <a:r>
              <a:rPr lang="en-US" sz="2800" dirty="0" err="1">
                <a:latin typeface="Cambria" panose="02040503050406030204" pitchFamily="18" charset="0"/>
              </a:rPr>
              <a:t>đợi</a:t>
            </a:r>
            <a:r>
              <a:rPr lang="en-US" sz="2800" dirty="0">
                <a:latin typeface="Cambria" panose="02040503050406030204" pitchFamily="18" charset="0"/>
              </a:rPr>
              <a:t> </a:t>
            </a:r>
            <a:r>
              <a:rPr lang="en-US" sz="2800" dirty="0" err="1">
                <a:latin typeface="Cambria" panose="02040503050406030204" pitchFamily="18" charset="0"/>
              </a:rPr>
              <a:t>khi</a:t>
            </a:r>
            <a:r>
              <a:rPr lang="en-US" sz="2800" dirty="0">
                <a:latin typeface="Cambria" panose="02040503050406030204" pitchFamily="18" charset="0"/>
              </a:rPr>
              <a:t> </a:t>
            </a:r>
            <a:r>
              <a:rPr lang="en-US" sz="2800" dirty="0" err="1">
                <a:latin typeface="Cambria" panose="02040503050406030204" pitchFamily="18" charset="0"/>
              </a:rPr>
              <a:t>xây</a:t>
            </a:r>
            <a:r>
              <a:rPr lang="en-US" sz="2800" dirty="0">
                <a:latin typeface="Cambria" panose="02040503050406030204" pitchFamily="18" charset="0"/>
              </a:rPr>
              <a:t> </a:t>
            </a:r>
            <a:r>
              <a:rPr lang="en-US" sz="2800" dirty="0" err="1">
                <a:latin typeface="Cambria" panose="02040503050406030204" pitchFamily="18" charset="0"/>
              </a:rPr>
              <a:t>dựng</a:t>
            </a:r>
            <a:r>
              <a:rPr lang="en-US" sz="2800" dirty="0">
                <a:latin typeface="Cambria" panose="02040503050406030204" pitchFamily="18" charset="0"/>
              </a:rPr>
              <a:t> </a:t>
            </a:r>
            <a:r>
              <a:rPr lang="en-US" sz="2800" dirty="0" err="1">
                <a:latin typeface="Cambria" panose="02040503050406030204" pitchFamily="18" charset="0"/>
              </a:rPr>
              <a:t>mô</a:t>
            </a:r>
            <a:r>
              <a:rPr lang="en-US" sz="2800" dirty="0">
                <a:latin typeface="Cambria" panose="02040503050406030204" pitchFamily="18" charset="0"/>
              </a:rPr>
              <a:t> </a:t>
            </a:r>
            <a:r>
              <a:rPr lang="en-US" sz="2800" dirty="0" err="1">
                <a:latin typeface="Cambria" panose="02040503050406030204" pitchFamily="18" charset="0"/>
              </a:rPr>
              <a:t>hình</a:t>
            </a:r>
            <a:r>
              <a:rPr lang="en-US" sz="2800" dirty="0">
                <a:latin typeface="Cambria" panose="02040503050406030204" pitchFamily="18" charset="0"/>
              </a:rPr>
              <a:t> </a:t>
            </a:r>
            <a:r>
              <a:rPr lang="en-US" sz="2800" dirty="0" err="1">
                <a:latin typeface="Cambria" panose="02040503050406030204" pitchFamily="18" charset="0"/>
              </a:rPr>
              <a:t>máy</a:t>
            </a:r>
            <a:r>
              <a:rPr lang="en-US" sz="2800" dirty="0">
                <a:latin typeface="Cambria" panose="02040503050406030204" pitchFamily="18" charset="0"/>
              </a:rPr>
              <a:t> </a:t>
            </a:r>
            <a:r>
              <a:rPr lang="en-US" sz="2800" dirty="0" err="1">
                <a:latin typeface="Cambria" panose="02040503050406030204" pitchFamily="18" charset="0"/>
              </a:rPr>
              <a:t>học</a:t>
            </a:r>
            <a:r>
              <a:rPr lang="en-US" sz="2800" dirty="0">
                <a:latin typeface="Cambria" panose="02040503050406030204" pitchFamily="18" charset="0"/>
              </a:rPr>
              <a:t>.</a:t>
            </a:r>
            <a:endParaRPr lang="vi-VN" sz="2400" dirty="0">
              <a:latin typeface="Cambria" panose="02040503050406030204" pitchFamily="18" charset="0"/>
            </a:endParaRPr>
          </a:p>
        </p:txBody>
      </p:sp>
    </p:spTree>
    <p:extLst>
      <p:ext uri="{BB962C8B-B14F-4D97-AF65-F5344CB8AC3E}">
        <p14:creationId xmlns:p14="http://schemas.microsoft.com/office/powerpoint/2010/main" val="121391848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1302</TotalTime>
  <Words>2352</Words>
  <Application>Microsoft Office PowerPoint</Application>
  <PresentationFormat>Widescreen</PresentationFormat>
  <Paragraphs>129</Paragraphs>
  <Slides>23</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Calibri</vt:lpstr>
      <vt:lpstr>Cambria</vt:lpstr>
      <vt:lpstr>Lato Black</vt:lpstr>
      <vt:lpstr>Arial</vt:lpstr>
      <vt:lpstr>Times New Roman</vt:lpstr>
      <vt:lpstr>Lato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Pí Yeah</dc:creator>
  <cp:lastModifiedBy>Trần Thanh</cp:lastModifiedBy>
  <cp:revision>314</cp:revision>
  <dcterms:created xsi:type="dcterms:W3CDTF">2022-12-02T04:21:00Z</dcterms:created>
  <dcterms:modified xsi:type="dcterms:W3CDTF">2025-09-04T10:52:25Z</dcterms:modified>
</cp:coreProperties>
</file>