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73" r:id="rId4"/>
    <p:sldId id="275" r:id="rId5"/>
    <p:sldId id="274" r:id="rId6"/>
    <p:sldId id="281" r:id="rId7"/>
    <p:sldId id="278" r:id="rId8"/>
    <p:sldId id="292" r:id="rId9"/>
    <p:sldId id="276" r:id="rId10"/>
    <p:sldId id="280" r:id="rId11"/>
    <p:sldId id="279" r:id="rId12"/>
    <p:sldId id="286" r:id="rId13"/>
    <p:sldId id="287" r:id="rId14"/>
    <p:sldId id="285" r:id="rId15"/>
    <p:sldId id="284" r:id="rId16"/>
    <p:sldId id="288" r:id="rId17"/>
    <p:sldId id="289" r:id="rId18"/>
    <p:sldId id="277" r:id="rId19"/>
    <p:sldId id="272" r:id="rId20"/>
    <p:sldId id="264" r:id="rId21"/>
    <p:sldId id="267" r:id="rId22"/>
    <p:sldId id="268" r:id="rId23"/>
    <p:sldId id="271" r:id="rId24"/>
    <p:sldId id="269" r:id="rId25"/>
    <p:sldId id="270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SCALLOP/INF1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5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Sumstats</a:t>
            </a:r>
            <a:r>
              <a:rPr lang="en-GB" b="1" dirty="0"/>
              <a:t> (/scratch/jhz22/INF)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sumstats</a:t>
            </a:r>
            <a:r>
              <a:rPr lang="en-GB" dirty="0"/>
              <a:t>/INTERVAL	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r>
              <a:rPr lang="en-GB" dirty="0"/>
              <a:t>plots/ 			Manhattan plots for participating cohorts</a:t>
            </a:r>
          </a:p>
          <a:p>
            <a:r>
              <a:rPr lang="en-GB" dirty="0"/>
              <a:t>METAL/ 			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r>
              <a:rPr lang="en-GB" dirty="0"/>
              <a:t>clumping/ 			PLINK –clump analysis + forest plots 							(INF1.UK10K+1KG.r2-0.fp.pdf)</a:t>
            </a:r>
          </a:p>
          <a:p>
            <a:r>
              <a:rPr lang="en-GB" dirty="0" err="1"/>
              <a:t>cojo</a:t>
            </a:r>
            <a:r>
              <a:rPr lang="en-GB" dirty="0"/>
              <a:t>/ 			conditional analysis with 1KG, UK10K+1KG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Use of </a:t>
            </a:r>
            <a:r>
              <a:rPr lang="en-GB" b="1" dirty="0" err="1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Manhattan/Q-Q/</a:t>
            </a:r>
            <a:r>
              <a:rPr lang="en-GB" dirty="0" err="1"/>
              <a:t>LocusZoom</a:t>
            </a:r>
            <a:r>
              <a:rPr lang="en-GB" dirty="0"/>
              <a:t>/forest 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/>
              <a:t>Identification of near-independent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5497-BDD7-4A5C-BAD8-1999711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regional plot (chr8)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0F854-B611-4CF3-B4DB-50BEACF5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8" y="1677620"/>
            <a:ext cx="7400543" cy="5180380"/>
          </a:xfrm>
        </p:spPr>
      </p:pic>
    </p:spTree>
    <p:extLst>
      <p:ext uri="{BB962C8B-B14F-4D97-AF65-F5344CB8AC3E}">
        <p14:creationId xmlns:p14="http://schemas.microsoft.com/office/powerpoint/2010/main" val="36236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Near-independent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1KG (</a:t>
            </a:r>
            <a:r>
              <a:rPr lang="en-GB" dirty="0" err="1"/>
              <a:t>LocusZoom</a:t>
            </a:r>
            <a:r>
              <a:rPr lang="en-GB" dirty="0"/>
              <a:t> 1.4, cardio), and UK10K+1KG as LD references, with balanced and comparable parameters, e.g.,</a:t>
            </a:r>
          </a:p>
          <a:p>
            <a:r>
              <a:rPr lang="en-GB" dirty="0"/>
              <a:t>PLINK</a:t>
            </a:r>
          </a:p>
          <a:p>
            <a:pPr lvl="1"/>
            <a:r>
              <a:rPr lang="en-GB" dirty="0"/>
              <a:t>--clump-r2 0 / --clump-r2 0.1</a:t>
            </a:r>
          </a:p>
          <a:p>
            <a:r>
              <a:rPr lang="en-GB" dirty="0"/>
              <a:t>GCTA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cojo</a:t>
            </a:r>
            <a:r>
              <a:rPr lang="en-GB" dirty="0"/>
              <a:t>-collinear 0.1</a:t>
            </a:r>
          </a:p>
          <a:p>
            <a:r>
              <a:rPr lang="en-GB" u="sng" dirty="0">
                <a:hlinkClick r:id="rId2"/>
              </a:rPr>
              <a:t>https://github.com/jinghuazhao/INF/blob/master/doc/INF1.paper.xlsx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results and cis/trans classification tables.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99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Outlook </a:t>
            </a:r>
            <a:r>
              <a:rPr lang="en-GB" b="1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analysis almost done, which can be intersected with approximately independent LD blocks for </a:t>
            </a:r>
            <a:r>
              <a:rPr lang="en-GB" dirty="0" err="1"/>
              <a:t>finemapping</a:t>
            </a:r>
            <a:r>
              <a:rPr lang="en-GB" dirty="0"/>
              <a:t>; the results with PLINK –clump are readily available (INF1.UK10K+1KG.AILD.r2-0/0.1.ranges).</a:t>
            </a:r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Individual cohorts</a:t>
            </a:r>
          </a:p>
        </p:txBody>
      </p:sp>
    </p:spTree>
    <p:extLst>
      <p:ext uri="{BB962C8B-B14F-4D97-AF65-F5344CB8AC3E}">
        <p14:creationId xmlns:p14="http://schemas.microsoft.com/office/powerpoint/2010/main" val="366618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/>
              <a:t>Studies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point on LLOD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Busy Manhattan plots and &gt;LLOD%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 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satisfactory.</a:t>
            </a:r>
          </a:p>
          <a:p>
            <a:r>
              <a:rPr lang="en-GB" dirty="0"/>
              <a:t>Plots for METAL </a:t>
            </a:r>
            <a:r>
              <a:rPr lang="en-GB" dirty="0" err="1"/>
              <a:t>sumstats</a:t>
            </a:r>
            <a:r>
              <a:rPr lang="en-GB" dirty="0"/>
              <a:t> were also produced.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00159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Details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Carried out on TRYGGVE (~36hr) with the latest release.</a:t>
            </a:r>
          </a:p>
          <a:p>
            <a:r>
              <a:rPr lang="en-GB" dirty="0"/>
              <a:t>GC correction not considered on cohort level.</a:t>
            </a:r>
          </a:p>
          <a:p>
            <a:r>
              <a:rPr lang="en-GB" dirty="0"/>
              <a:t>Based on effect size.</a:t>
            </a:r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1507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SCALLOP/INF1 analysis</vt:lpstr>
      <vt:lpstr>Individual cohorts</vt:lpstr>
      <vt:lpstr>Studies</vt:lpstr>
      <vt:lpstr>Association analysis for KORA</vt:lpstr>
      <vt:lpstr>A point on LLOD</vt:lpstr>
      <vt:lpstr>Busy Manhattan plots and &gt;LLOD%</vt:lpstr>
      <vt:lpstr>Manhattan plots</vt:lpstr>
      <vt:lpstr>Meta-analysis</vt:lpstr>
      <vt:lpstr>Details of meta-analysis</vt:lpstr>
      <vt:lpstr>Sumstats (/scratch/jhz22/INF)</vt:lpstr>
      <vt:lpstr>Use of sumstats</vt:lpstr>
      <vt:lpstr>OPG forest plot (chr8)</vt:lpstr>
      <vt:lpstr>OPG forest plot (chr17)</vt:lpstr>
      <vt:lpstr>OPG Manhattan plot</vt:lpstr>
      <vt:lpstr>OPG Q-Q plot</vt:lpstr>
      <vt:lpstr>OPG regional plot (chr8)</vt:lpstr>
      <vt:lpstr>Near-independent signals</vt:lpstr>
      <vt:lpstr>Outlook of analysis</vt:lpstr>
      <vt:lpstr>Landmarks</vt:lpstr>
      <vt:lpstr>Updates I (8/3/19)</vt:lpstr>
      <vt:lpstr>Updates II (8/3/19)</vt:lpstr>
      <vt:lpstr>Next steps (8/3/19)</vt:lpstr>
      <vt:lpstr>Points from discussion (8/3/19)</vt:lpstr>
      <vt:lpstr>Manhattan plots</vt:lpstr>
      <vt:lpstr>Q-Q plot</vt:lpstr>
      <vt:lpstr>A brief summary (29/11/18)</vt:lpstr>
      <vt:lpstr>On next steps (29/11/18)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P_Zhao, Tengyu (pupil)</cp:lastModifiedBy>
  <cp:revision>350</cp:revision>
  <dcterms:created xsi:type="dcterms:W3CDTF">2018-11-11T14:47:16Z</dcterms:created>
  <dcterms:modified xsi:type="dcterms:W3CDTF">2019-04-10T20:14:06Z</dcterms:modified>
</cp:coreProperties>
</file>