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6" r:id="rId5"/>
    <p:sldId id="274" r:id="rId6"/>
    <p:sldId id="281" r:id="rId7"/>
    <p:sldId id="278" r:id="rId8"/>
    <p:sldId id="279" r:id="rId9"/>
    <p:sldId id="280" r:id="rId10"/>
    <p:sldId id="277" r:id="rId11"/>
    <p:sldId id="272" r:id="rId12"/>
    <p:sldId id="265" r:id="rId13"/>
    <p:sldId id="266" r:id="rId14"/>
    <p:sldId id="264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12/4/2019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general sketch of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Discovery</a:t>
            </a:r>
            <a:r>
              <a:rPr lang="en-GB" dirty="0" smtClean="0"/>
              <a:t>, replication.</a:t>
            </a:r>
          </a:p>
          <a:p>
            <a:r>
              <a:rPr lang="en-GB" dirty="0" smtClean="0"/>
              <a:t>Power </a:t>
            </a:r>
            <a:r>
              <a:rPr lang="en-GB" dirty="0" smtClean="0"/>
              <a:t>issues – plots of effect size from INTERVAL vs INF1 are helpful.</a:t>
            </a:r>
            <a:endParaRPr lang="en-GB" dirty="0"/>
          </a:p>
          <a:p>
            <a:r>
              <a:rPr lang="en-GB" dirty="0" smtClean="0"/>
              <a:t>Additional information on genotyping and cohort characteristics needs to be requested.</a:t>
            </a:r>
          </a:p>
          <a:p>
            <a:r>
              <a:rPr lang="en-GB" dirty="0" smtClean="0"/>
              <a:t>Elementary summary statistics such as h2 from INTERVAL, with KORA relatively small for GCTA </a:t>
            </a:r>
            <a:r>
              <a:rPr lang="en-GB" dirty="0" smtClean="0"/>
              <a:t>as with INF1 </a:t>
            </a:r>
            <a:r>
              <a:rPr lang="en-GB" dirty="0" smtClean="0"/>
              <a:t>for HESS.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Landmarks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8/3/19 – Recognition of MAF </a:t>
            </a:r>
            <a:r>
              <a:rPr lang="en-GB" dirty="0" err="1" smtClean="0"/>
              <a:t>cutoff</a:t>
            </a:r>
            <a:r>
              <a:rPr lang="en-GB" dirty="0" smtClean="0"/>
              <a:t> on </a:t>
            </a:r>
            <a:r>
              <a:rPr lang="en-GB" dirty="0" err="1" smtClean="0"/>
              <a:t>IFN.gamma</a:t>
            </a:r>
            <a:r>
              <a:rPr lang="en-GB" dirty="0" smtClean="0"/>
              <a:t>, IL.22.RA1, TSLP</a:t>
            </a:r>
          </a:p>
          <a:p>
            <a:r>
              <a:rPr lang="en-GB" dirty="0" smtClean="0"/>
              <a:t>29/11/18 – 22 proteins with busy Manhattan plots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</a:t>
            </a:r>
            <a:r>
              <a:rPr lang="en-GB" b="1" dirty="0"/>
              <a:t>brief summary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</a:t>
            </a:r>
            <a:r>
              <a:rPr lang="en-GB" b="1" dirty="0"/>
              <a:t>next steps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 </a:t>
            </a:r>
            <a:r>
              <a:rPr lang="en-GB" b="1" dirty="0" smtClean="0"/>
              <a:t>(</a:t>
            </a:r>
            <a:r>
              <a:rPr lang="en-GB" b="1" dirty="0"/>
              <a:t>8</a:t>
            </a:r>
            <a:r>
              <a:rPr lang="en-GB" b="1" dirty="0" smtClean="0"/>
              <a:t>/3/19)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29 chromosomes remain to be analysed for KORA + ARTN reanalysing at TRYGGVE (smaller size). normalised level ~ age+sex+PC1-5+genotype under additive model with SNPTEST.</a:t>
            </a:r>
          </a:p>
          <a:p>
            <a:r>
              <a:rPr lang="en-GB" dirty="0" err="1" smtClean="0"/>
              <a:t>BioFinder</a:t>
            </a:r>
            <a:r>
              <a:rPr lang="en-GB" dirty="0" smtClean="0"/>
              <a:t>, </a:t>
            </a:r>
            <a:r>
              <a:rPr lang="en-GB" dirty="0" err="1" smtClean="0"/>
              <a:t>MadCam</a:t>
            </a:r>
            <a:r>
              <a:rPr lang="en-GB" dirty="0" smtClean="0"/>
              <a:t> and RECOMBINE were available – these were from Anders beside STANLEY lah1/swe6 with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pending while </a:t>
            </a:r>
            <a:r>
              <a:rPr lang="en-GB" dirty="0" err="1" smtClean="0"/>
              <a:t>MadCam</a:t>
            </a:r>
            <a:r>
              <a:rPr lang="en-GB" dirty="0" smtClean="0"/>
              <a:t> has RSQ_IMP.</a:t>
            </a:r>
          </a:p>
          <a:p>
            <a:r>
              <a:rPr lang="en-GB" dirty="0" smtClean="0"/>
              <a:t>NSPHS has PLINK results but no </a:t>
            </a:r>
            <a:r>
              <a:rPr lang="en-GB" dirty="0" err="1" smtClean="0"/>
              <a:t>qctool</a:t>
            </a:r>
            <a:r>
              <a:rPr lang="en-GB" dirty="0" smtClean="0"/>
              <a:t> -</a:t>
            </a:r>
            <a:r>
              <a:rPr lang="en-GB" dirty="0" err="1" smtClean="0"/>
              <a:t>snp</a:t>
            </a:r>
            <a:r>
              <a:rPr lang="en-GB" dirty="0" smtClean="0"/>
              <a:t>-stats (in touch with </a:t>
            </a:r>
            <a:r>
              <a:rPr lang="en-US" dirty="0"/>
              <a:t>Åsa Johansson </a:t>
            </a:r>
            <a:r>
              <a:rPr lang="en-US" dirty="0" smtClean="0"/>
              <a:t>on 21/2</a:t>
            </a:r>
            <a:r>
              <a:rPr lang="en-GB" dirty="0" smtClean="0"/>
              <a:t>).</a:t>
            </a:r>
          </a:p>
          <a:p>
            <a:r>
              <a:rPr lang="en-GB" dirty="0" smtClean="0"/>
              <a:t>The number of problematic proteins was reduced from 22 to three, </a:t>
            </a:r>
            <a:r>
              <a:rPr lang="en-GB" dirty="0" err="1" smtClean="0"/>
              <a:t>IFN.gamma</a:t>
            </a:r>
            <a:r>
              <a:rPr lang="en-GB" dirty="0" smtClean="0"/>
              <a:t>, IL.22.RA1 and TSLP and then none with MAF set to MAF&gt;0.1 for STABILITY (N=2,951), second to INTERVAL (N=4,996).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II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STANLEY added to meta-</a:t>
            </a:r>
            <a:r>
              <a:rPr lang="en-GB" dirty="0" err="1" smtClean="0"/>
              <a:t>snalysis</a:t>
            </a:r>
            <a:r>
              <a:rPr lang="en-GB" dirty="0" smtClean="0"/>
              <a:t> when per-SNP sample sizes are available from study description (results from PLINK dosage analysis, with INFO but no N).</a:t>
            </a:r>
          </a:p>
          <a:p>
            <a:r>
              <a:rPr lang="en-GB" dirty="0" smtClean="0"/>
              <a:t>INFO from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was added to INTERVAL.</a:t>
            </a:r>
          </a:p>
          <a:p>
            <a:r>
              <a:rPr lang="en-GB" dirty="0" smtClean="0"/>
              <a:t>Side projects: R/gap, FM-pipeline, EWAS-fusion, etc. updated and results from FM-pipeline but pending on validation.</a:t>
            </a:r>
          </a:p>
          <a:p>
            <a:r>
              <a:rPr lang="en-GB" dirty="0" smtClean="0"/>
              <a:t>INF1.paper.docx at INF/doc as placeholder for paper draft; cohort description needs to be added – an Excel spreadsheet was made available from the (updated) analysis plan and comments are welcome to consolidate.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Next </a:t>
            </a:r>
            <a:r>
              <a:rPr lang="en-GB" b="1" dirty="0"/>
              <a:t>steps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Cohort-level QC, esp. MAF and INFO score.</a:t>
            </a:r>
          </a:p>
          <a:p>
            <a:r>
              <a:rPr lang="en-GB" dirty="0" smtClean="0"/>
              <a:t>Meta-analysis for all cohorts (leaving out RECOMBINE?), including Q-Q/Manhattan/forest/</a:t>
            </a:r>
            <a:r>
              <a:rPr lang="en-GB" dirty="0" err="1" smtClean="0"/>
              <a:t>LocusZoom</a:t>
            </a:r>
            <a:r>
              <a:rPr lang="en-GB" dirty="0" smtClean="0"/>
              <a:t>/chord plots – with cis/trans regions when appropriate.</a:t>
            </a:r>
          </a:p>
          <a:p>
            <a:r>
              <a:rPr lang="en-GB" dirty="0" smtClean="0"/>
              <a:t>To corroborate PLINK –clump with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Replication?</a:t>
            </a:r>
          </a:p>
          <a:p>
            <a:r>
              <a:rPr lang="en-GB" dirty="0" smtClean="0"/>
              <a:t>Downstream analysis, e.g., </a:t>
            </a:r>
            <a:r>
              <a:rPr lang="en-GB" dirty="0" err="1" smtClean="0"/>
              <a:t>phenoscanner</a:t>
            </a:r>
            <a:r>
              <a:rPr lang="en-GB" dirty="0" smtClean="0"/>
              <a:t>, MR, GSEA/pathway.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Q-Q plot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Points from discussion</a:t>
            </a:r>
            <a:r>
              <a:rPr lang="en-GB" b="1" dirty="0"/>
              <a:t>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Cohort-specific </a:t>
            </a:r>
            <a:r>
              <a:rPr lang="en-US" dirty="0" err="1" smtClean="0"/>
              <a:t>sumstats</a:t>
            </a:r>
            <a:r>
              <a:rPr lang="en-US" dirty="0" smtClean="0"/>
              <a:t> for N, MAF, HWE, INFO in </a:t>
            </a:r>
            <a:r>
              <a:rPr lang="en-US" dirty="0" err="1" smtClean="0"/>
              <a:t>qctool</a:t>
            </a:r>
            <a:r>
              <a:rPr lang="en-US" dirty="0" smtClean="0"/>
              <a:t> –</a:t>
            </a:r>
            <a:r>
              <a:rPr lang="en-US" dirty="0" err="1" smtClean="0"/>
              <a:t>snp</a:t>
            </a:r>
            <a:r>
              <a:rPr lang="en-US" dirty="0" smtClean="0"/>
              <a:t>-stats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umstats</a:t>
            </a:r>
            <a:r>
              <a:rPr lang="en-US" dirty="0" smtClean="0"/>
              <a:t>/</a:t>
            </a:r>
            <a:r>
              <a:rPr lang="en-US" dirty="0" err="1" smtClean="0"/>
              <a:t>Mantattan</a:t>
            </a:r>
            <a:r>
              <a:rPr lang="en-US" dirty="0" smtClean="0"/>
              <a:t> for cohorts with problematic proteins</a:t>
            </a:r>
          </a:p>
          <a:p>
            <a:r>
              <a:rPr lang="en-US" dirty="0" smtClean="0"/>
              <a:t>Between-cohort MAF-MAF plots</a:t>
            </a:r>
          </a:p>
          <a:p>
            <a:r>
              <a:rPr lang="en-US" dirty="0" smtClean="0"/>
              <a:t>P ~ N (for </a:t>
            </a:r>
            <a:r>
              <a:rPr lang="en-US" dirty="0" err="1" smtClean="0"/>
              <a:t>finemapping</a:t>
            </a:r>
            <a:r>
              <a:rPr lang="en-US" dirty="0" smtClean="0"/>
              <a:t>) and consistency, e.g. INTERVAL/STABILITY.</a:t>
            </a:r>
          </a:p>
          <a:p>
            <a:r>
              <a:rPr lang="en-US" dirty="0" smtClean="0"/>
              <a:t>False negative for those in the CVD1 panel to </a:t>
            </a:r>
            <a:r>
              <a:rPr lang="en-US" dirty="0" err="1" smtClean="0"/>
              <a:t>phenoscanner</a:t>
            </a:r>
            <a:endParaRPr lang="en-US" dirty="0" smtClean="0"/>
          </a:p>
          <a:p>
            <a:r>
              <a:rPr lang="en-US" dirty="0" smtClean="0"/>
              <a:t>Chr19. NLRP12 from INTERVAL`</a:t>
            </a:r>
          </a:p>
          <a:p>
            <a:r>
              <a:rPr lang="en-US" dirty="0" smtClean="0"/>
              <a:t>RECOMBINE experiment</a:t>
            </a:r>
          </a:p>
          <a:p>
            <a:r>
              <a:rPr lang="en-US" dirty="0" smtClean="0"/>
              <a:t>Total # signals relative to other panels</a:t>
            </a:r>
          </a:p>
          <a:p>
            <a:r>
              <a:rPr lang="en-US" dirty="0" err="1" smtClean="0"/>
              <a:t>Phenoscanner</a:t>
            </a:r>
            <a:r>
              <a:rPr lang="en-US" dirty="0" smtClean="0"/>
              <a:t> and </a:t>
            </a:r>
            <a:r>
              <a:rPr lang="en-US" dirty="0" err="1" smtClean="0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 smtClean="0"/>
              <a:t>Studies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72833"/>
              </p:ext>
            </p:extLst>
          </p:nvPr>
        </p:nvGraphicFramePr>
        <p:xfrm>
          <a:off x="838200" y="1097280"/>
          <a:ext cx="10515600" cy="519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89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5738948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Name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Website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Design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Institution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NSPHS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www.ncbi.nlm.nih.gov/pubmed/20568910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866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Uppsala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www.pfizer.com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rheumatoid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Pfizer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STABILITY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https://clinicaltrials.gov/ct2/show/NCT00799903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atherosclerosis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2951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Uppsala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STANLEY swe6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STANLEY lah1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344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BioFinder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http://biofinder.se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dementia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1496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COMBINE.RECOMBINE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www.combinesweden.se/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rheumatoid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Estonian Biobank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www.geenivaramu.ee/en/access-biobank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Estonia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Tartu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INTERVAL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www.intervalstudy.org.uk/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blood donors England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4902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Cambridge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KORA F4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https://www.ncbi.nlm.nih.gov/pubmed/16032513/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Germany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1064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Helmholz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ORCADES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https://www.ed.ac.uk/usher/molecular-epidemiology/our-studies/the-orkney-complex-disease-study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Orkney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981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VIS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https://www.ed.ac.uk/usher/molecular-epidemiology/our-studies/croatian-studies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Croatia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899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15335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Analysis for KORA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Success/failure with BOLT-LMM on OPG/TNFSF14</a:t>
            </a:r>
          </a:p>
          <a:p>
            <a:r>
              <a:rPr lang="en-GB" dirty="0" smtClean="0"/>
              <a:t>Switch to SNPTEST on transformed measurement ~ age+sex+PC1-PC5</a:t>
            </a:r>
          </a:p>
          <a:p>
            <a:r>
              <a:rPr lang="en-GB" dirty="0" smtClean="0"/>
              <a:t>Exclusion of six related individuals</a:t>
            </a:r>
          </a:p>
          <a:p>
            <a:r>
              <a:rPr lang="en-GB" dirty="0" smtClean="0"/>
              <a:t>INFO score was compared between SNPTEST and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</a:t>
            </a:r>
          </a:p>
          <a:p>
            <a:r>
              <a:rPr lang="en-GB" dirty="0" smtClean="0"/>
              <a:t>Final sample size N=1064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METAL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GC </a:t>
            </a:r>
            <a:r>
              <a:rPr lang="en-GB" dirty="0" smtClean="0"/>
              <a:t>correction not considered on cohort level.</a:t>
            </a:r>
            <a:endParaRPr lang="en-GB" dirty="0"/>
          </a:p>
          <a:p>
            <a:r>
              <a:rPr lang="en-GB" dirty="0" smtClean="0"/>
              <a:t>Based on effect size</a:t>
            </a:r>
            <a:endParaRPr lang="en-GB" dirty="0"/>
          </a:p>
          <a:p>
            <a:r>
              <a:rPr lang="en-GB" dirty="0" smtClean="0"/>
              <a:t>N&gt;=10</a:t>
            </a:r>
            <a:endParaRPr lang="en-GB" dirty="0"/>
          </a:p>
          <a:p>
            <a:r>
              <a:rPr lang="en-GB" dirty="0" smtClean="0"/>
              <a:t>84% above LLOD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point on </a:t>
            </a:r>
            <a:r>
              <a:rPr lang="en-GB" b="1" dirty="0" smtClean="0"/>
              <a:t>LLOD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attempt was made by using </a:t>
            </a:r>
            <a:r>
              <a:rPr lang="en-GB" dirty="0" err="1" smtClean="0"/>
              <a:t>llod</a:t>
            </a:r>
            <a:r>
              <a:rPr lang="en-GB" dirty="0" smtClean="0"/>
              <a:t>/2.</a:t>
            </a:r>
          </a:p>
          <a:p>
            <a:r>
              <a:rPr lang="en-GB" dirty="0" smtClean="0"/>
              <a:t>Busy Manhattan plots is largely related to this.</a:t>
            </a:r>
          </a:p>
          <a:p>
            <a:r>
              <a:rPr lang="en-GB" dirty="0" err="1" smtClean="0"/>
              <a:t>Altough</a:t>
            </a:r>
            <a:r>
              <a:rPr lang="en-GB" dirty="0" smtClean="0"/>
              <a:t> </a:t>
            </a:r>
            <a:r>
              <a:rPr lang="en-GB" dirty="0" smtClean="0"/>
              <a:t>higher MAF </a:t>
            </a:r>
            <a:r>
              <a:rPr lang="en-GB" dirty="0" err="1" smtClean="0"/>
              <a:t>cutoff</a:t>
            </a:r>
            <a:r>
              <a:rPr lang="en-GB" dirty="0" smtClean="0"/>
              <a:t> could </a:t>
            </a:r>
            <a:r>
              <a:rPr lang="en-GB" dirty="0" smtClean="0"/>
              <a:t>do away with busy (excessive number </a:t>
            </a:r>
            <a:r>
              <a:rPr lang="en-GB" smtClean="0"/>
              <a:t>of significant hits) Manhattan </a:t>
            </a:r>
            <a:r>
              <a:rPr lang="en-GB" dirty="0" smtClean="0"/>
              <a:t>plots, the </a:t>
            </a:r>
            <a:r>
              <a:rPr lang="en-GB" dirty="0" smtClean="0"/>
              <a:t>associate proteins with low </a:t>
            </a:r>
            <a:r>
              <a:rPr lang="en-GB" dirty="0" smtClean="0"/>
              <a:t>&gt;LLOD% </a:t>
            </a:r>
            <a:r>
              <a:rPr lang="en-GB" dirty="0" smtClean="0"/>
              <a:t>were discarded.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&gt;LLOD%</a:t>
            </a:r>
            <a:endParaRPr lang="en-GB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268847"/>
              </p:ext>
            </p:extLst>
          </p:nvPr>
        </p:nvGraphicFramePr>
        <p:xfrm>
          <a:off x="838200" y="1825625"/>
          <a:ext cx="10515600" cy="482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39059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6377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561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889694"/>
                    </a:ext>
                  </a:extLst>
                </a:gridCol>
              </a:tblGrid>
              <a:tr h="377644">
                <a:tc>
                  <a:txBody>
                    <a:bodyPr/>
                    <a:lstStyle/>
                    <a:p>
                      <a:r>
                        <a:rPr lang="en-GB" dirty="0" smtClean="0"/>
                        <a:t>Protein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Protein (continued)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 (continued)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L.15RA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6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5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4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FGF.5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AXIN1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64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IL.1.alpha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058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IL.2RB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5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IFN.gamma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44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TSLP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4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IL.22.RA1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87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QCGWAS only desirable for small number of (problematic) proteins.</a:t>
            </a:r>
          </a:p>
          <a:p>
            <a:r>
              <a:rPr lang="en-GB" dirty="0" smtClean="0"/>
              <a:t>Manhattan plots were produced for each protein from each cohort.</a:t>
            </a:r>
          </a:p>
          <a:p>
            <a:r>
              <a:rPr lang="en-GB" dirty="0" smtClean="0"/>
              <a:t>It indicates that </a:t>
            </a:r>
            <a:r>
              <a:rPr lang="en-GB" dirty="0" err="1" smtClean="0"/>
              <a:t>sumstats</a:t>
            </a:r>
            <a:r>
              <a:rPr lang="en-GB" dirty="0" smtClean="0"/>
              <a:t> are generally satisfactory</a:t>
            </a:r>
            <a:r>
              <a:rPr lang="en-GB" dirty="0" smtClean="0"/>
              <a:t>.</a:t>
            </a:r>
          </a:p>
          <a:p>
            <a:r>
              <a:rPr lang="en-GB" dirty="0" smtClean="0"/>
              <a:t>Manhattan/Q-Q/</a:t>
            </a:r>
            <a:r>
              <a:rPr lang="en-GB" dirty="0" err="1" smtClean="0"/>
              <a:t>LocusZoom</a:t>
            </a:r>
            <a:r>
              <a:rPr lang="en-GB" dirty="0" smtClean="0"/>
              <a:t> plots are also generated for meta-data.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572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Use of </a:t>
            </a:r>
            <a:r>
              <a:rPr lang="en-GB" b="1" dirty="0" err="1" smtClean="0"/>
              <a:t>sumstats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Identification of independent signals with </a:t>
            </a:r>
            <a:r>
              <a:rPr lang="en-GB" dirty="0" smtClean="0"/>
              <a:t>1KG, UK10K+1KG and r2=0</a:t>
            </a:r>
            <a:r>
              <a:rPr lang="en-GB" dirty="0" smtClean="0"/>
              <a:t>, </a:t>
            </a:r>
            <a:r>
              <a:rPr lang="en-GB" dirty="0" smtClean="0"/>
              <a:t>0.1 and contrast with INTERVAL.</a:t>
            </a:r>
            <a:endParaRPr lang="en-GB" dirty="0" smtClean="0"/>
          </a:p>
          <a:p>
            <a:pPr lvl="1"/>
            <a:r>
              <a:rPr lang="en-GB" dirty="0" smtClean="0"/>
              <a:t>PLINK –clump</a:t>
            </a:r>
          </a:p>
          <a:p>
            <a:pPr lvl="1"/>
            <a:r>
              <a:rPr lang="en-GB" dirty="0" smtClean="0"/>
              <a:t>GCTA –</a:t>
            </a:r>
            <a:r>
              <a:rPr lang="en-GB" dirty="0" err="1" smtClean="0"/>
              <a:t>cojo</a:t>
            </a:r>
            <a:endParaRPr lang="en-GB" dirty="0" smtClean="0"/>
          </a:p>
          <a:p>
            <a:r>
              <a:rPr lang="en-GB" dirty="0" err="1" smtClean="0"/>
              <a:t>Finemapping</a:t>
            </a:r>
            <a:endParaRPr lang="en-GB" dirty="0" smtClean="0"/>
          </a:p>
          <a:p>
            <a:r>
              <a:rPr lang="en-GB" dirty="0" smtClean="0"/>
              <a:t>LDSC analysis</a:t>
            </a:r>
            <a:endParaRPr lang="en-GB" dirty="0"/>
          </a:p>
          <a:p>
            <a:r>
              <a:rPr lang="en-GB" dirty="0" smtClean="0"/>
              <a:t>Pathway analysis?</a:t>
            </a:r>
          </a:p>
          <a:p>
            <a:r>
              <a:rPr lang="en-GB" dirty="0"/>
              <a:t>Quantitative trait/disease outcomes, e.g., CVD, lung function.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9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/scratch/jhz22/INF/</a:t>
            </a:r>
          </a:p>
          <a:p>
            <a:pPr lvl="1"/>
            <a:r>
              <a:rPr lang="en-GB" dirty="0" err="1" smtClean="0"/>
              <a:t>sumstats</a:t>
            </a:r>
            <a:r>
              <a:rPr lang="en-GB" dirty="0" smtClean="0"/>
              <a:t>/INTERVAL on GWAS </a:t>
            </a:r>
            <a:r>
              <a:rPr lang="en-GB" dirty="0" err="1" smtClean="0"/>
              <a:t>sumstats</a:t>
            </a:r>
            <a:r>
              <a:rPr lang="en-GB" dirty="0" smtClean="0"/>
              <a:t> from INTERVAL</a:t>
            </a:r>
          </a:p>
          <a:p>
            <a:pPr lvl="1"/>
            <a:r>
              <a:rPr lang="en-GB" dirty="0" smtClean="0"/>
              <a:t>plots</a:t>
            </a:r>
            <a:r>
              <a:rPr lang="en-GB" dirty="0" smtClean="0"/>
              <a:t>/ </a:t>
            </a:r>
            <a:r>
              <a:rPr lang="en-GB" dirty="0" smtClean="0"/>
              <a:t>on Manhattan </a:t>
            </a:r>
            <a:r>
              <a:rPr lang="en-GB" dirty="0" smtClean="0"/>
              <a:t>plots for participating cohorts</a:t>
            </a:r>
          </a:p>
          <a:p>
            <a:pPr lvl="1"/>
            <a:r>
              <a:rPr lang="en-GB" dirty="0" smtClean="0"/>
              <a:t>METAL/ </a:t>
            </a:r>
            <a:r>
              <a:rPr lang="en-GB" dirty="0" smtClean="0"/>
              <a:t>on </a:t>
            </a:r>
            <a:r>
              <a:rPr lang="en-GB" dirty="0" smtClean="0"/>
              <a:t>meta-analysed </a:t>
            </a:r>
            <a:r>
              <a:rPr lang="en-GB" dirty="0" err="1" smtClean="0"/>
              <a:t>sumstats+Manhattan</a:t>
            </a:r>
            <a:r>
              <a:rPr lang="en-GB" dirty="0" smtClean="0"/>
              <a:t>/Q-Q/</a:t>
            </a:r>
            <a:r>
              <a:rPr lang="en-GB" dirty="0" err="1" smtClean="0"/>
              <a:t>LocusZoom</a:t>
            </a:r>
            <a:r>
              <a:rPr lang="en-GB" dirty="0" smtClean="0"/>
              <a:t> </a:t>
            </a:r>
            <a:r>
              <a:rPr lang="en-GB" dirty="0" smtClean="0"/>
              <a:t>plots</a:t>
            </a:r>
          </a:p>
          <a:p>
            <a:pPr lvl="1"/>
            <a:r>
              <a:rPr lang="en-GB" dirty="0" err="1" smtClean="0"/>
              <a:t>cojo</a:t>
            </a:r>
            <a:r>
              <a:rPr lang="en-GB" dirty="0" smtClean="0"/>
              <a:t>/ on conditional analysis with 1KG, UK10K+1KG</a:t>
            </a:r>
            <a:endParaRPr lang="en-GB" dirty="0" smtClean="0"/>
          </a:p>
          <a:p>
            <a:r>
              <a:rPr lang="en-GB" dirty="0" smtClean="0"/>
              <a:t>cis/trans classification tables was generated via customised </a:t>
            </a:r>
            <a:r>
              <a:rPr lang="en-GB" dirty="0" smtClean="0"/>
              <a:t>programs</a:t>
            </a:r>
            <a:endParaRPr lang="en-GB" dirty="0" smtClean="0"/>
          </a:p>
          <a:p>
            <a:r>
              <a:rPr lang="en-GB" dirty="0" smtClean="0"/>
              <a:t>doc/INF1.paper.xlsx </a:t>
            </a:r>
            <a:r>
              <a:rPr lang="en-GB" dirty="0" smtClean="0"/>
              <a:t>collects clumping/</a:t>
            </a:r>
            <a:r>
              <a:rPr lang="en-GB" dirty="0" err="1" smtClean="0"/>
              <a:t>cojo</a:t>
            </a:r>
            <a:r>
              <a:rPr lang="en-GB" dirty="0" smtClean="0"/>
              <a:t> results</a:t>
            </a:r>
          </a:p>
          <a:p>
            <a:r>
              <a:rPr lang="en-GB" dirty="0" smtClean="0"/>
              <a:t>INTERVAL and INF1 share similarity in both number of signals and cis/trans classification, while UK10K+1KG reference panel gave more signals than </a:t>
            </a:r>
            <a:r>
              <a:rPr lang="en-GB" dirty="0"/>
              <a:t>1KG. GCTA –</a:t>
            </a:r>
            <a:r>
              <a:rPr lang="en-GB" dirty="0" err="1"/>
              <a:t>cojo</a:t>
            </a:r>
            <a:r>
              <a:rPr lang="en-GB" dirty="0"/>
              <a:t> appears to be a good compromise between r2=0, 0.1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1053</Words>
  <Application>Microsoft Office PowerPoint</Application>
  <PresentationFormat>Widescreen</PresentationFormat>
  <Paragraphs>208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SCALLOP/INF1 analysis </vt:lpstr>
      <vt:lpstr>Studies</vt:lpstr>
      <vt:lpstr>Analysis for KORA</vt:lpstr>
      <vt:lpstr>METAL</vt:lpstr>
      <vt:lpstr>A point on LLOD</vt:lpstr>
      <vt:lpstr>&gt;LLOD%</vt:lpstr>
      <vt:lpstr>Manhattan plots</vt:lpstr>
      <vt:lpstr>Use of sumstats</vt:lpstr>
      <vt:lpstr>Results</vt:lpstr>
      <vt:lpstr>A general sketch of analysis</vt:lpstr>
      <vt:lpstr>Landmarks</vt:lpstr>
      <vt:lpstr>A brief summary (29/11/18)</vt:lpstr>
      <vt:lpstr>On next steps (29/11/18)</vt:lpstr>
      <vt:lpstr>Updates I (8/3/19)</vt:lpstr>
      <vt:lpstr>Updates II (8/3/19)</vt:lpstr>
      <vt:lpstr>Next steps (8/3/19)</vt:lpstr>
      <vt:lpstr>Manhattan plots</vt:lpstr>
      <vt:lpstr>Q-Q plot</vt:lpstr>
      <vt:lpstr>Points from discussion (8/3/19)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249</cp:revision>
  <dcterms:created xsi:type="dcterms:W3CDTF">2018-11-11T14:47:16Z</dcterms:created>
  <dcterms:modified xsi:type="dcterms:W3CDTF">2019-04-05T13:45:47Z</dcterms:modified>
</cp:coreProperties>
</file>