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0675-8757-447A-83CF-CC083F130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F0E81-63F8-4763-A3E7-26F8C89B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CB-523C-41E2-B9E1-B49CE1AE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4D4D-A040-43EC-A06E-C9FF87C3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7B59-2655-4A16-9338-7A1FF6CF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155-CF18-41CB-808D-4FFEF83B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9E8E5-4A93-4144-A74A-E4277B86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6EA6-B229-4051-9622-1DE32230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3293-2342-4F14-A185-C64E0A92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B794-E5CC-4227-A7E7-FBC0E60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73342-0E6C-4501-BF2B-E0786C4A1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8BE0E-9B19-4456-888A-F6F7F680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DC87-1937-4C86-B2C9-E983D0A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CCAE-ED23-4D74-BE54-E7F15ECD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2DE9-945B-41C5-9AB1-DF7338F7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E08A-9BCB-4DB5-979B-7EC1A3B0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2123-299D-424F-B91C-90DA27CB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3501-214C-400D-B34D-AAD78D31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2D5AC-7884-4CE0-9114-C283C3AC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731B-1E31-467B-9D31-C373F728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99BF-D77A-47E5-A333-21056D5C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D1B4-FCD0-401F-9ECF-DA162FC9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0FF4-C9B2-4ABA-817A-4F4C8610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C576-1CEB-4D33-8290-3E35E13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411D-4FFA-4242-B90D-69DB0A1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0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EE83-8F23-44CE-B731-D6CDCF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0974-36F0-4517-9F41-0343A745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17F36-4F18-4437-94CB-1BBE2231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0307B-A71C-463F-A8AD-2362947B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814C6-2B81-4B29-BC55-77856DEA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C38BC-BD3A-457D-AD2D-E23689F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950-00F3-4BEC-A7AF-73D734E6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1057C-E2B4-44A8-866D-7665D2D5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85D7-9A58-4CAA-A1E2-456377B5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13CA9-67CF-445C-9FD9-4D11054E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D929C-BC30-4351-B9FB-85F1B6BB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81263-7B2F-4B44-84EC-DCD3AD64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B316-E30F-420C-A4D4-677C0ABC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D8C8E-2E12-421C-BDB0-297E119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8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9D1F-951D-4B4F-905F-3D98851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8B11F-BE2C-493B-B668-EAE850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FAFC-1721-4F15-A1DC-32F1034C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CB011-1EE8-4DA0-BEEF-1156D174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7C5BF-8060-48B9-AAC4-7A192B2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805C8-0E11-4841-9BF9-FBF770AC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AD9FF-00E5-44FF-9D7E-60064FC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EDC3-9FD4-4D6B-9729-FA84BF3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98AE-BC98-4168-B0A0-868A407A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57CDD-01C0-4799-BB11-E6E744E21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9E42-668E-46C6-954A-67901E4B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0014-4694-4A8B-B40C-73E85B58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F0D0-D719-4B77-8221-881A22C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8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47-53DC-40AB-8DE1-AE23C3C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BD5AE-C589-4C2D-9C0D-2CD8B0B5E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BFD26-5B3D-4CC6-8408-BF7773A52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8B1A3-BD42-40AD-9958-685A1683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5511-8CF5-4705-B33D-BF4069FC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4949-EE42-46D6-ADDC-94A3885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7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EFE30-20B6-4B28-B48C-8BBDCD7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C8A9-5610-4CD4-9BE5-DA332D75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7B26-E0A4-4676-8C30-0372856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1721-5CED-45EF-BE6E-B0E4EE9D0A2D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D79F-B202-4D73-B245-79A385CD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CD3D-7ECB-46D9-B76D-1F2FCF3A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B9412-599C-403D-8E36-E3E67135AD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5EA-F324-47F1-9BA3-AB3A8D7F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SCALLOP/INF1 analysis</a:t>
            </a:r>
            <a:br>
              <a:rPr lang="en-GB" b="1" dirty="0"/>
            </a:br>
            <a:endParaRPr lang="en-GB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B449-8D67-49E1-BAF4-5631E037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https://github.com/jinghuazhao/INF</a:t>
            </a:r>
            <a:endParaRPr lang="en-GB" dirty="0"/>
          </a:p>
          <a:p>
            <a:r>
              <a:rPr lang="en-GB" dirty="0"/>
              <a:t>12/11/2018</a:t>
            </a:r>
          </a:p>
        </p:txBody>
      </p:sp>
    </p:spTree>
    <p:extLst>
      <p:ext uri="{BB962C8B-B14F-4D97-AF65-F5344CB8AC3E}">
        <p14:creationId xmlns:p14="http://schemas.microsoft.com/office/powerpoint/2010/main" val="404361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512C-8CEF-4309-B018-8E8F8D93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" y="365125"/>
            <a:ext cx="2926080" cy="5009515"/>
          </a:xfrm>
        </p:spPr>
        <p:txBody>
          <a:bodyPr/>
          <a:lstStyle/>
          <a:p>
            <a:r>
              <a:rPr lang="en-GB" b="1" dirty="0"/>
              <a:t>GCTA –</a:t>
            </a:r>
            <a:r>
              <a:rPr lang="en-GB" b="1" dirty="0" err="1"/>
              <a:t>cojo-slct</a:t>
            </a:r>
            <a:r>
              <a:rPr lang="en-GB" b="1" dirty="0"/>
              <a:t> results: Allele A is associated with increasing level (p=7.0e-21)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535A3B-6B3C-4E79-B1FC-9CF083F47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0288"/>
              </p:ext>
            </p:extLst>
          </p:nvPr>
        </p:nvGraphicFramePr>
        <p:xfrm>
          <a:off x="3565238" y="0"/>
          <a:ext cx="8230520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229">
                  <a:extLst>
                    <a:ext uri="{9D8B030D-6E8A-4147-A177-3AD203B41FA5}">
                      <a16:colId xmlns:a16="http://schemas.microsoft.com/office/drawing/2014/main" val="229818093"/>
                    </a:ext>
                  </a:extLst>
                </a:gridCol>
                <a:gridCol w="1380197">
                  <a:extLst>
                    <a:ext uri="{9D8B030D-6E8A-4147-A177-3AD203B41FA5}">
                      <a16:colId xmlns:a16="http://schemas.microsoft.com/office/drawing/2014/main" val="38527757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1448197328"/>
                    </a:ext>
                  </a:extLst>
                </a:gridCol>
                <a:gridCol w="474347">
                  <a:extLst>
                    <a:ext uri="{9D8B030D-6E8A-4147-A177-3AD203B41FA5}">
                      <a16:colId xmlns:a16="http://schemas.microsoft.com/office/drawing/2014/main" val="1222010827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8372359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14920369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379035729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3588541853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808792041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2779649248"/>
                    </a:ext>
                  </a:extLst>
                </a:gridCol>
                <a:gridCol w="748229">
                  <a:extLst>
                    <a:ext uri="{9D8B030D-6E8A-4147-A177-3AD203B41FA5}">
                      <a16:colId xmlns:a16="http://schemas.microsoft.com/office/drawing/2014/main" val="16936747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bJ_se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pJ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40692175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chr8:119867209_A_C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5.22E-10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9922.26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0.206094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1.42E-13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0651981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-0.1588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1.34E-36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18014.3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-0.16752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1.14E-39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9224893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OPG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0.4748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5.98E-21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18469.6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-0.1165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7.05E-21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8239229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5131.59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8.67037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1.49E-189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28000508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chr19:1403959_C_G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10609.6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0.355997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0.043189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1.68E-16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4172675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0.137398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9.76E-114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9584536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2.46E-13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4175.8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-1.57162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0.077627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3.87E-91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58243335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-0.5329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3.31E-87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10569.4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-0.86873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1.18E-150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14448918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-0.5374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4.79E-41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4419.3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-0.70832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2.37E-52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0456041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-0.1313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11751.1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-0.25828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0.022198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2.73E-31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6138543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7997.02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1.33156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0.117344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7.64E-30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64541733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-0.7169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6261.49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-13.282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2.52E-203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18505965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0.1308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6594.93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8.86702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0.27947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6.40E-221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3057971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chr19:14165598_C_T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0.08456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4833.35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0.540685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0.053221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172644035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chr19:22506594_A_G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-0.5409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6397.97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-9.78149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0.368155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1.55E-155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221679401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TNFSF14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chr19:54324995_G_T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2.43E-24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15157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0.1635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0.016154</a:t>
                      </a:r>
                    </a:p>
                  </a:txBody>
                  <a:tcPr marL="6927" marR="6927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4.45E-24</a:t>
                      </a:r>
                    </a:p>
                  </a:txBody>
                  <a:tcPr marL="6927" marR="6927" marT="7620" marB="0" anchor="b"/>
                </a:tc>
                <a:extLst>
                  <a:ext uri="{0D108BD9-81ED-4DB2-BD59-A6C34878D82A}">
                    <a16:rowId xmlns:a16="http://schemas.microsoft.com/office/drawing/2014/main" val="384241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0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F099-9616-49AF-AD69-A97C6AED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47920" cy="6858000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SNP information (</a:t>
            </a:r>
            <a:r>
              <a:rPr lang="en-GB" b="1" dirty="0" err="1"/>
              <a:t>PhenoScanner</a:t>
            </a:r>
            <a:r>
              <a:rPr lang="en-GB" b="1" dirty="0"/>
              <a:t>)</a:t>
            </a:r>
            <a:br>
              <a:rPr lang="en-GB" b="1" dirty="0"/>
            </a:br>
            <a:r>
              <a:rPr lang="en-GB" b="1" dirty="0"/>
              <a:t>chr17:26694861</a:t>
            </a:r>
            <a:br>
              <a:rPr lang="en-GB" b="1" dirty="0"/>
            </a:br>
            <a:r>
              <a:rPr lang="en-GB" b="1" dirty="0"/>
              <a:t>rs704:</a:t>
            </a:r>
            <a:br>
              <a:rPr lang="en-GB" b="1" dirty="0"/>
            </a:br>
            <a:r>
              <a:rPr lang="en-GB" b="1" dirty="0"/>
              <a:t>Kwan JS,2014, PMID25080503, allele G ~ decrease of </a:t>
            </a:r>
            <a:r>
              <a:rPr lang="en-GB" b="1" dirty="0" err="1"/>
              <a:t>Osteoprotegerin</a:t>
            </a:r>
            <a:r>
              <a:rPr lang="en-GB" b="1" dirty="0"/>
              <a:t> levels (p=1e-9).</a:t>
            </a:r>
            <a:br>
              <a:rPr lang="en-GB" b="1" dirty="0"/>
            </a:br>
            <a:endParaRPr lang="en-GB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7C0A28-9FD4-45FC-AB9C-8D5755CB0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802"/>
              </p:ext>
            </p:extLst>
          </p:nvPr>
        </p:nvGraphicFramePr>
        <p:xfrm>
          <a:off x="5354320" y="0"/>
          <a:ext cx="6837681" cy="685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375">
                  <a:extLst>
                    <a:ext uri="{9D8B030D-6E8A-4147-A177-3AD203B41FA5}">
                      <a16:colId xmlns:a16="http://schemas.microsoft.com/office/drawing/2014/main" val="3862113751"/>
                    </a:ext>
                  </a:extLst>
                </a:gridCol>
                <a:gridCol w="1790078">
                  <a:extLst>
                    <a:ext uri="{9D8B030D-6E8A-4147-A177-3AD203B41FA5}">
                      <a16:colId xmlns:a16="http://schemas.microsoft.com/office/drawing/2014/main" val="2135184577"/>
                    </a:ext>
                  </a:extLst>
                </a:gridCol>
                <a:gridCol w="1727633">
                  <a:extLst>
                    <a:ext uri="{9D8B030D-6E8A-4147-A177-3AD203B41FA5}">
                      <a16:colId xmlns:a16="http://schemas.microsoft.com/office/drawing/2014/main" val="3567808460"/>
                    </a:ext>
                  </a:extLst>
                </a:gridCol>
                <a:gridCol w="1113595">
                  <a:extLst>
                    <a:ext uri="{9D8B030D-6E8A-4147-A177-3AD203B41FA5}">
                      <a16:colId xmlns:a16="http://schemas.microsoft.com/office/drawing/2014/main" val="209983437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rsID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 (hg19)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Alleles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178918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rs149577650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chr8:119867209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99626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rs2247769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chr8:120081031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52867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rs704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chr17:26694861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5578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rs7259447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chr19:1227505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6210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chr19:1403959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381923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rs149200741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chr19:3932314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72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rs56029314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chr19:6641765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682613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rs344560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chr19:6665020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769392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rs6510917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chr19:6673889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873337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rs11085195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chr19:6704670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T/C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176935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rs142682195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chr19:8094596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2365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chr19:8120283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90625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chr19:13181330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081082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rs56361194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chr19:14165598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24701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rs193135521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chr19:22506594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A/G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1751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rs4632248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chr19:54324995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428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0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6D4B-56BB-4904-95C8-C7317B2F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68B-FE2B-48BB-9F71-190FE784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KORA individual level data analysis will be conducted.</a:t>
            </a:r>
          </a:p>
          <a:p>
            <a:r>
              <a:rPr lang="en-GB" dirty="0"/>
              <a:t>A couple of studies will be added.</a:t>
            </a:r>
          </a:p>
          <a:p>
            <a:r>
              <a:rPr lang="en-GB" dirty="0"/>
              <a:t>Additional information, esp. results from PLINK as noted in SCALLOP_INF_I_analysis_plan.md at the GitHub. This should help to use full information from the cohort </a:t>
            </a:r>
            <a:r>
              <a:rPr lang="en-GB"/>
              <a:t>summary statistics.</a:t>
            </a:r>
            <a:endParaRPr lang="en-GB" dirty="0"/>
          </a:p>
          <a:p>
            <a:r>
              <a:rPr lang="en-GB" dirty="0"/>
              <a:t>Refined and downstream analysis, as the results shown were based on 1000Genomes extracted from </a:t>
            </a:r>
            <a:r>
              <a:rPr lang="en-GB" dirty="0" err="1"/>
              <a:t>LocusZoom</a:t>
            </a:r>
            <a:r>
              <a:rPr lang="en-GB" dirty="0"/>
              <a:t> 1.4 at </a:t>
            </a:r>
            <a:r>
              <a:rPr lang="en-GB" dirty="0" err="1"/>
              <a:t>tryggve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2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134D-F90E-41D5-9F55-4D96564E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E72-4BD3-49C3-A7B4-5468A4C45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 data from EGCUT, INTERVAL, NSPHS, ORCADES, STABILITY, STANLEY, VIS.</a:t>
            </a:r>
          </a:p>
          <a:p>
            <a:r>
              <a:rPr lang="en-GB" dirty="0"/>
              <a:t>METAL (WEIGHTS &gt;= 50, SCHEME STDERR).</a:t>
            </a:r>
          </a:p>
          <a:p>
            <a:r>
              <a:rPr lang="en-GB" dirty="0"/>
              <a:t>PLINK –clumping and GCTA –</a:t>
            </a:r>
            <a:r>
              <a:rPr lang="en-GB" dirty="0" err="1"/>
              <a:t>cojo-slct</a:t>
            </a:r>
            <a:r>
              <a:rPr lang="en-GB" dirty="0"/>
              <a:t>.</a:t>
            </a:r>
          </a:p>
          <a:p>
            <a:r>
              <a:rPr lang="en-GB" dirty="0"/>
              <a:t>Shown for </a:t>
            </a:r>
            <a:r>
              <a:rPr lang="en-GB" i="1" dirty="0"/>
              <a:t>TNFRSF11B</a:t>
            </a:r>
            <a:r>
              <a:rPr lang="en-GB" dirty="0"/>
              <a:t>, chr8:119935796-119964439 (OPG) and </a:t>
            </a:r>
            <a:r>
              <a:rPr lang="en-GB" i="1" dirty="0"/>
              <a:t>TNFSF14</a:t>
            </a:r>
            <a:r>
              <a:rPr lang="en-GB" dirty="0"/>
              <a:t>, chr19:6663148-6670599 (TNFSF14).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04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8068-5B4A-4560-B3C9-C5546F7D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21785-460B-40EE-A5DA-CB147EB4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88649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EE30-94F8-4E15-920F-6CE4651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58210-8B92-4198-B8BB-92BDED33F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870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671C-CA76-4C12-872F-B01E1B44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OPG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4BD26-B9D3-4E8A-A1B3-A957D2DB9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6106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E6D8-8853-4E5D-844A-D136D0E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F396E-EC3F-472D-BDAC-18F55CCE0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302189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1F3-53D2-44D0-9FA7-6C36C1B7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E9C86-F4AD-4D9F-8CF6-B1F7DED79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97" y="1825625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9306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E42-7AC2-4A9F-94CF-7436518A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TNFSF14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556406-2DE3-43A8-B153-C5A4E0F5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35950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0C25-C370-48AF-AF81-36C2CABF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cis/trans classification (</a:t>
            </a:r>
            <a:r>
              <a:rPr lang="en-GB" b="1" dirty="0" err="1"/>
              <a:t>jma.cojo</a:t>
            </a:r>
            <a:r>
              <a:rPr lang="en-GB" b="1" dirty="0"/>
              <a:t> results)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8B556-05BA-45F8-BBE6-CA6497A72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660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9389245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983751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569255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956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HGNC symbol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3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/>
                        <a:t>TNFRSF11B</a:t>
                      </a:r>
                      <a:r>
                        <a:rPr lang="en-GB" b="1" dirty="0"/>
                        <a:t> (OPG)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i="1" dirty="0"/>
                        <a:t>TNFSF14 </a:t>
                      </a:r>
                      <a:r>
                        <a:rPr lang="en-GB" b="1" i="0" dirty="0"/>
                        <a:t>(</a:t>
                      </a:r>
                      <a:r>
                        <a:rPr lang="en-GB" b="1" dirty="0"/>
                        <a:t>TNFSF14</a:t>
                      </a:r>
                      <a:r>
                        <a:rPr lang="en-GB" b="1" i="0" dirty="0"/>
                        <a:t>)</a:t>
                      </a:r>
                      <a:endParaRPr lang="en-GB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1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573</Words>
  <Application>Microsoft Office PowerPoint</Application>
  <PresentationFormat>Widescreen</PresentationFormat>
  <Paragraphs>293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SCALLOP/INF1 analysis </vt:lpstr>
      <vt:lpstr>Outlines</vt:lpstr>
      <vt:lpstr>OPG</vt:lpstr>
      <vt:lpstr>OPG</vt:lpstr>
      <vt:lpstr>OPG</vt:lpstr>
      <vt:lpstr>TNFSF14</vt:lpstr>
      <vt:lpstr>TNFSF14</vt:lpstr>
      <vt:lpstr>TNFSF14</vt:lpstr>
      <vt:lpstr>cis/trans classification (jma.cojo results)</vt:lpstr>
      <vt:lpstr>GCTA –cojo-slct results: Allele A is associated with increasing level (p=7.0e-21)</vt:lpstr>
      <vt:lpstr>SNP information (PhenoScanner) chr17:26694861 rs704: Kwan JS,2014, PMID25080503, allele G ~ decrease of Osteoprotegerin levels (p=1e-9). </vt:lpstr>
      <vt:lpstr>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SCALLOP/INF1 analysis</dc:title>
  <dc:creator>Tengyu Zhao</dc:creator>
  <cp:lastModifiedBy>Tengyu Zhao</cp:lastModifiedBy>
  <cp:revision>47</cp:revision>
  <dcterms:created xsi:type="dcterms:W3CDTF">2018-11-11T14:47:16Z</dcterms:created>
  <dcterms:modified xsi:type="dcterms:W3CDTF">2018-11-12T07:51:34Z</dcterms:modified>
</cp:coreProperties>
</file>