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66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29/11/2018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</a:t>
            </a:r>
            <a:r>
              <a:rPr lang="en-GB" b="1"/>
              <a:t>next steps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</a:t>
            </a:r>
            <a:r>
              <a:rPr lang="en-GB"/>
              <a:t>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initial look at INTERVAL.</a:t>
            </a:r>
          </a:p>
          <a:p>
            <a:r>
              <a:rPr lang="en-GB" dirty="0"/>
              <a:t>Meta-analysis:</a:t>
            </a:r>
          </a:p>
          <a:p>
            <a:pPr lvl="1"/>
            <a:r>
              <a:rPr lang="en-GB" dirty="0"/>
              <a:t>Summary data from EGCUT, INTERVAL, NSPHS, ORCADES, STABILITY, STANLEY, VIS.</a:t>
            </a:r>
          </a:p>
          <a:p>
            <a:pPr lvl="1"/>
            <a:r>
              <a:rPr lang="en-GB" dirty="0"/>
              <a:t>METAL (WEIGHTS &gt;= 50, SCHEME STDERR).</a:t>
            </a:r>
          </a:p>
          <a:p>
            <a:r>
              <a:rPr lang="en-GB" dirty="0"/>
              <a:t>Highlights: </a:t>
            </a:r>
          </a:p>
          <a:p>
            <a:pPr lvl="1"/>
            <a:r>
              <a:rPr lang="en-GB" dirty="0"/>
              <a:t>Results for two benchmarks.</a:t>
            </a:r>
          </a:p>
          <a:p>
            <a:pPr lvl="1"/>
            <a:r>
              <a:rPr lang="en-GB" dirty="0"/>
              <a:t>PLINK –clump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cis-/trans- classifications (now available as a generic R function).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TNFRSF11B</a:t>
            </a:r>
            <a:r>
              <a:rPr lang="en-GB" b="1" dirty="0"/>
              <a:t>, chr8:119935796-119964439 (OPG)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1" y="1690688"/>
            <a:ext cx="5945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TNFSF14</a:t>
            </a:r>
            <a:r>
              <a:rPr lang="en-GB" b="1" dirty="0"/>
              <a:t>, chr19:6663148-6670599 (TNFSF14)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033"/>
            <a:ext cx="5167192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OPG/TNFSF14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8" y="1690688"/>
            <a:ext cx="6216197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90688"/>
            <a:ext cx="5848993" cy="4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24932"/>
            <a:ext cx="10757593" cy="83958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: A ~ increasing level (p=7.0e-21)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92703"/>
              </p:ext>
            </p:extLst>
          </p:nvPr>
        </p:nvGraphicFramePr>
        <p:xfrm>
          <a:off x="0" y="806332"/>
          <a:ext cx="12183687" cy="665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1">
                  <a:extLst>
                    <a:ext uri="{9D8B030D-6E8A-4147-A177-3AD203B41FA5}">
                      <a16:colId xmlns:a16="http://schemas.microsoft.com/office/drawing/2014/main" val="136473747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134084240"/>
                    </a:ext>
                  </a:extLst>
                </a:gridCol>
                <a:gridCol w="628993">
                  <a:extLst>
                    <a:ext uri="{9D8B030D-6E8A-4147-A177-3AD203B41FA5}">
                      <a16:colId xmlns:a16="http://schemas.microsoft.com/office/drawing/2014/main" val="16824776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1964293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981015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4642584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503970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2852109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770799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932378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89981647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9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5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2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51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30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5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08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2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30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67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4404.95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7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5.14E-32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2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7972.04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2.48E-30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47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2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6.99E-25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4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9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68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44342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sz="2800" b="1" dirty="0"/>
            </a:br>
            <a:r>
              <a:rPr lang="en-GB" sz="2800" b="1" dirty="0"/>
              <a:t>chr17:26694861</a:t>
            </a:r>
            <a:br>
              <a:rPr lang="en-GB" sz="2800" b="1" dirty="0"/>
            </a:br>
            <a:r>
              <a:rPr lang="en-GB" sz="2800" b="1" dirty="0"/>
              <a:t>rs704:</a:t>
            </a:r>
            <a:br>
              <a:rPr lang="en-GB" sz="2800" b="1" dirty="0"/>
            </a:br>
            <a:r>
              <a:rPr lang="en-GB" sz="2800" b="1" dirty="0"/>
              <a:t>Kwan JS, et al. (2014), </a:t>
            </a:r>
            <a:r>
              <a:rPr lang="en-GB" sz="2800" b="1" i="1" dirty="0"/>
              <a:t>Hum </a:t>
            </a:r>
            <a:r>
              <a:rPr lang="en-GB" sz="2800" b="1" i="1" dirty="0" err="1"/>
              <a:t>Mol</a:t>
            </a:r>
            <a:r>
              <a:rPr lang="en-GB" sz="2800" b="1" i="1" dirty="0"/>
              <a:t> Genet</a:t>
            </a:r>
            <a:r>
              <a:rPr lang="en-GB" sz="2800" b="1" dirty="0"/>
              <a:t>, PMID25080503, allele G ~ decrease of </a:t>
            </a:r>
            <a:r>
              <a:rPr lang="en-GB" sz="2800" b="1" dirty="0" err="1"/>
              <a:t>Osteoprotegerin</a:t>
            </a:r>
            <a:r>
              <a:rPr lang="en-GB" sz="2800" b="1" dirty="0"/>
              <a:t> levels (</a:t>
            </a:r>
            <a:r>
              <a:rPr lang="en-GB" sz="2800" b="1" i="1" dirty="0"/>
              <a:t>p</a:t>
            </a:r>
            <a:r>
              <a:rPr lang="en-GB" sz="2800" b="1" dirty="0"/>
              <a:t>=1e-9).</a:t>
            </a:r>
            <a:br>
              <a:rPr lang="en-GB" sz="2800" b="1" dirty="0"/>
            </a:br>
            <a:endParaRPr lang="en-GB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43396"/>
              </p:ext>
            </p:extLst>
          </p:nvPr>
        </p:nvGraphicFramePr>
        <p:xfrm>
          <a:off x="5741325" y="0"/>
          <a:ext cx="615418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38">
                  <a:extLst>
                    <a:ext uri="{9D8B030D-6E8A-4147-A177-3AD203B41FA5}">
                      <a16:colId xmlns:a16="http://schemas.microsoft.com/office/drawing/2014/main" val="64498337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27448203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61232975"/>
                    </a:ext>
                  </a:extLst>
                </a:gridCol>
                <a:gridCol w="935874">
                  <a:extLst>
                    <a:ext uri="{9D8B030D-6E8A-4147-A177-3AD203B41FA5}">
                      <a16:colId xmlns:a16="http://schemas.microsoft.com/office/drawing/2014/main" val="44806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 (hg19)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6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0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23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09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rs113083835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3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12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0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5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7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33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8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4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82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8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b="1" dirty="0"/>
              <a:t>cis-/trans- classification (INTERVAL[58/68]/INF1[55/102])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201071"/>
            <a:ext cx="5722871" cy="55949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2BA78-9D17-493F-B7AF-79B1B83A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2" y="1310640"/>
            <a:ext cx="554736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</a:t>
            </a:r>
            <a:r>
              <a:rPr lang="en-GB"/>
              <a:t>still at a </a:t>
            </a:r>
            <a:r>
              <a:rPr lang="en-GB" dirty="0"/>
              <a:t>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5182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707</Words>
  <Application>Microsoft Office PowerPoint</Application>
  <PresentationFormat>Widescreen</PresentationFormat>
  <Paragraphs>299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SCALLOP/INF1 analysis </vt:lpstr>
      <vt:lpstr>Outlines</vt:lpstr>
      <vt:lpstr>TNFRSF11B, chr8:119935796-119964439 (OPG)</vt:lpstr>
      <vt:lpstr>TNFSF14, chr19:6663148-6670599 (TNFSF14)</vt:lpstr>
      <vt:lpstr>OPG/TNFSF14</vt:lpstr>
      <vt:lpstr>GCTA –cojo-slct: A ~ increasing level (p=7.0e-21)</vt:lpstr>
      <vt:lpstr>SNP information (PhenoScanner) chr17:26694861 rs704: Kwan JS, et al. (2014), Hum Mol Genet, PMID25080503, allele G ~ decrease of Osteoprotegerin levels (p=1e-9). </vt:lpstr>
      <vt:lpstr>cis-/trans- classification (INTERVAL[58/68]/INF1[55/102])</vt:lpstr>
      <vt:lpstr>A brief summary</vt:lpstr>
      <vt:lpstr>On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Tengyu Zhao</cp:lastModifiedBy>
  <cp:revision>134</cp:revision>
  <dcterms:created xsi:type="dcterms:W3CDTF">2018-11-11T14:47:16Z</dcterms:created>
  <dcterms:modified xsi:type="dcterms:W3CDTF">2018-11-28T10:53:13Z</dcterms:modified>
</cp:coreProperties>
</file>