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9" r:id="rId7"/>
    <p:sldId id="274" r:id="rId8"/>
    <p:sldId id="260" r:id="rId9"/>
    <p:sldId id="270" r:id="rId10"/>
    <p:sldId id="261" r:id="rId11"/>
    <p:sldId id="266" r:id="rId12"/>
    <p:sldId id="268" r:id="rId13"/>
    <p:sldId id="267" r:id="rId14"/>
    <p:sldId id="273" r:id="rId15"/>
    <p:sldId id="271" r:id="rId16"/>
    <p:sldId id="264" r:id="rId17"/>
    <p:sldId id="265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85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50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20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89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48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61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29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1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21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07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72067-0AE1-4A32-AB9B-4F0F5E2F7E5B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47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tgen/swi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SCALLOP/INF1 discovery analysis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15/8/2019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58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IL.6 example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IL.6 (encoded by </a:t>
            </a:r>
            <a:r>
              <a:rPr lang="en-GB" i="1" dirty="0" smtClean="0"/>
              <a:t>IL6</a:t>
            </a:r>
            <a:r>
              <a:rPr lang="en-GB" dirty="0" smtClean="0"/>
              <a:t> on Chr7) can be used as a benchmark – GWAS has confirmed no cis but a trans signal at Chr1.</a:t>
            </a:r>
          </a:p>
          <a:p>
            <a:r>
              <a:rPr lang="en-GB" dirty="0" smtClean="0"/>
              <a:t>The output (directory </a:t>
            </a:r>
            <a:r>
              <a:rPr lang="en-GB" dirty="0" err="1" smtClean="0">
                <a:solidFill>
                  <a:srgbClr val="FF0000"/>
                </a:solidFill>
              </a:rPr>
              <a:t>finemap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smtClean="0"/>
              <a:t>) has been assembled into .</a:t>
            </a:r>
            <a:r>
              <a:rPr lang="en-GB" dirty="0" err="1" smtClean="0"/>
              <a:t>xlsx</a:t>
            </a:r>
            <a:r>
              <a:rPr lang="en-GB" dirty="0" smtClean="0"/>
              <a:t> containing </a:t>
            </a:r>
            <a:r>
              <a:rPr lang="en-GB" dirty="0" err="1" smtClean="0"/>
              <a:t>snpid-rsid</a:t>
            </a:r>
            <a:r>
              <a:rPr lang="en-GB" dirty="0" smtClean="0"/>
              <a:t> correspondence, .</a:t>
            </a:r>
            <a:r>
              <a:rPr lang="en-GB" dirty="0" err="1" smtClean="0"/>
              <a:t>snp</a:t>
            </a:r>
            <a:r>
              <a:rPr lang="en-GB" dirty="0" smtClean="0"/>
              <a:t>, .c(on)f(</a:t>
            </a:r>
            <a:r>
              <a:rPr lang="en-GB" dirty="0" err="1" smtClean="0"/>
              <a:t>i</a:t>
            </a:r>
            <a:r>
              <a:rPr lang="en-GB" dirty="0" smtClean="0"/>
              <a:t>)g, .cred, respectively. Note the </a:t>
            </a:r>
            <a:r>
              <a:rPr lang="en-GB" dirty="0" err="1" smtClean="0"/>
              <a:t>the</a:t>
            </a:r>
            <a:r>
              <a:rPr lang="en-GB" dirty="0" smtClean="0"/>
              <a:t> sentinel is among the top of .</a:t>
            </a:r>
            <a:r>
              <a:rPr lang="en-GB" dirty="0" err="1" smtClean="0"/>
              <a:t>snp</a:t>
            </a:r>
            <a:r>
              <a:rPr lang="en-GB" dirty="0" smtClean="0"/>
              <a:t> and in .cred </a:t>
            </a:r>
            <a:r>
              <a:rPr lang="en-GB" dirty="0"/>
              <a:t>and configuration </a:t>
            </a:r>
            <a:r>
              <a:rPr lang="en-GB" dirty="0" smtClean="0"/>
              <a:t>has posterior probability = 1 and the largest log10(BF). </a:t>
            </a:r>
            <a:r>
              <a:rPr lang="en-GB" dirty="0"/>
              <a:t>chr1:154464572_A_G (</a:t>
            </a:r>
            <a:r>
              <a:rPr lang="en-GB" dirty="0" smtClean="0">
                <a:solidFill>
                  <a:srgbClr val="FF0000"/>
                </a:solidFill>
              </a:rPr>
              <a:t>rs4478801</a:t>
            </a:r>
            <a:r>
              <a:rPr lang="en-GB" dirty="0" smtClean="0"/>
              <a:t>, also the sentinel as in the </a:t>
            </a:r>
            <a:r>
              <a:rPr lang="en-GB" dirty="0" err="1" smtClean="0"/>
              <a:t>LocusZoom</a:t>
            </a:r>
            <a:r>
              <a:rPr lang="en-GB" dirty="0" smtClean="0"/>
              <a:t> plot), chr1:154492432_C_T </a:t>
            </a:r>
            <a:r>
              <a:rPr lang="en-GB" dirty="0"/>
              <a:t>(rs4518898), chr1:154504702_A_G (rs60255122), chr1:154512077_C_T (rs73023346), chr1:154514092_C_T (rs72999419</a:t>
            </a:r>
            <a:r>
              <a:rPr lang="en-GB" dirty="0" smtClean="0"/>
              <a:t>). The huge odds in configurations 2 and 3 also </a:t>
            </a:r>
            <a:r>
              <a:rPr lang="en-GB" dirty="0" smtClean="0"/>
              <a:t>contain the </a:t>
            </a:r>
            <a:r>
              <a:rPr lang="en-GB" dirty="0" smtClean="0"/>
              <a:t>sentinel.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33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Experimental results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compromise between </a:t>
            </a:r>
            <a:r>
              <a:rPr lang="en-GB" dirty="0" err="1" smtClean="0"/>
              <a:t>genomewide</a:t>
            </a:r>
            <a:r>
              <a:rPr lang="en-GB" dirty="0" smtClean="0"/>
              <a:t> joint/conditional analysis and approximately independent LD – the results were largely satisfactory but appeared suboptimal where the peaks were at times cut into two neighbouring blocks.</a:t>
            </a:r>
          </a:p>
          <a:p>
            <a:r>
              <a:rPr lang="en-GB" dirty="0" smtClean="0"/>
              <a:t>A pruned reference panel (r2=0.8) for the lack of –ld-r2 in GCTA –</a:t>
            </a:r>
            <a:r>
              <a:rPr lang="en-GB" dirty="0" err="1" smtClean="0"/>
              <a:t>cojo-slct</a:t>
            </a:r>
            <a:r>
              <a:rPr lang="en-GB" dirty="0" smtClean="0"/>
              <a:t>, the need of LD pruning for JAM, and the prospect of easier interpretation of </a:t>
            </a:r>
            <a:r>
              <a:rPr lang="en-GB" dirty="0" err="1" smtClean="0"/>
              <a:t>finemap</a:t>
            </a:r>
            <a:r>
              <a:rPr lang="en-GB" dirty="0" smtClean="0"/>
              <a:t> </a:t>
            </a:r>
            <a:r>
              <a:rPr lang="en-GB" dirty="0"/>
              <a:t>results -- not set as a priority since both GCTA and </a:t>
            </a:r>
            <a:r>
              <a:rPr lang="en-GB" dirty="0" err="1"/>
              <a:t>finemap</a:t>
            </a:r>
            <a:r>
              <a:rPr lang="en-GB" dirty="0"/>
              <a:t> already worked. </a:t>
            </a:r>
            <a:r>
              <a:rPr lang="en-GB" dirty="0" smtClean="0"/>
              <a:t>For </a:t>
            </a:r>
            <a:r>
              <a:rPr lang="en-GB" dirty="0"/>
              <a:t>IL.18R1, </a:t>
            </a:r>
            <a:endParaRPr lang="en-GB" dirty="0" smtClean="0"/>
          </a:p>
          <a:p>
            <a:pPr lvl="1"/>
            <a:r>
              <a:rPr lang="en-GB" dirty="0" smtClean="0"/>
              <a:t>four variants were obtained from INTERVAL GCTA –</a:t>
            </a:r>
            <a:r>
              <a:rPr lang="en-GB" dirty="0" err="1" smtClean="0"/>
              <a:t>cojo-slct</a:t>
            </a:r>
            <a:r>
              <a:rPr lang="en-GB" dirty="0" smtClean="0"/>
              <a:t> (directory </a:t>
            </a:r>
            <a:r>
              <a:rPr lang="en-GB" dirty="0" smtClean="0">
                <a:solidFill>
                  <a:srgbClr val="FF0000"/>
                </a:solidFill>
              </a:rPr>
              <a:t>IL.18R1/INTERVAL/r2-0.8-pruned/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Unfortunately </a:t>
            </a:r>
            <a:r>
              <a:rPr lang="en-GB" dirty="0"/>
              <a:t>JAM does not select the </a:t>
            </a:r>
            <a:r>
              <a:rPr lang="en-GB" dirty="0" smtClean="0"/>
              <a:t>sentinel and seemed in favour of smaller set of variants.</a:t>
            </a:r>
          </a:p>
          <a:p>
            <a:pPr lvl="1"/>
            <a:r>
              <a:rPr lang="en-GB" dirty="0" err="1" smtClean="0"/>
              <a:t>finemap</a:t>
            </a:r>
            <a:r>
              <a:rPr lang="en-GB" dirty="0" smtClean="0"/>
              <a:t> credible sets contains the sentinel in the pruned set.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34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1" dirty="0" smtClean="0"/>
              <a:t>In </a:t>
            </a:r>
            <a:r>
              <a:rPr lang="en-GB" b="1" i="1" dirty="0" err="1" smtClean="0"/>
              <a:t>silico</a:t>
            </a:r>
            <a:r>
              <a:rPr lang="en-GB" b="1" dirty="0" smtClean="0"/>
              <a:t> </a:t>
            </a:r>
            <a:r>
              <a:rPr lang="en-GB" b="1" dirty="0" smtClean="0"/>
              <a:t>results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sentinels() for sentinel selection is part of R/gap.</a:t>
            </a:r>
          </a:p>
          <a:p>
            <a:r>
              <a:rPr lang="en-GB" dirty="0" err="1" smtClean="0"/>
              <a:t>cs</a:t>
            </a:r>
            <a:r>
              <a:rPr lang="en-GB" dirty="0" smtClean="0"/>
              <a:t>() for credible sets is part of R/gap.</a:t>
            </a:r>
          </a:p>
          <a:p>
            <a:r>
              <a:rPr lang="en-GB" dirty="0" smtClean="0"/>
              <a:t>While unpruned reference is possible for GCTA and </a:t>
            </a:r>
            <a:r>
              <a:rPr lang="en-GB" dirty="0" err="1" smtClean="0"/>
              <a:t>finemap</a:t>
            </a:r>
            <a:r>
              <a:rPr lang="en-GB" dirty="0" smtClean="0"/>
              <a:t>, the pruned version is also OK to include JAM. The alignment of effect allele for </a:t>
            </a:r>
            <a:r>
              <a:rPr lang="en-GB" dirty="0" err="1" smtClean="0"/>
              <a:t>finemap</a:t>
            </a:r>
            <a:r>
              <a:rPr lang="en-GB" dirty="0" smtClean="0"/>
              <a:t> and use of R </a:t>
            </a:r>
            <a:r>
              <a:rPr lang="en-GB" dirty="0" err="1" smtClean="0"/>
              <a:t>rbgen</a:t>
            </a:r>
            <a:r>
              <a:rPr lang="en-GB" dirty="0" smtClean="0"/>
              <a:t>/plink2R for JAM reference file as well as missing data imputation are eventually brought to control.</a:t>
            </a:r>
          </a:p>
          <a:p>
            <a:r>
              <a:rPr lang="en-GB" dirty="0" smtClean="0"/>
              <a:t>The handling of alleles should facilitate other downstream analysis such as MR/</a:t>
            </a:r>
            <a:r>
              <a:rPr lang="en-GB" dirty="0" err="1" smtClean="0"/>
              <a:t>colocalisation</a:t>
            </a:r>
            <a:r>
              <a:rPr lang="en-GB" dirty="0" smtClean="0"/>
              <a:t> otherwise seen to be difficult.</a:t>
            </a:r>
          </a:p>
        </p:txBody>
      </p:sp>
    </p:spTree>
    <p:extLst>
      <p:ext uri="{BB962C8B-B14F-4D97-AF65-F5344CB8AC3E}">
        <p14:creationId xmlns:p14="http://schemas.microsoft.com/office/powerpoint/2010/main" val="192482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Comparisons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CAD results were from both fixed and random effects model.</a:t>
            </a:r>
          </a:p>
          <a:p>
            <a:r>
              <a:rPr lang="en-GB" dirty="0" smtClean="0"/>
              <a:t>GCTA --</a:t>
            </a:r>
            <a:r>
              <a:rPr lang="en-GB" dirty="0" err="1" smtClean="0"/>
              <a:t>cojo-cond</a:t>
            </a:r>
            <a:r>
              <a:rPr lang="en-GB" dirty="0" smtClean="0"/>
              <a:t> &lt;sentinel&gt; (directory </a:t>
            </a:r>
            <a:r>
              <a:rPr lang="en-GB" dirty="0" smtClean="0">
                <a:solidFill>
                  <a:srgbClr val="FF0000"/>
                </a:solidFill>
              </a:rPr>
              <a:t>cojo-cond1/</a:t>
            </a:r>
            <a:r>
              <a:rPr lang="en-GB" dirty="0" smtClean="0"/>
              <a:t>) does not select all the variants stochastically but for assurance and sentinel selection is required.</a:t>
            </a:r>
          </a:p>
          <a:p>
            <a:r>
              <a:rPr lang="en-GB" dirty="0" smtClean="0"/>
              <a:t>A version of –</a:t>
            </a:r>
            <a:r>
              <a:rPr lang="en-GB" dirty="0" err="1" smtClean="0"/>
              <a:t>cojo-cond</a:t>
            </a:r>
            <a:r>
              <a:rPr lang="en-GB" dirty="0" smtClean="0"/>
              <a:t> was implemented by the </a:t>
            </a:r>
            <a:r>
              <a:rPr lang="en-GB" dirty="0" err="1" smtClean="0"/>
              <a:t>CKDGen</a:t>
            </a:r>
            <a:r>
              <a:rPr lang="en-GB" dirty="0" smtClean="0"/>
              <a:t> (</a:t>
            </a:r>
            <a:r>
              <a:rPr lang="en-GB" dirty="0" err="1" smtClean="0"/>
              <a:t>Wuttke</a:t>
            </a:r>
            <a:r>
              <a:rPr lang="en-GB" dirty="0" smtClean="0"/>
              <a:t>, et al. (2019). </a:t>
            </a:r>
            <a:r>
              <a:rPr lang="en-GB" i="1" dirty="0" smtClean="0"/>
              <a:t>Nat Genet</a:t>
            </a:r>
            <a:r>
              <a:rPr lang="en-GB" dirty="0" smtClean="0"/>
              <a:t> 51: </a:t>
            </a:r>
            <a:r>
              <a:rPr lang="en-GB" dirty="0"/>
              <a:t>957–972</a:t>
            </a:r>
            <a:r>
              <a:rPr lang="en-GB" dirty="0" smtClean="0"/>
              <a:t> ) which uses results from –</a:t>
            </a:r>
            <a:r>
              <a:rPr lang="en-GB" dirty="0" err="1" smtClean="0"/>
              <a:t>cojo-slct</a:t>
            </a:r>
            <a:r>
              <a:rPr lang="en-GB" dirty="0" smtClean="0"/>
              <a:t> followed by –</a:t>
            </a:r>
            <a:r>
              <a:rPr lang="en-GB" dirty="0" err="1" smtClean="0"/>
              <a:t>cojo-cond</a:t>
            </a:r>
            <a:r>
              <a:rPr lang="en-GB" dirty="0" smtClean="0"/>
              <a:t> on these to be used by R/</a:t>
            </a:r>
            <a:r>
              <a:rPr lang="en-GB" dirty="0" err="1" smtClean="0"/>
              <a:t>gtx</a:t>
            </a:r>
            <a:r>
              <a:rPr lang="en-GB" dirty="0" smtClean="0"/>
              <a:t> for credible sets. While this is more in line with the </a:t>
            </a:r>
            <a:r>
              <a:rPr lang="en-GB" dirty="0" err="1" smtClean="0"/>
              <a:t>Maller</a:t>
            </a:r>
            <a:r>
              <a:rPr lang="en-GB" dirty="0" smtClean="0"/>
              <a:t> et al (2012). </a:t>
            </a:r>
            <a:r>
              <a:rPr lang="en-GB" i="1" dirty="0" smtClean="0"/>
              <a:t>Nat Genet </a:t>
            </a:r>
            <a:r>
              <a:rPr lang="en-GB" dirty="0" smtClean="0"/>
              <a:t>44: 1294–1301 and/or Wakefield’s approach of credible sets (i.e., independent contributions). It appears viable though –</a:t>
            </a:r>
            <a:r>
              <a:rPr lang="en-GB" dirty="0" err="1" smtClean="0"/>
              <a:t>gcta-slct</a:t>
            </a:r>
            <a:r>
              <a:rPr lang="en-GB" dirty="0" smtClean="0"/>
              <a:t> gives these.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79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Other notes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SomaLogic</a:t>
            </a:r>
            <a:r>
              <a:rPr lang="en-GB" dirty="0" smtClean="0"/>
              <a:t> paper ran a joint model for sentinels which failed to be selected by –</a:t>
            </a:r>
            <a:r>
              <a:rPr lang="en-GB" dirty="0" err="1" smtClean="0"/>
              <a:t>cojo-slct</a:t>
            </a:r>
            <a:r>
              <a:rPr lang="en-GB" dirty="0"/>
              <a:t>, see https://github.com/jinghuazhao/SomaLogic/blob/master/doc/Methods.md.</a:t>
            </a:r>
            <a:endParaRPr lang="en-GB" dirty="0" smtClean="0"/>
          </a:p>
          <a:p>
            <a:r>
              <a:rPr lang="en-GB" dirty="0" smtClean="0"/>
              <a:t>This is only possible with INTERVAL/KORA individual level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425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Further work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on annotation, e.g., </a:t>
            </a:r>
            <a:r>
              <a:rPr lang="en-GB" dirty="0" err="1" smtClean="0"/>
              <a:t>PhenoScanner</a:t>
            </a:r>
            <a:r>
              <a:rPr lang="en-GB" dirty="0" smtClean="0"/>
              <a:t>. </a:t>
            </a:r>
          </a:p>
          <a:p>
            <a:r>
              <a:rPr lang="en-GB" dirty="0" smtClean="0"/>
              <a:t>More on PP (and haplotype </a:t>
            </a:r>
            <a:r>
              <a:rPr lang="en-GB" dirty="0"/>
              <a:t>analysis</a:t>
            </a:r>
            <a:r>
              <a:rPr lang="en-GB" dirty="0" smtClean="0"/>
              <a:t>?). Note </a:t>
            </a:r>
            <a:r>
              <a:rPr lang="en-GB" dirty="0" err="1" smtClean="0"/>
              <a:t>Ulirsch</a:t>
            </a:r>
            <a:r>
              <a:rPr lang="en-GB" dirty="0" smtClean="0"/>
              <a:t> JC, et al. (2019) </a:t>
            </a:r>
            <a:r>
              <a:rPr lang="en-GB" i="1" dirty="0" smtClean="0"/>
              <a:t>Nat Genet</a:t>
            </a:r>
            <a:r>
              <a:rPr lang="en-GB" dirty="0" smtClean="0"/>
              <a:t> 51:683–693. with dosage rather than hard-called genotypes (as in GCTA –</a:t>
            </a:r>
            <a:r>
              <a:rPr lang="en-GB" dirty="0" err="1" smtClean="0"/>
              <a:t>cojo-slct</a:t>
            </a:r>
            <a:r>
              <a:rPr lang="en-GB" dirty="0" smtClean="0"/>
              <a:t>) for </a:t>
            </a:r>
            <a:r>
              <a:rPr lang="en-GB" dirty="0" err="1" smtClean="0"/>
              <a:t>finemap</a:t>
            </a:r>
            <a:r>
              <a:rPr lang="en-GB" dirty="0" smtClean="0"/>
              <a:t>.</a:t>
            </a:r>
          </a:p>
          <a:p>
            <a:r>
              <a:rPr lang="en-GB" dirty="0" smtClean="0"/>
              <a:t>Pleiotropic effects and </a:t>
            </a:r>
            <a:r>
              <a:rPr lang="en-GB" dirty="0" smtClean="0"/>
              <a:t>pathways, </a:t>
            </a:r>
            <a:r>
              <a:rPr lang="en-GB" dirty="0" err="1" smtClean="0"/>
              <a:t>e.g</a:t>
            </a:r>
            <a:r>
              <a:rPr lang="en-GB" dirty="0" smtClean="0"/>
              <a:t>, </a:t>
            </a:r>
            <a:r>
              <a:rPr lang="en-GB" dirty="0" err="1" smtClean="0"/>
              <a:t>ProGeM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Integration of </a:t>
            </a:r>
            <a:r>
              <a:rPr lang="en-GB" dirty="0" err="1" smtClean="0"/>
              <a:t>coloc</a:t>
            </a:r>
            <a:r>
              <a:rPr lang="en-GB" dirty="0" smtClean="0"/>
              <a:t> and MR analysis for coherent interpretation.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82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smtClean="0"/>
              <a:t>PhenoScanner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Full functionality as with Cardio is yet to be established on csd3.</a:t>
            </a:r>
          </a:p>
          <a:p>
            <a:r>
              <a:rPr lang="en-GB" dirty="0" smtClean="0"/>
              <a:t>Individual results can be done with R package from GitHub repository </a:t>
            </a:r>
            <a:r>
              <a:rPr lang="en-GB" dirty="0" err="1" smtClean="0"/>
              <a:t>phenoscanner</a:t>
            </a:r>
            <a:r>
              <a:rPr lang="en-GB" dirty="0" smtClean="0"/>
              <a:t>/</a:t>
            </a:r>
            <a:r>
              <a:rPr lang="en-GB" dirty="0" err="1" smtClean="0"/>
              <a:t>phenoscanner</a:t>
            </a:r>
            <a:r>
              <a:rPr lang="en-GB" dirty="0" smtClean="0"/>
              <a:t> and/or the web interface.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809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GSMR (directory </a:t>
            </a:r>
            <a:r>
              <a:rPr lang="en-GB" b="1" dirty="0" err="1" smtClean="0">
                <a:solidFill>
                  <a:srgbClr val="FF0000"/>
                </a:solidFill>
              </a:rPr>
              <a:t>gsmr</a:t>
            </a:r>
            <a:r>
              <a:rPr lang="en-GB" b="1" dirty="0" smtClean="0">
                <a:solidFill>
                  <a:srgbClr val="FF0000"/>
                </a:solidFill>
              </a:rPr>
              <a:t>/</a:t>
            </a:r>
            <a:r>
              <a:rPr lang="en-GB" b="1" dirty="0" smtClean="0"/>
              <a:t>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GSMR as part of GCTA can be quickly done compared to R/</a:t>
            </a:r>
            <a:r>
              <a:rPr lang="en-GB" dirty="0" err="1" smtClean="0"/>
              <a:t>MendelianRandomization</a:t>
            </a:r>
            <a:r>
              <a:rPr lang="en-GB" dirty="0" smtClean="0"/>
              <a:t> and R/</a:t>
            </a:r>
            <a:r>
              <a:rPr lang="en-GB" dirty="0" err="1" smtClean="0"/>
              <a:t>TwoSampleMR</a:t>
            </a:r>
            <a:r>
              <a:rPr lang="en-GB" dirty="0" smtClean="0"/>
              <a:t>. However, overall the effect size plots appear to be largely suggestive.</a:t>
            </a:r>
          </a:p>
          <a:p>
            <a:r>
              <a:rPr lang="en-GB" dirty="0" smtClean="0"/>
              <a:t>The CAD summary statistics from </a:t>
            </a:r>
            <a:r>
              <a:rPr lang="en-GB" dirty="0" err="1" smtClean="0"/>
              <a:t>Nikpey</a:t>
            </a:r>
            <a:r>
              <a:rPr lang="en-GB" dirty="0" smtClean="0"/>
              <a:t> M, et al (2015). </a:t>
            </a:r>
            <a:r>
              <a:rPr lang="en-GB" i="1" dirty="0" smtClean="0"/>
              <a:t>Nat Genet</a:t>
            </a:r>
            <a:r>
              <a:rPr lang="en-GB" dirty="0" smtClean="0"/>
              <a:t> 47:1121-1130. Most striking with LIF.R</a:t>
            </a:r>
          </a:p>
          <a:p>
            <a:r>
              <a:rPr lang="en-GB" dirty="0" smtClean="0"/>
              <a:t>The UKB FEV1 summary statistics from Shrine et al. (2019). </a:t>
            </a:r>
            <a:r>
              <a:rPr lang="en-GB" i="1" dirty="0" smtClean="0"/>
              <a:t>Nat Genet</a:t>
            </a:r>
            <a:r>
              <a:rPr lang="en-GB" dirty="0" smtClean="0"/>
              <a:t> 51: 481–49. Most striking with CCL19 nevertheless only form seven variants so not shown on the effect size plots.</a:t>
            </a:r>
          </a:p>
          <a:p>
            <a:r>
              <a:rPr lang="en-GB" dirty="0" smtClean="0"/>
              <a:t>Possible candidate. IL.12B, PD.L1?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023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Figure 3. Effect size plot for LIF.R and CAD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5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Outlines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Meta-analysis</a:t>
            </a:r>
          </a:p>
          <a:p>
            <a:pPr lvl="1"/>
            <a:r>
              <a:rPr lang="en-GB" dirty="0" smtClean="0"/>
              <a:t>Generation of GWA summary statistics with filters on GWA p, I^2 and effects (csd3, 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err="1" smtClean="0">
                <a:solidFill>
                  <a:srgbClr val="FF0000"/>
                </a:solidFill>
              </a:rPr>
              <a:t>rds</a:t>
            </a:r>
            <a:r>
              <a:rPr lang="en-GB" dirty="0" smtClean="0">
                <a:solidFill>
                  <a:srgbClr val="FF0000"/>
                </a:solidFill>
              </a:rPr>
              <a:t>/project/jmmh2/rds-jmmh2-projects/</a:t>
            </a:r>
            <a:r>
              <a:rPr lang="en-GB" dirty="0" err="1" smtClean="0">
                <a:solidFill>
                  <a:srgbClr val="FF0000"/>
                </a:solidFill>
              </a:rPr>
              <a:t>olink_proteomics</a:t>
            </a:r>
            <a:r>
              <a:rPr lang="en-GB" dirty="0" smtClean="0">
                <a:solidFill>
                  <a:srgbClr val="FF0000"/>
                </a:solidFill>
              </a:rPr>
              <a:t>/scallop/INF/METAL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Q-Q/Manhattan/(cis-)</a:t>
            </a:r>
            <a:r>
              <a:rPr lang="en-GB" dirty="0" err="1" smtClean="0"/>
              <a:t>LocusZoom</a:t>
            </a:r>
            <a:r>
              <a:rPr lang="en-GB" dirty="0" smtClean="0"/>
              <a:t> plots (directory </a:t>
            </a:r>
            <a:r>
              <a:rPr lang="en-GB" dirty="0" err="1" smtClean="0">
                <a:solidFill>
                  <a:srgbClr val="FF0000"/>
                </a:solidFill>
              </a:rPr>
              <a:t>qml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smtClean="0"/>
              <a:t>)</a:t>
            </a:r>
          </a:p>
          <a:p>
            <a:r>
              <a:rPr lang="en-GB" dirty="0" smtClean="0"/>
              <a:t>Steps of discovery analysis</a:t>
            </a:r>
          </a:p>
          <a:p>
            <a:pPr lvl="1"/>
            <a:r>
              <a:rPr lang="en-GB" dirty="0" smtClean="0"/>
              <a:t>Selection of sentinels</a:t>
            </a:r>
          </a:p>
          <a:p>
            <a:pPr lvl="1"/>
            <a:r>
              <a:rPr lang="en-GB" dirty="0" smtClean="0"/>
              <a:t>Forest and </a:t>
            </a:r>
            <a:r>
              <a:rPr lang="en-GB" dirty="0" err="1" smtClean="0"/>
              <a:t>LocusZoom</a:t>
            </a:r>
            <a:r>
              <a:rPr lang="en-GB" dirty="0" smtClean="0"/>
              <a:t> </a:t>
            </a:r>
            <a:r>
              <a:rPr lang="en-GB" dirty="0"/>
              <a:t>plots on </a:t>
            </a:r>
            <a:r>
              <a:rPr lang="en-GB" dirty="0" smtClean="0"/>
              <a:t>and around sentinels</a:t>
            </a:r>
          </a:p>
          <a:p>
            <a:pPr lvl="1"/>
            <a:r>
              <a:rPr lang="en-GB" dirty="0" smtClean="0"/>
              <a:t>Joint/conditional analysis on each locus</a:t>
            </a:r>
          </a:p>
          <a:p>
            <a:pPr lvl="1"/>
            <a:r>
              <a:rPr lang="en-GB" dirty="0" smtClean="0"/>
              <a:t>Variance explained by sentinels</a:t>
            </a:r>
          </a:p>
          <a:p>
            <a:pPr lvl="1"/>
            <a:r>
              <a:rPr lang="en-GB" dirty="0" smtClean="0"/>
              <a:t>IL.18R1 and IL.6 Examples</a:t>
            </a:r>
          </a:p>
          <a:p>
            <a:pPr lvl="1"/>
            <a:r>
              <a:rPr lang="en-GB" dirty="0" err="1" smtClean="0"/>
              <a:t>finemap</a:t>
            </a:r>
            <a:r>
              <a:rPr lang="en-GB" dirty="0" smtClean="0"/>
              <a:t> </a:t>
            </a:r>
            <a:r>
              <a:rPr lang="en-GB" dirty="0" smtClean="0"/>
              <a:t>(</a:t>
            </a:r>
            <a:r>
              <a:rPr lang="en-GB" dirty="0" smtClean="0"/>
              <a:t>see IL.6 results with default k=5, k=10 more preferable?)</a:t>
            </a:r>
          </a:p>
          <a:p>
            <a:r>
              <a:rPr lang="en-GB" dirty="0" smtClean="0"/>
              <a:t>Related results</a:t>
            </a:r>
          </a:p>
          <a:p>
            <a:r>
              <a:rPr lang="en-GB" dirty="0" smtClean="0"/>
              <a:t>Experimental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5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Selection of sentinels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Three </a:t>
            </a:r>
            <a:r>
              <a:rPr lang="en-GB" dirty="0" smtClean="0"/>
              <a:t>types </a:t>
            </a:r>
            <a:r>
              <a:rPr lang="en-GB" dirty="0" smtClean="0"/>
              <a:t>(single variant for HLA region + no exclusion of regions of high LD) and an iteration indicates a new function call:</a:t>
            </a:r>
          </a:p>
          <a:p>
            <a:pPr lvl="1"/>
            <a:r>
              <a:rPr lang="en-GB" dirty="0" smtClean="0"/>
              <a:t>Type I</a:t>
            </a:r>
            <a:r>
              <a:rPr lang="en-GB" dirty="0" smtClean="0"/>
              <a:t>. The whole </a:t>
            </a:r>
            <a:r>
              <a:rPr lang="en-GB" dirty="0" smtClean="0"/>
              <a:t>collection of </a:t>
            </a:r>
            <a:r>
              <a:rPr lang="en-GB" dirty="0" err="1" smtClean="0"/>
              <a:t>genomewide</a:t>
            </a:r>
            <a:r>
              <a:rPr lang="en-GB" dirty="0" smtClean="0"/>
              <a:t> significant variants is </a:t>
            </a:r>
            <a:r>
              <a:rPr lang="en-GB" dirty="0" smtClean="0"/>
              <a:t>within +/- </a:t>
            </a:r>
            <a:r>
              <a:rPr lang="en-GB" dirty="0" smtClean="0"/>
              <a:t>1Mb, e.g., variants in LD at a cis region.</a:t>
            </a:r>
            <a:endParaRPr lang="en-GB" dirty="0" smtClean="0"/>
          </a:p>
          <a:p>
            <a:pPr lvl="1"/>
            <a:r>
              <a:rPr lang="en-GB" dirty="0" smtClean="0"/>
              <a:t>Type II</a:t>
            </a:r>
            <a:r>
              <a:rPr lang="en-GB" dirty="0" smtClean="0"/>
              <a:t>. </a:t>
            </a:r>
            <a:r>
              <a:rPr lang="en-GB" dirty="0" smtClean="0"/>
              <a:t>A candidate in the collection </a:t>
            </a:r>
            <a:r>
              <a:rPr lang="en-GB" dirty="0" smtClean="0"/>
              <a:t>has no variants beyond +1 Mb </a:t>
            </a:r>
            <a:r>
              <a:rPr lang="en-GB" dirty="0" smtClean="0"/>
              <a:t>so start </a:t>
            </a:r>
            <a:r>
              <a:rPr lang="en-GB" dirty="0" smtClean="0"/>
              <a:t>new </a:t>
            </a:r>
            <a:r>
              <a:rPr lang="en-GB" dirty="0"/>
              <a:t>iteration </a:t>
            </a:r>
            <a:r>
              <a:rPr lang="en-GB" dirty="0" smtClean="0"/>
              <a:t>with variant next to the flanking region, e.g., two trans signals.</a:t>
            </a:r>
            <a:endParaRPr lang="en-GB" dirty="0" smtClean="0"/>
          </a:p>
          <a:p>
            <a:pPr lvl="1"/>
            <a:r>
              <a:rPr lang="en-GB" dirty="0" smtClean="0"/>
              <a:t>Type III</a:t>
            </a:r>
            <a:r>
              <a:rPr lang="en-GB" dirty="0" smtClean="0"/>
              <a:t>. </a:t>
            </a:r>
            <a:r>
              <a:rPr lang="en-GB" dirty="0" smtClean="0"/>
              <a:t>A region containing candidate sentinel can </a:t>
            </a:r>
            <a:r>
              <a:rPr lang="en-GB" dirty="0" smtClean="0"/>
              <a:t>be merged with next for a new </a:t>
            </a:r>
            <a:r>
              <a:rPr lang="en-GB" dirty="0" smtClean="0"/>
              <a:t>iteration, e.g., multiple trans signals.</a:t>
            </a:r>
            <a:endParaRPr lang="en-GB" dirty="0" smtClean="0"/>
          </a:p>
          <a:p>
            <a:r>
              <a:rPr lang="en-GB" dirty="0" smtClean="0"/>
              <a:t>Findings: </a:t>
            </a:r>
            <a:r>
              <a:rPr lang="en-GB" dirty="0" smtClean="0"/>
              <a:t>166 </a:t>
            </a:r>
            <a:r>
              <a:rPr lang="en-GB" dirty="0" smtClean="0"/>
              <a:t>sentinels = </a:t>
            </a:r>
            <a:r>
              <a:rPr lang="en-GB" dirty="0" smtClean="0"/>
              <a:t>138 Type I + 4 Type II + 24 Type III = 57 </a:t>
            </a:r>
            <a:r>
              <a:rPr lang="en-GB" dirty="0" smtClean="0"/>
              <a:t>cis + </a:t>
            </a:r>
            <a:r>
              <a:rPr lang="en-GB" dirty="0" smtClean="0"/>
              <a:t>109 </a:t>
            </a:r>
            <a:r>
              <a:rPr lang="en-GB" dirty="0" smtClean="0"/>
              <a:t>trans (directory </a:t>
            </a:r>
            <a:r>
              <a:rPr lang="en-GB" dirty="0" smtClean="0">
                <a:solidFill>
                  <a:srgbClr val="FF0000"/>
                </a:solidFill>
              </a:rPr>
              <a:t>sentinels/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circos</a:t>
            </a:r>
            <a:r>
              <a:rPr lang="en-GB" dirty="0" smtClean="0"/>
              <a:t> </a:t>
            </a:r>
            <a:r>
              <a:rPr lang="en-GB" dirty="0" smtClean="0"/>
              <a:t>plot</a:t>
            </a:r>
          </a:p>
          <a:p>
            <a:pPr lvl="1"/>
            <a:r>
              <a:rPr lang="en-GB" dirty="0" smtClean="0"/>
              <a:t>forest plots</a:t>
            </a:r>
          </a:p>
          <a:p>
            <a:pPr lvl="1"/>
            <a:r>
              <a:rPr lang="en-GB" dirty="0" smtClean="0"/>
              <a:t>+/- 1Mb </a:t>
            </a:r>
            <a:r>
              <a:rPr lang="en-GB" dirty="0" err="1" smtClean="0"/>
              <a:t>LocusZoom</a:t>
            </a:r>
            <a:r>
              <a:rPr lang="en-GB" dirty="0" smtClean="0"/>
              <a:t> plots (directory </a:t>
            </a:r>
            <a:r>
              <a:rPr lang="en-GB" dirty="0" err="1" smtClean="0">
                <a:solidFill>
                  <a:srgbClr val="FF0000"/>
                </a:solidFill>
              </a:rPr>
              <a:t>lz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Proportion of variance explained (PVE)</a:t>
            </a:r>
            <a:endParaRPr lang="en-GB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github.com/statgen/swiss</a:t>
            </a:r>
            <a:r>
              <a:rPr lang="en-US" dirty="0" smtClean="0"/>
              <a:t> appears to implement similar algorithm, </a:t>
            </a:r>
            <a:r>
              <a:rPr lang="en-US" dirty="0"/>
              <a:t>i.e., </a:t>
            </a:r>
            <a:r>
              <a:rPr lang="en-US" dirty="0" err="1"/>
              <a:t>swiss</a:t>
            </a:r>
            <a:r>
              <a:rPr lang="en-US" dirty="0"/>
              <a:t> --</a:t>
            </a:r>
            <a:r>
              <a:rPr lang="en-US" dirty="0" err="1"/>
              <a:t>dist</a:t>
            </a:r>
            <a:r>
              <a:rPr lang="en-US" dirty="0"/>
              <a:t>-clump --clump-</a:t>
            </a:r>
            <a:r>
              <a:rPr lang="en-US" dirty="0" err="1"/>
              <a:t>dist</a:t>
            </a:r>
            <a:r>
              <a:rPr lang="en-US" dirty="0"/>
              <a:t> 1000000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088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Figure 2. Heritability (left) and PVE (right)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371" y="5483226"/>
            <a:ext cx="5183038" cy="1780217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/>
              <a:t>Estimated through </a:t>
            </a:r>
            <a:r>
              <a:rPr lang="en-GB" sz="2000" dirty="0" smtClean="0"/>
              <a:t>genomic heritability (INTERVAL) with adjustment for </a:t>
            </a:r>
            <a:r>
              <a:rPr lang="en-US" sz="2000" dirty="0" smtClean="0"/>
              <a:t>age</a:t>
            </a:r>
            <a:r>
              <a:rPr lang="en-US" sz="2000" dirty="0"/>
              <a:t>, sex and </a:t>
            </a:r>
            <a:r>
              <a:rPr lang="en-US" sz="2000" dirty="0" smtClean="0"/>
              <a:t>PCs</a:t>
            </a:r>
            <a:r>
              <a:rPr lang="en-GB" sz="2000" dirty="0" smtClean="0"/>
              <a:t>.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0" y="1893494"/>
            <a:ext cx="5848710" cy="35897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95" y="1913354"/>
            <a:ext cx="5124326" cy="34162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096000" y="5483226"/>
                <a:ext cx="6096000" cy="161730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000" dirty="0"/>
                  <a:t>PVE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/>
                  <a:t> where </a:t>
                </a:r>
                <a:r>
                  <a:rPr lang="en-US" sz="2000" i="1" dirty="0"/>
                  <a:t>T</a:t>
                </a:r>
                <a:r>
                  <a:rPr lang="en-US" sz="2000" dirty="0"/>
                  <a:t> is </a:t>
                </a:r>
                <a:r>
                  <a:rPr lang="en-US" sz="2000" dirty="0"/>
                  <a:t>the </a:t>
                </a:r>
                <a:r>
                  <a:rPr lang="en-US" sz="2000" dirty="0"/>
                  <a:t>total number </a:t>
                </a:r>
                <a:r>
                  <a:rPr lang="en-US" sz="2000" dirty="0"/>
                  <a:t>of </a:t>
                </a:r>
                <a:r>
                  <a:rPr lang="en-US" sz="2000" dirty="0"/>
                  <a:t>sentinel variants,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/>
                  <a:t>= </a:t>
                </a:r>
                <a:r>
                  <a:rPr lang="en-US" sz="2000" dirty="0"/>
                  <a:t>chi-squared </a:t>
                </a:r>
                <a:r>
                  <a:rPr lang="en-US" sz="2000" dirty="0"/>
                  <a:t>statistic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/>
                  <a:t>= associate </a:t>
                </a:r>
                <a:r>
                  <a:rPr lang="en-US" sz="2000" dirty="0"/>
                  <a:t>sample </a:t>
                </a:r>
                <a:r>
                  <a:rPr lang="en-US" sz="2000" dirty="0" smtClean="0"/>
                  <a:t>size. </a:t>
                </a:r>
                <a:r>
                  <a:rPr lang="en-GB" sz="2000" dirty="0" smtClean="0"/>
                  <a:t>See </a:t>
                </a:r>
                <a:r>
                  <a:rPr lang="en-GB" sz="2000" dirty="0"/>
                  <a:t>e.g., Giri, et al (2019). </a:t>
                </a:r>
                <a:r>
                  <a:rPr lang="en-GB" sz="2000" i="1" dirty="0"/>
                  <a:t>Nat Genet</a:t>
                </a:r>
                <a:r>
                  <a:rPr lang="en-GB" sz="2000" dirty="0"/>
                  <a:t> 51:51-62.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83226"/>
                <a:ext cx="6096000" cy="1617302"/>
              </a:xfrm>
              <a:prstGeom prst="rect">
                <a:avLst/>
              </a:prstGeom>
              <a:blipFill>
                <a:blip r:embed="rId4"/>
                <a:stretch>
                  <a:fillRect l="-1000" t="-29323" r="-1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13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Joint/conditional analysis via GCTA –</a:t>
            </a:r>
            <a:r>
              <a:rPr lang="en-GB" b="1" dirty="0" err="1" smtClean="0"/>
              <a:t>cojo-slct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the agreed (default) parameters</a:t>
            </a:r>
          </a:p>
          <a:p>
            <a:pPr lvl="1"/>
            <a:r>
              <a:rPr lang="en-GB" dirty="0" smtClean="0"/>
              <a:t>--extract-region-</a:t>
            </a:r>
            <a:r>
              <a:rPr lang="en-GB" dirty="0" err="1" smtClean="0"/>
              <a:t>snp</a:t>
            </a:r>
            <a:r>
              <a:rPr lang="en-GB" dirty="0" smtClean="0"/>
              <a:t> &lt;sentinel&gt; 1000  –</a:t>
            </a:r>
            <a:r>
              <a:rPr lang="en-GB" dirty="0" err="1" smtClean="0"/>
              <a:t>cojo</a:t>
            </a:r>
            <a:r>
              <a:rPr lang="en-GB" dirty="0" smtClean="0"/>
              <a:t>-collinear 0.9</a:t>
            </a:r>
          </a:p>
          <a:p>
            <a:pPr lvl="1"/>
            <a:r>
              <a:rPr lang="en-GB" dirty="0" smtClean="0"/>
              <a:t>INTERVAL imputed data as used in the INF1 analysis, which is appropriate according to GCTA documentation (N &gt; 4,000)</a:t>
            </a:r>
          </a:p>
          <a:p>
            <a:r>
              <a:rPr lang="en-GB" dirty="0" smtClean="0"/>
              <a:t>Results (directory </a:t>
            </a:r>
            <a:r>
              <a:rPr lang="en-GB" dirty="0" err="1" smtClean="0">
                <a:solidFill>
                  <a:srgbClr val="FF0000"/>
                </a:solidFill>
              </a:rPr>
              <a:t>cojo-slct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235 </a:t>
            </a:r>
            <a:r>
              <a:rPr lang="en-GB" dirty="0" smtClean="0"/>
              <a:t>cis + </a:t>
            </a:r>
            <a:r>
              <a:rPr lang="en-GB" dirty="0" smtClean="0"/>
              <a:t>144 </a:t>
            </a:r>
            <a:r>
              <a:rPr lang="en-GB" dirty="0" smtClean="0"/>
              <a:t>trans = </a:t>
            </a:r>
            <a:r>
              <a:rPr lang="en-GB" dirty="0" smtClean="0"/>
              <a:t>379 </a:t>
            </a:r>
            <a:r>
              <a:rPr lang="en-GB" dirty="0" smtClean="0"/>
              <a:t>signals which correspond to (</a:t>
            </a:r>
            <a:r>
              <a:rPr lang="en-GB" dirty="0" smtClean="0"/>
              <a:t>187 </a:t>
            </a:r>
            <a:r>
              <a:rPr lang="en-GB" dirty="0" smtClean="0"/>
              <a:t>cis + </a:t>
            </a:r>
            <a:r>
              <a:rPr lang="en-GB" dirty="0" smtClean="0"/>
              <a:t>125 </a:t>
            </a:r>
            <a:r>
              <a:rPr lang="en-GB" dirty="0" smtClean="0"/>
              <a:t>trans =) </a:t>
            </a:r>
            <a:r>
              <a:rPr lang="en-GB" dirty="0" smtClean="0"/>
              <a:t>312 </a:t>
            </a:r>
            <a:r>
              <a:rPr lang="en-GB" dirty="0" smtClean="0"/>
              <a:t>primary and (</a:t>
            </a:r>
            <a:r>
              <a:rPr lang="en-GB" dirty="0" smtClean="0"/>
              <a:t>48 </a:t>
            </a:r>
            <a:r>
              <a:rPr lang="en-GB" dirty="0" smtClean="0"/>
              <a:t>cis + 19 trans =) </a:t>
            </a:r>
            <a:r>
              <a:rPr lang="en-GB" dirty="0" smtClean="0"/>
              <a:t>67 </a:t>
            </a:r>
            <a:r>
              <a:rPr lang="en-GB" dirty="0" smtClean="0"/>
              <a:t>secondary signals</a:t>
            </a:r>
          </a:p>
          <a:p>
            <a:pPr lvl="1"/>
            <a:r>
              <a:rPr lang="en-GB" dirty="0" smtClean="0"/>
              <a:t>Credible sets</a:t>
            </a:r>
          </a:p>
          <a:p>
            <a:pPr lvl="1"/>
            <a:r>
              <a:rPr lang="en-GB" dirty="0" err="1" smtClean="0"/>
              <a:t>circos</a:t>
            </a:r>
            <a:r>
              <a:rPr lang="en-GB" dirty="0" smtClean="0"/>
              <a:t> </a:t>
            </a:r>
            <a:r>
              <a:rPr lang="en-GB" dirty="0"/>
              <a:t>plot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16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Table 1. Classification </a:t>
            </a:r>
            <a:r>
              <a:rPr lang="en-GB" b="1" dirty="0" smtClean="0"/>
              <a:t>of signals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614857"/>
              </p:ext>
            </p:extLst>
          </p:nvPr>
        </p:nvGraphicFramePr>
        <p:xfrm>
          <a:off x="2397450" y="1913929"/>
          <a:ext cx="7796416" cy="2827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8687">
                  <a:extLst>
                    <a:ext uri="{9D8B030D-6E8A-4147-A177-3AD203B41FA5}">
                      <a16:colId xmlns:a16="http://schemas.microsoft.com/office/drawing/2014/main" val="3417492961"/>
                    </a:ext>
                  </a:extLst>
                </a:gridCol>
                <a:gridCol w="1948687">
                  <a:extLst>
                    <a:ext uri="{9D8B030D-6E8A-4147-A177-3AD203B41FA5}">
                      <a16:colId xmlns:a16="http://schemas.microsoft.com/office/drawing/2014/main" val="1870668953"/>
                    </a:ext>
                  </a:extLst>
                </a:gridCol>
                <a:gridCol w="1949521">
                  <a:extLst>
                    <a:ext uri="{9D8B030D-6E8A-4147-A177-3AD203B41FA5}">
                      <a16:colId xmlns:a16="http://schemas.microsoft.com/office/drawing/2014/main" val="705862766"/>
                    </a:ext>
                  </a:extLst>
                </a:gridCol>
                <a:gridCol w="1949521">
                  <a:extLst>
                    <a:ext uri="{9D8B030D-6E8A-4147-A177-3AD203B41FA5}">
                      <a16:colId xmlns:a16="http://schemas.microsoft.com/office/drawing/2014/main" val="2332294401"/>
                    </a:ext>
                  </a:extLst>
                </a:gridCol>
              </a:tblGrid>
              <a:tr h="7068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GB" sz="2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kern="1200">
                          <a:effectLst/>
                        </a:rPr>
                        <a:t>Cis</a:t>
                      </a:r>
                      <a:endParaRPr lang="en-GB" sz="2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kern="1200">
                          <a:effectLst/>
                        </a:rPr>
                        <a:t>Trans</a:t>
                      </a:r>
                      <a:endParaRPr lang="en-GB" sz="2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kern="1200">
                          <a:effectLst/>
                        </a:rPr>
                        <a:t>Total</a:t>
                      </a:r>
                      <a:endParaRPr lang="en-GB" sz="2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6745026"/>
                  </a:ext>
                </a:extLst>
              </a:tr>
              <a:tr h="7068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kern="1200">
                          <a:effectLst/>
                        </a:rPr>
                        <a:t>Primary</a:t>
                      </a:r>
                      <a:endParaRPr lang="en-GB" sz="2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 smtClean="0">
                          <a:effectLst/>
                        </a:rPr>
                        <a:t>187</a:t>
                      </a:r>
                      <a:endParaRPr lang="en-GB" sz="2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 smtClean="0">
                          <a:effectLst/>
                        </a:rPr>
                        <a:t>125</a:t>
                      </a:r>
                      <a:endParaRPr lang="en-GB" sz="2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 smtClean="0">
                          <a:effectLst/>
                        </a:rPr>
                        <a:t>312</a:t>
                      </a:r>
                      <a:endParaRPr lang="en-GB" sz="2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833467"/>
                  </a:ext>
                </a:extLst>
              </a:tr>
              <a:tr h="7068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kern="1200">
                          <a:effectLst/>
                        </a:rPr>
                        <a:t>Secondary</a:t>
                      </a:r>
                      <a:endParaRPr lang="en-GB" sz="2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 smtClean="0">
                          <a:effectLst/>
                        </a:rPr>
                        <a:t>48</a:t>
                      </a:r>
                      <a:endParaRPr lang="en-GB" sz="2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 smtClean="0">
                          <a:effectLst/>
                        </a:rPr>
                        <a:t>19</a:t>
                      </a:r>
                      <a:endParaRPr lang="en-GB" sz="2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 smtClean="0">
                          <a:effectLst/>
                        </a:rPr>
                        <a:t>67</a:t>
                      </a:r>
                      <a:endParaRPr lang="en-GB" sz="2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9315293"/>
                  </a:ext>
                </a:extLst>
              </a:tr>
              <a:tr h="7068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kern="1200">
                          <a:effectLst/>
                        </a:rPr>
                        <a:t>Total</a:t>
                      </a:r>
                      <a:endParaRPr lang="en-GB" sz="2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 smtClean="0">
                          <a:effectLst/>
                        </a:rPr>
                        <a:t>235</a:t>
                      </a:r>
                      <a:endParaRPr lang="en-GB" sz="2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 smtClean="0">
                          <a:effectLst/>
                        </a:rPr>
                        <a:t>144</a:t>
                      </a:r>
                      <a:endParaRPr lang="en-GB" sz="2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 smtClean="0">
                          <a:effectLst/>
                        </a:rPr>
                        <a:t>379</a:t>
                      </a:r>
                      <a:endParaRPr lang="en-GB" sz="2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906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0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Figure 1. </a:t>
            </a:r>
            <a:r>
              <a:rPr lang="en-GB" b="1" dirty="0" err="1" smtClean="0"/>
              <a:t>Circos</a:t>
            </a:r>
            <a:r>
              <a:rPr lang="en-GB" b="1" dirty="0" smtClean="0"/>
              <a:t> plots for cis/trans signals.</a:t>
            </a:r>
            <a:br>
              <a:rPr lang="en-GB" b="1" dirty="0" smtClean="0"/>
            </a:b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7976"/>
            <a:ext cx="4576695" cy="45766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063" y="1647976"/>
            <a:ext cx="4616569" cy="46165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91775" y="6224670"/>
            <a:ext cx="52793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Left – sentinels, Right –</a:t>
            </a:r>
            <a:r>
              <a:rPr lang="en-GB" sz="2800" b="1" dirty="0" err="1"/>
              <a:t>cojo-slct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610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IL.18R1 example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Background.</a:t>
            </a:r>
            <a:r>
              <a:rPr lang="en-GB" dirty="0" smtClean="0"/>
              <a:t> There are 15 cis signals (chr2) for this protein.</a:t>
            </a:r>
          </a:p>
          <a:p>
            <a:r>
              <a:rPr lang="en-GB" b="1" dirty="0" smtClean="0"/>
              <a:t>Aim.</a:t>
            </a:r>
            <a:r>
              <a:rPr lang="en-GB" dirty="0" smtClean="0"/>
              <a:t> To understand independent signals obtained from GCTA –</a:t>
            </a:r>
            <a:r>
              <a:rPr lang="en-GB" dirty="0" err="1" smtClean="0"/>
              <a:t>cojo-slct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Approach.</a:t>
            </a:r>
            <a:r>
              <a:rPr lang="en-GB" dirty="0" smtClean="0"/>
              <a:t> To use INTERVAL individual level data in a joint (linear regression) model containing SNPs from –</a:t>
            </a:r>
            <a:r>
              <a:rPr lang="en-GB" dirty="0" err="1" smtClean="0"/>
              <a:t>cojo-slct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Results (directory </a:t>
            </a:r>
            <a:r>
              <a:rPr lang="en-GB" b="1" dirty="0" smtClean="0">
                <a:solidFill>
                  <a:srgbClr val="FF0000"/>
                </a:solidFill>
              </a:rPr>
              <a:t>IL.18R1/INTERVAL/default</a:t>
            </a:r>
            <a:r>
              <a:rPr lang="en-GB" b="1" dirty="0" smtClean="0"/>
              <a:t>).</a:t>
            </a:r>
            <a:r>
              <a:rPr lang="en-GB" dirty="0" smtClean="0"/>
              <a:t> Four variants were identified from GCTA and three turned to be significant in the joint model.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18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 smtClean="0"/>
              <a:t>finemap</a:t>
            </a:r>
            <a:r>
              <a:rPr lang="en-GB" b="1" dirty="0" smtClean="0"/>
              <a:t> v1.3.1 outputs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1. </a:t>
            </a:r>
            <a:r>
              <a:rPr lang="en-GB" dirty="0"/>
              <a:t>a list of potential causal configurations </a:t>
            </a:r>
            <a:r>
              <a:rPr lang="en-GB" dirty="0" smtClean="0"/>
              <a:t>together with </a:t>
            </a:r>
            <a:r>
              <a:rPr lang="en-GB" dirty="0"/>
              <a:t>their posterior probabilities </a:t>
            </a:r>
            <a:r>
              <a:rPr lang="en-GB" dirty="0" smtClean="0"/>
              <a:t>(PP) and </a:t>
            </a:r>
            <a:r>
              <a:rPr lang="en-GB" dirty="0"/>
              <a:t>Bayes </a:t>
            </a:r>
            <a:r>
              <a:rPr lang="en-GB" dirty="0" smtClean="0"/>
              <a:t>factors (BF), 2. </a:t>
            </a:r>
            <a:r>
              <a:rPr lang="en-GB" dirty="0"/>
              <a:t>the </a:t>
            </a:r>
            <a:r>
              <a:rPr lang="en-GB" dirty="0" smtClean="0"/>
              <a:t>PP marginalised </a:t>
            </a:r>
            <a:r>
              <a:rPr lang="en-GB" dirty="0"/>
              <a:t>over the causal configurations that individual variants are causal</a:t>
            </a:r>
            <a:r>
              <a:rPr lang="en-GB" dirty="0" smtClean="0"/>
              <a:t>, and 3. the PP </a:t>
            </a:r>
            <a:r>
              <a:rPr lang="en-GB" dirty="0"/>
              <a:t>that there is a specific number </a:t>
            </a:r>
            <a:r>
              <a:rPr lang="en-GB" dirty="0" smtClean="0"/>
              <a:t>(e.g., 1 ~ 5</a:t>
            </a:r>
            <a:r>
              <a:rPr lang="en-GB" dirty="0"/>
              <a:t>) of statistically independent associations in each </a:t>
            </a:r>
            <a:r>
              <a:rPr lang="en-GB" dirty="0" smtClean="0"/>
              <a:t>region.</a:t>
            </a:r>
          </a:p>
          <a:p>
            <a:r>
              <a:rPr lang="en-GB" b="1" dirty="0" err="1"/>
              <a:t>config</a:t>
            </a:r>
            <a:r>
              <a:rPr lang="en-GB" b="1" dirty="0"/>
              <a:t> </a:t>
            </a:r>
            <a:r>
              <a:rPr lang="en-GB" dirty="0"/>
              <a:t>- posterior summaries for each causal configuration.</a:t>
            </a:r>
          </a:p>
          <a:p>
            <a:r>
              <a:rPr lang="en-GB" b="1" dirty="0" err="1" smtClean="0"/>
              <a:t>snp</a:t>
            </a:r>
            <a:r>
              <a:rPr lang="en-GB" dirty="0" smtClean="0"/>
              <a:t> – variant level GWAS </a:t>
            </a:r>
            <a:r>
              <a:rPr lang="en-GB" dirty="0" err="1" smtClean="0"/>
              <a:t>sumstats</a:t>
            </a:r>
            <a:r>
              <a:rPr lang="en-GB" dirty="0" smtClean="0"/>
              <a:t> </a:t>
            </a:r>
            <a:r>
              <a:rPr lang="en-GB" dirty="0"/>
              <a:t>and model-averaged posterior </a:t>
            </a:r>
            <a:r>
              <a:rPr lang="en-GB" dirty="0" smtClean="0"/>
              <a:t>summaries: </a:t>
            </a:r>
            <a:r>
              <a:rPr lang="en-GB" dirty="0" err="1" smtClean="0"/>
              <a:t>prob</a:t>
            </a:r>
            <a:r>
              <a:rPr lang="en-GB" dirty="0" smtClean="0"/>
              <a:t> = marginal </a:t>
            </a:r>
            <a:r>
              <a:rPr lang="en-GB" dirty="0"/>
              <a:t>Posterior Inclusion Probabilities (PIP</a:t>
            </a:r>
            <a:r>
              <a:rPr lang="en-GB" dirty="0" smtClean="0"/>
              <a:t>), the PP </a:t>
            </a:r>
            <a:r>
              <a:rPr lang="en-GB" dirty="0"/>
              <a:t>that this </a:t>
            </a:r>
            <a:r>
              <a:rPr lang="en-GB" dirty="0" smtClean="0"/>
              <a:t>variant </a:t>
            </a:r>
            <a:r>
              <a:rPr lang="en-GB" dirty="0"/>
              <a:t>is </a:t>
            </a:r>
            <a:r>
              <a:rPr lang="en-GB" dirty="0" smtClean="0"/>
              <a:t>causal; </a:t>
            </a:r>
            <a:r>
              <a:rPr lang="en-GB" dirty="0"/>
              <a:t>group </a:t>
            </a:r>
            <a:r>
              <a:rPr lang="en-GB" dirty="0" smtClean="0"/>
              <a:t>= group number; </a:t>
            </a:r>
            <a:r>
              <a:rPr lang="en-GB" dirty="0" err="1" smtClean="0"/>
              <a:t>group_prob</a:t>
            </a:r>
            <a:r>
              <a:rPr lang="en-GB" dirty="0" smtClean="0"/>
              <a:t> = PP the group has &gt;= 1 causal variant; </a:t>
            </a:r>
            <a:r>
              <a:rPr lang="en-GB" dirty="0" err="1" smtClean="0"/>
              <a:t>corr_group</a:t>
            </a:r>
            <a:r>
              <a:rPr lang="en-GB" dirty="0" smtClean="0"/>
              <a:t> = r with sentinel of the group; mean/</a:t>
            </a:r>
            <a:r>
              <a:rPr lang="en-GB" dirty="0" err="1" smtClean="0"/>
              <a:t>sd</a:t>
            </a:r>
            <a:r>
              <a:rPr lang="en-GB" dirty="0" smtClean="0"/>
              <a:t> = posterior effect size/</a:t>
            </a:r>
            <a:r>
              <a:rPr lang="en-GB" dirty="0" err="1" smtClean="0"/>
              <a:t>std</a:t>
            </a:r>
            <a:r>
              <a:rPr lang="en-GB" dirty="0" smtClean="0"/>
              <a:t> from all configurations or _</a:t>
            </a:r>
            <a:r>
              <a:rPr lang="en-GB" dirty="0" err="1" smtClean="0"/>
              <a:t>incl</a:t>
            </a:r>
            <a:r>
              <a:rPr lang="en-GB" dirty="0" smtClean="0"/>
              <a:t> from causal inclusion configurations.</a:t>
            </a:r>
          </a:p>
          <a:p>
            <a:r>
              <a:rPr lang="en-GB" b="1" dirty="0" smtClean="0"/>
              <a:t>cred</a:t>
            </a:r>
            <a:r>
              <a:rPr lang="en-GB" dirty="0" smtClean="0"/>
              <a:t> - 95</a:t>
            </a:r>
            <a:r>
              <a:rPr lang="en-GB" dirty="0"/>
              <a:t>% credible sets for each causal signal conditional on other causal signals in the genomic region together with conditional </a:t>
            </a:r>
            <a:r>
              <a:rPr lang="en-GB" dirty="0" smtClean="0"/>
              <a:t>PIP </a:t>
            </a:r>
            <a:r>
              <a:rPr lang="en-GB" dirty="0"/>
              <a:t>for each </a:t>
            </a:r>
            <a:r>
              <a:rPr lang="en-GB" dirty="0" smtClean="0"/>
              <a:t>variant.</a:t>
            </a:r>
          </a:p>
          <a:p>
            <a:r>
              <a:rPr lang="en-GB" b="1" dirty="0" smtClean="0"/>
              <a:t>log</a:t>
            </a:r>
            <a:r>
              <a:rPr lang="en-GB" dirty="0" smtClean="0"/>
              <a:t> – P(</a:t>
            </a:r>
            <a:r>
              <a:rPr lang="en-GB" dirty="0" err="1" smtClean="0"/>
              <a:t>k|data</a:t>
            </a:r>
            <a:r>
              <a:rPr lang="en-GB" dirty="0" smtClean="0"/>
              <a:t>) for k causal variants.</a:t>
            </a:r>
          </a:p>
          <a:p>
            <a:r>
              <a:rPr lang="en-GB" b="1" dirty="0" smtClean="0"/>
              <a:t>dose</a:t>
            </a:r>
            <a:r>
              <a:rPr lang="en-GB" dirty="0" smtClean="0"/>
              <a:t> - binary data to track information on analysis.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07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1373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SCALLOP/INF1 discovery analysis</vt:lpstr>
      <vt:lpstr>Outlines</vt:lpstr>
      <vt:lpstr>Selection of sentinels</vt:lpstr>
      <vt:lpstr>Figure 2. Heritability (left) and PVE (right)</vt:lpstr>
      <vt:lpstr>Joint/conditional analysis via GCTA –cojo-slct</vt:lpstr>
      <vt:lpstr>Table 1. Classification of signals</vt:lpstr>
      <vt:lpstr>Figure 1. Circos plots for cis/trans signals. </vt:lpstr>
      <vt:lpstr>IL.18R1 example</vt:lpstr>
      <vt:lpstr>finemap v1.3.1 outputs</vt:lpstr>
      <vt:lpstr>IL.6 example</vt:lpstr>
      <vt:lpstr>Experimental results</vt:lpstr>
      <vt:lpstr>In silico results</vt:lpstr>
      <vt:lpstr>Comparisons</vt:lpstr>
      <vt:lpstr>Other notes</vt:lpstr>
      <vt:lpstr>Further work</vt:lpstr>
      <vt:lpstr>PhenoScanner</vt:lpstr>
      <vt:lpstr>GSMR (directory gsmr/)</vt:lpstr>
      <vt:lpstr>Figure 3. Effect size plot for LIF.R and CAD</vt:lpstr>
    </vt:vector>
  </TitlesOfParts>
  <Company>Clinical School Computing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discovery analysis</dc:title>
  <dc:creator>Jing Zhao</dc:creator>
  <cp:lastModifiedBy>Jing Zhao</cp:lastModifiedBy>
  <cp:revision>342</cp:revision>
  <dcterms:created xsi:type="dcterms:W3CDTF">2019-08-12T07:59:32Z</dcterms:created>
  <dcterms:modified xsi:type="dcterms:W3CDTF">2019-08-15T11:13:28Z</dcterms:modified>
</cp:coreProperties>
</file>