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5" r:id="rId4"/>
    <p:sldId id="276" r:id="rId5"/>
    <p:sldId id="274" r:id="rId6"/>
    <p:sldId id="281" r:id="rId7"/>
    <p:sldId id="278" r:id="rId8"/>
    <p:sldId id="279" r:id="rId9"/>
    <p:sldId id="280" r:id="rId10"/>
    <p:sldId id="285" r:id="rId11"/>
    <p:sldId id="284" r:id="rId12"/>
    <p:sldId id="282" r:id="rId13"/>
    <p:sldId id="283" r:id="rId14"/>
    <p:sldId id="277" r:id="rId15"/>
    <p:sldId id="272" r:id="rId16"/>
    <p:sldId id="265" r:id="rId17"/>
    <p:sldId id="266" r:id="rId18"/>
    <p:sldId id="264" r:id="rId19"/>
    <p:sldId id="267" r:id="rId20"/>
    <p:sldId id="268" r:id="rId21"/>
    <p:sldId id="269" r:id="rId22"/>
    <p:sldId id="270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8" d="100"/>
          <a:sy n="88" d="100"/>
        </p:scale>
        <p:origin x="4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0675-8757-447A-83CF-CC083F130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F0E81-63F8-4763-A3E7-26F8C89B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BECB-523C-41E2-B9E1-B49CE1AE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4D4D-A040-43EC-A06E-C9FF87C3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7B59-2655-4A16-9338-7A1FF6CF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5155-CF18-41CB-808D-4FFEF83B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9E8E5-4A93-4144-A74A-E4277B86C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6EA6-B229-4051-9622-1DE32230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3293-2342-4F14-A185-C64E0A92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B794-E5CC-4227-A7E7-FBC0E60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73342-0E6C-4501-BF2B-E0786C4A1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8BE0E-9B19-4456-888A-F6F7F6807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FDC87-1937-4C86-B2C9-E983D0A2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CCAE-ED23-4D74-BE54-E7F15ECD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2DE9-945B-41C5-9AB1-DF7338F7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58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E08A-9BCB-4DB5-979B-7EC1A3B0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2123-299D-424F-B91C-90DA27CB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3501-214C-400D-B34D-AAD78D31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2D5AC-7884-4CE0-9114-C283C3AC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7731B-1E31-467B-9D31-C373F728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6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99BF-D77A-47E5-A333-21056D5C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D1B4-FCD0-401F-9ECF-DA162FC9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0FF4-C9B2-4ABA-817A-4F4C8610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C576-1CEB-4D33-8290-3E35E137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411D-4FFA-4242-B90D-69DB0A1C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0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EE83-8F23-44CE-B731-D6CDCF67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0974-36F0-4517-9F41-0343A745C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17F36-4F18-4437-94CB-1BBE2231F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0307B-A71C-463F-A8AD-2362947B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814C6-2B81-4B29-BC55-77856DEA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C38BC-BD3A-457D-AD2D-E23689FC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C950-00F3-4BEC-A7AF-73D734E6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1057C-E2B4-44A8-866D-7665D2D5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185D7-9A58-4CAA-A1E2-456377B5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13CA9-67CF-445C-9FD9-4D11054E8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D929C-BC30-4351-B9FB-85F1B6BBD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81263-7B2F-4B44-84EC-DCD3AD64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4B316-E30F-420C-A4D4-677C0ABC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D8C8E-2E12-421C-BDB0-297E1197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8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9D1F-951D-4B4F-905F-3D98851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8B11F-BE2C-493B-B668-EAE85093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DFAFC-1721-4F15-A1DC-32F1034C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CB011-1EE8-4DA0-BEEF-1156D174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00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7C5BF-8060-48B9-AAC4-7A192B2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805C8-0E11-4841-9BF9-FBF770AC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D9FF-00E5-44FF-9D7E-60064FC1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6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EDC3-9FD4-4D6B-9729-FA84BF3C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98AE-BC98-4168-B0A0-868A407A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57CDD-01C0-4799-BB11-E6E744E21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79E42-668E-46C6-954A-67901E4B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0014-4694-4A8B-B40C-73E85B58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4F0D0-D719-4B77-8221-881A22C8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8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D647-53DC-40AB-8DE1-AE23C3C8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BD5AE-C589-4C2D-9C0D-2CD8B0B5E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BFD26-5B3D-4CC6-8408-BF7773A52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8B1A3-BD42-40AD-9958-685A1683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75511-8CF5-4705-B33D-BF4069FC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4949-EE42-46D6-ADDC-94A3885A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7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EFE30-20B6-4B28-B48C-8BBDCD75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EC8A9-5610-4CD4-9BE5-DA332D75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7B26-E0A4-4676-8C30-0372856CF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D79F-B202-4D73-B245-79A385CDB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CD3D-7ECB-46D9-B76D-1F2FCF3A0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0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nghuazhao/INF/blob/master/doc/INF1.paper.xls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35EA-F324-47F1-9BA3-AB3A8D7FE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SCALLOP/INF1 analysis</a:t>
            </a:r>
            <a:br>
              <a:rPr lang="en-GB" b="1" dirty="0"/>
            </a:br>
            <a:endParaRPr lang="en-GB" sz="3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AB449-8D67-49E1-BAF4-5631E0374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https://github.com/jinghuazhao/INF</a:t>
            </a:r>
            <a:endParaRPr lang="en-GB" dirty="0"/>
          </a:p>
          <a:p>
            <a:r>
              <a:rPr lang="en-GB" dirty="0" smtClean="0"/>
              <a:t>12/4/2019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361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37" y="365125"/>
            <a:ext cx="5068389" cy="1325563"/>
          </a:xfrm>
        </p:spPr>
        <p:txBody>
          <a:bodyPr/>
          <a:lstStyle/>
          <a:p>
            <a:pPr algn="ctr"/>
            <a:r>
              <a:rPr lang="en-GB" b="1" dirty="0" smtClean="0"/>
              <a:t>OPG Manhattan plot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269" y="52546"/>
            <a:ext cx="6890353" cy="6805454"/>
          </a:xfrm>
        </p:spPr>
      </p:pic>
    </p:spTree>
    <p:extLst>
      <p:ext uri="{BB962C8B-B14F-4D97-AF65-F5344CB8AC3E}">
        <p14:creationId xmlns:p14="http://schemas.microsoft.com/office/powerpoint/2010/main" val="1619791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" y="452210"/>
            <a:ext cx="3376749" cy="1325563"/>
          </a:xfrm>
        </p:spPr>
        <p:txBody>
          <a:bodyPr/>
          <a:lstStyle/>
          <a:p>
            <a:pPr algn="ctr"/>
            <a:r>
              <a:rPr lang="en-GB" b="1" dirty="0" smtClean="0"/>
              <a:t>OPG Q-Q plot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239" y="0"/>
            <a:ext cx="84727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15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811" y="312874"/>
            <a:ext cx="5405846" cy="1325563"/>
          </a:xfrm>
        </p:spPr>
        <p:txBody>
          <a:bodyPr/>
          <a:lstStyle/>
          <a:p>
            <a:pPr algn="ctr"/>
            <a:r>
              <a:rPr lang="en-GB" b="1" dirty="0" smtClean="0"/>
              <a:t>OPG forest plot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6617"/>
            <a:ext cx="5441383" cy="544138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154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87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64131" cy="1325563"/>
          </a:xfrm>
        </p:spPr>
        <p:txBody>
          <a:bodyPr/>
          <a:lstStyle/>
          <a:p>
            <a:pPr algn="ctr"/>
            <a:r>
              <a:rPr lang="en-GB" b="1" dirty="0" smtClean="0"/>
              <a:t>OPG forest plot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36471"/>
            <a:ext cx="5334000" cy="5573486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538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01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 general sketch of analysis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Discovery, replication – INTERVAL, meta-analysis, NSPHS.</a:t>
            </a:r>
          </a:p>
          <a:p>
            <a:r>
              <a:rPr lang="en-GB" dirty="0" smtClean="0"/>
              <a:t>GCTA –</a:t>
            </a:r>
            <a:r>
              <a:rPr lang="en-GB" dirty="0" err="1" smtClean="0"/>
              <a:t>cojo</a:t>
            </a:r>
            <a:r>
              <a:rPr lang="en-GB" dirty="0"/>
              <a:t> </a:t>
            </a:r>
            <a:r>
              <a:rPr lang="en-GB" dirty="0" smtClean="0"/>
              <a:t>analysis.</a:t>
            </a:r>
          </a:p>
          <a:p>
            <a:r>
              <a:rPr lang="en-GB" dirty="0" smtClean="0"/>
              <a:t>Power issues – plots of effect size from INTERVAL vs INF1 are helpful.</a:t>
            </a:r>
            <a:endParaRPr lang="en-GB" dirty="0"/>
          </a:p>
          <a:p>
            <a:r>
              <a:rPr lang="en-GB" dirty="0" smtClean="0"/>
              <a:t>Additional information on genotyping and cohort characteristics needs to be requested.</a:t>
            </a:r>
          </a:p>
          <a:p>
            <a:r>
              <a:rPr lang="en-GB" dirty="0" smtClean="0"/>
              <a:t>Elementary summary statistics such as h2 from INTERVAL, with KORA relatively small for GCTA and possibly with INF1 for HESS.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6982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Landmarks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27/3/19 – cross-reference with INTERVAL on INTERVAL genotype data, which showed great similarity with INF1, esp. w.r.t. cis signals.</a:t>
            </a:r>
          </a:p>
          <a:p>
            <a:r>
              <a:rPr lang="en-GB" dirty="0" smtClean="0"/>
              <a:t>8/3/19 – Recognition of MAF </a:t>
            </a:r>
            <a:r>
              <a:rPr lang="en-GB" dirty="0" err="1" smtClean="0"/>
              <a:t>cutoff</a:t>
            </a:r>
            <a:r>
              <a:rPr lang="en-GB" dirty="0" smtClean="0"/>
              <a:t> on </a:t>
            </a:r>
            <a:r>
              <a:rPr lang="en-GB" dirty="0" err="1" smtClean="0"/>
              <a:t>IFN.gamma</a:t>
            </a:r>
            <a:r>
              <a:rPr lang="en-GB" dirty="0" smtClean="0"/>
              <a:t>, IL.22.RA1, TSLP.</a:t>
            </a:r>
          </a:p>
          <a:p>
            <a:r>
              <a:rPr lang="en-GB" dirty="0" smtClean="0"/>
              <a:t>29/11/18 – 22 proteins with busy Manhattan plots.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432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 </a:t>
            </a:r>
            <a:r>
              <a:rPr lang="en-GB" b="1" dirty="0"/>
              <a:t>brief summary (</a:t>
            </a:r>
            <a:r>
              <a:rPr lang="en-GB" b="1" dirty="0" smtClean="0"/>
              <a:t>29/11/18)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is still at a very early stage of the analysis.</a:t>
            </a:r>
          </a:p>
          <a:p>
            <a:r>
              <a:rPr lang="en-GB" dirty="0"/>
              <a:t>Results from INTERVAL and benchmarks from meta-analysis were reassuring.</a:t>
            </a:r>
          </a:p>
          <a:p>
            <a:r>
              <a:rPr lang="en-GB" dirty="0"/>
              <a:t>This was based on stricter criteria on –ld-r2 of the PLINK –clump procedure which was somewhat hampered is its inability to handle small p-value.</a:t>
            </a:r>
          </a:p>
          <a:p>
            <a:r>
              <a:rPr lang="en-GB" dirty="0"/>
              <a:t>It is worthwhile to explore approaches.</a:t>
            </a:r>
          </a:p>
          <a:p>
            <a:r>
              <a:rPr lang="en-GB" dirty="0"/>
              <a:t>There will be further effort on the meta-analysis QC.</a:t>
            </a:r>
          </a:p>
        </p:txBody>
      </p:sp>
    </p:spTree>
    <p:extLst>
      <p:ext uri="{BB962C8B-B14F-4D97-AF65-F5344CB8AC3E}">
        <p14:creationId xmlns:p14="http://schemas.microsoft.com/office/powerpoint/2010/main" val="1462860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On </a:t>
            </a:r>
            <a:r>
              <a:rPr lang="en-GB" b="1" dirty="0"/>
              <a:t>next steps (</a:t>
            </a:r>
            <a:r>
              <a:rPr lang="en-GB" b="1" dirty="0" smtClean="0"/>
              <a:t>29/11/18)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KORA individual level data analysis will be conducted centrally.</a:t>
            </a:r>
          </a:p>
          <a:p>
            <a:r>
              <a:rPr lang="en-GB" dirty="0"/>
              <a:t>Additional studies such as COMBINE will be added.</a:t>
            </a:r>
          </a:p>
          <a:p>
            <a:r>
              <a:rPr lang="en-GB" dirty="0"/>
              <a:t>For cohorts contributing results on PLINK, information such as effect allele (frequency), imputation quality is recommended on a per-cohort basis via </a:t>
            </a:r>
            <a:r>
              <a:rPr lang="en-GB" dirty="0" err="1"/>
              <a:t>qctool</a:t>
            </a:r>
            <a:r>
              <a:rPr lang="en-GB" dirty="0"/>
              <a:t> as noted in SCALLOP_INF_I_analysis_plan.md.</a:t>
            </a:r>
          </a:p>
          <a:p>
            <a:r>
              <a:rPr lang="en-GB" dirty="0"/>
              <a:t>The QC will be refined and downstream analysis strengthened -- the experiments were based on 1000Genomes extracted from </a:t>
            </a:r>
            <a:r>
              <a:rPr lang="en-GB" dirty="0" err="1"/>
              <a:t>LocusZoom</a:t>
            </a:r>
            <a:r>
              <a:rPr lang="en-GB" dirty="0"/>
              <a:t> 1.4 at </a:t>
            </a:r>
            <a:r>
              <a:rPr lang="en-GB" dirty="0" err="1"/>
              <a:t>tryggve</a:t>
            </a:r>
            <a:r>
              <a:rPr lang="en-GB" dirty="0"/>
              <a:t> when there was issues with the up-/down-load. A more desirable reference panel would be INTERVAL, </a:t>
            </a:r>
            <a:r>
              <a:rPr lang="en-GB" dirty="0" err="1"/>
              <a:t>UKBiobank</a:t>
            </a:r>
            <a:r>
              <a:rPr lang="en-GB" dirty="0"/>
              <a:t>, both involving HRC+UK10K. </a:t>
            </a:r>
            <a:r>
              <a:rPr lang="en-GB" dirty="0" err="1"/>
              <a:t>Finemapping</a:t>
            </a:r>
            <a:r>
              <a:rPr lang="en-GB" dirty="0"/>
              <a:t> is set to involve PLINK, GCTA, </a:t>
            </a:r>
            <a:r>
              <a:rPr lang="en-GB" dirty="0" err="1"/>
              <a:t>finemap</a:t>
            </a:r>
            <a:r>
              <a:rPr lang="en-GB" dirty="0"/>
              <a:t>, and JAM, among others.</a:t>
            </a:r>
          </a:p>
        </p:txBody>
      </p:sp>
    </p:spTree>
    <p:extLst>
      <p:ext uri="{BB962C8B-B14F-4D97-AF65-F5344CB8AC3E}">
        <p14:creationId xmlns:p14="http://schemas.microsoft.com/office/powerpoint/2010/main" val="1025794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Updates </a:t>
            </a:r>
            <a:r>
              <a:rPr lang="en-GB" b="1" dirty="0"/>
              <a:t>I </a:t>
            </a:r>
            <a:r>
              <a:rPr lang="en-GB" b="1" dirty="0" smtClean="0"/>
              <a:t>(</a:t>
            </a:r>
            <a:r>
              <a:rPr lang="en-GB" b="1" dirty="0"/>
              <a:t>8</a:t>
            </a:r>
            <a:r>
              <a:rPr lang="en-GB" b="1" dirty="0" smtClean="0"/>
              <a:t>/3/19)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29 chromosomes remain to be analysed for KORA + ARTN reanalysing at TRYGGVE (smaller size). normalised level ~ age+sex+PC1-5+genotype under additive model with SNPTEST.</a:t>
            </a:r>
          </a:p>
          <a:p>
            <a:r>
              <a:rPr lang="en-GB" dirty="0" err="1" smtClean="0"/>
              <a:t>BioFinder</a:t>
            </a:r>
            <a:r>
              <a:rPr lang="en-GB" dirty="0" smtClean="0"/>
              <a:t>, </a:t>
            </a:r>
            <a:r>
              <a:rPr lang="en-GB" dirty="0" err="1" smtClean="0"/>
              <a:t>MadCam</a:t>
            </a:r>
            <a:r>
              <a:rPr lang="en-GB" dirty="0" smtClean="0"/>
              <a:t> and RECOMBINE were available – these were from Anders beside STANLEY lah1/swe6 with </a:t>
            </a:r>
            <a:r>
              <a:rPr lang="en-GB" dirty="0" err="1" smtClean="0"/>
              <a:t>qctool</a:t>
            </a:r>
            <a:r>
              <a:rPr lang="en-GB" dirty="0" smtClean="0"/>
              <a:t> –</a:t>
            </a:r>
            <a:r>
              <a:rPr lang="en-GB" dirty="0" err="1" smtClean="0"/>
              <a:t>snp</a:t>
            </a:r>
            <a:r>
              <a:rPr lang="en-GB" dirty="0" smtClean="0"/>
              <a:t>-stats pending while </a:t>
            </a:r>
            <a:r>
              <a:rPr lang="en-GB" dirty="0" err="1" smtClean="0"/>
              <a:t>MadCam</a:t>
            </a:r>
            <a:r>
              <a:rPr lang="en-GB" dirty="0" smtClean="0"/>
              <a:t> has RSQ_IMP.</a:t>
            </a:r>
          </a:p>
          <a:p>
            <a:r>
              <a:rPr lang="en-GB" dirty="0" smtClean="0"/>
              <a:t>NSPHS has PLINK results but no </a:t>
            </a:r>
            <a:r>
              <a:rPr lang="en-GB" dirty="0" err="1" smtClean="0"/>
              <a:t>qctool</a:t>
            </a:r>
            <a:r>
              <a:rPr lang="en-GB" dirty="0" smtClean="0"/>
              <a:t> -</a:t>
            </a:r>
            <a:r>
              <a:rPr lang="en-GB" dirty="0" err="1" smtClean="0"/>
              <a:t>snp</a:t>
            </a:r>
            <a:r>
              <a:rPr lang="en-GB" dirty="0" smtClean="0"/>
              <a:t>-stats (in touch with </a:t>
            </a:r>
            <a:r>
              <a:rPr lang="en-US" dirty="0"/>
              <a:t>Åsa Johansson </a:t>
            </a:r>
            <a:r>
              <a:rPr lang="en-US" dirty="0" smtClean="0"/>
              <a:t>on 21/2</a:t>
            </a:r>
            <a:r>
              <a:rPr lang="en-GB" dirty="0" smtClean="0"/>
              <a:t>).</a:t>
            </a:r>
          </a:p>
          <a:p>
            <a:r>
              <a:rPr lang="en-GB" dirty="0" smtClean="0"/>
              <a:t>The number of problematic proteins was reduced from 22 to three, </a:t>
            </a:r>
            <a:r>
              <a:rPr lang="en-GB" dirty="0" err="1" smtClean="0"/>
              <a:t>IFN.gamma</a:t>
            </a:r>
            <a:r>
              <a:rPr lang="en-GB" dirty="0" smtClean="0"/>
              <a:t>, IL.22.RA1 and TSLP and then none with MAF set to MAF&gt;0.1 for STABILITY (N=2,951), second to INTERVAL (N=4,996).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210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Updates </a:t>
            </a:r>
            <a:r>
              <a:rPr lang="en-GB" b="1" dirty="0"/>
              <a:t>II (8/3/19)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STANLEY added to meta-</a:t>
            </a:r>
            <a:r>
              <a:rPr lang="en-GB" dirty="0" err="1" smtClean="0"/>
              <a:t>snalysis</a:t>
            </a:r>
            <a:r>
              <a:rPr lang="en-GB" dirty="0" smtClean="0"/>
              <a:t> when per-SNP sample sizes are available from study description (results from PLINK dosage analysis, with INFO but no N).</a:t>
            </a:r>
          </a:p>
          <a:p>
            <a:r>
              <a:rPr lang="en-GB" dirty="0" smtClean="0"/>
              <a:t>INFO from </a:t>
            </a:r>
            <a:r>
              <a:rPr lang="en-GB" dirty="0" err="1" smtClean="0"/>
              <a:t>qctool</a:t>
            </a:r>
            <a:r>
              <a:rPr lang="en-GB" dirty="0" smtClean="0"/>
              <a:t> –</a:t>
            </a:r>
            <a:r>
              <a:rPr lang="en-GB" dirty="0" err="1" smtClean="0"/>
              <a:t>snp</a:t>
            </a:r>
            <a:r>
              <a:rPr lang="en-GB" dirty="0" smtClean="0"/>
              <a:t>-stats was added to INTERVAL.</a:t>
            </a:r>
          </a:p>
          <a:p>
            <a:r>
              <a:rPr lang="en-GB" dirty="0" smtClean="0"/>
              <a:t>Side projects: R/gap, FM-pipeline, EWAS-fusion, etc. updated and results from FM-pipeline but pending on validation.</a:t>
            </a:r>
          </a:p>
          <a:p>
            <a:r>
              <a:rPr lang="en-GB" dirty="0" smtClean="0"/>
              <a:t>INF1.paper.docx at INF/doc as placeholder for paper draft; cohort description needs to be added – an Excel spreadsheet was made available from the (updated) analysis plan and comments are welcome to consolidate.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81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48640"/>
            <a:ext cx="10515600" cy="2239329"/>
          </a:xfrm>
        </p:spPr>
        <p:txBody>
          <a:bodyPr/>
          <a:lstStyle/>
          <a:p>
            <a:pPr algn="ctr"/>
            <a:r>
              <a:rPr lang="en-GB" b="1" dirty="0" smtClean="0"/>
              <a:t>Studies</a:t>
            </a:r>
            <a:endParaRPr lang="en-GB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672833"/>
              </p:ext>
            </p:extLst>
          </p:nvPr>
        </p:nvGraphicFramePr>
        <p:xfrm>
          <a:off x="838200" y="1097280"/>
          <a:ext cx="10515600" cy="5194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89">
                  <a:extLst>
                    <a:ext uri="{9D8B030D-6E8A-4147-A177-3AD203B41FA5}">
                      <a16:colId xmlns:a16="http://schemas.microsoft.com/office/drawing/2014/main" val="8756346"/>
                    </a:ext>
                  </a:extLst>
                </a:gridCol>
                <a:gridCol w="5738948">
                  <a:extLst>
                    <a:ext uri="{9D8B030D-6E8A-4147-A177-3AD203B41FA5}">
                      <a16:colId xmlns:a16="http://schemas.microsoft.com/office/drawing/2014/main" val="3701625291"/>
                    </a:ext>
                  </a:extLst>
                </a:gridCol>
                <a:gridCol w="1680754">
                  <a:extLst>
                    <a:ext uri="{9D8B030D-6E8A-4147-A177-3AD203B41FA5}">
                      <a16:colId xmlns:a16="http://schemas.microsoft.com/office/drawing/2014/main" val="2289324825"/>
                    </a:ext>
                  </a:extLst>
                </a:gridCol>
                <a:gridCol w="566058">
                  <a:extLst>
                    <a:ext uri="{9D8B030D-6E8A-4147-A177-3AD203B41FA5}">
                      <a16:colId xmlns:a16="http://schemas.microsoft.com/office/drawing/2014/main" val="14541980"/>
                    </a:ext>
                  </a:extLst>
                </a:gridCol>
                <a:gridCol w="1042851">
                  <a:extLst>
                    <a:ext uri="{9D8B030D-6E8A-4147-A177-3AD203B41FA5}">
                      <a16:colId xmlns:a16="http://schemas.microsoft.com/office/drawing/2014/main" val="840097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Name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Website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Design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N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Institution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065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NSPHS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www.ncbi.nlm.nih.gov/pubmed/20568910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study Sweden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866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Uppsala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997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 err="1">
                          <a:effectLst/>
                        </a:rPr>
                        <a:t>Pfizer.trials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www.pfizer.com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rheumatoid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185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Pfizer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716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STABILITY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https://clinicaltrials.gov/ct2/show/NCT00799903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atherosclerosis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2951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Uppsala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9124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STANLEY swe6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www.ki.se/meb/stanleyswebic-studien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bipolar, depression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300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6787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STANLEY lah1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www.ki.se/meb/stanleyswebic-studien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bipolar, depression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344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538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BioFinder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http://biofinder.se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dementia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1496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364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COMBINE.RECOMBINE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www.combinesweden.se/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rheumatoid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860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803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Estonian Biobank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www.geenivaramu.ee/en/access-biobank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study Estonia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487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Tartu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126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INTERVAL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www.intervalstudy.org.uk/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blood donors England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4902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Cambridge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05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KORA F4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https://www.ncbi.nlm.nih.gov/pubmed/16032513/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study Germany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1064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Helmholz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397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ORCADES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https://www.ed.ac.uk/usher/molecular-epidemiology/our-studies/the-orkney-complex-disease-study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isolate Orkney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981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Edinburgh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456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VIS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https://www.ed.ac.uk/usher/molecular-epidemiology/our-studies/croatian-studies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isolate Croatia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899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Edinburgh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870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Total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15335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6863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674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Next </a:t>
            </a:r>
            <a:r>
              <a:rPr lang="en-GB" b="1" dirty="0"/>
              <a:t>steps (8/3/19)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Cohort-level QC, esp. MAF and INFO score.</a:t>
            </a:r>
          </a:p>
          <a:p>
            <a:r>
              <a:rPr lang="en-GB" dirty="0" smtClean="0"/>
              <a:t>Meta-analysis for all cohorts (leaving out RECOMBINE?), including Q-Q/Manhattan/forest/</a:t>
            </a:r>
            <a:r>
              <a:rPr lang="en-GB" dirty="0" err="1" smtClean="0"/>
              <a:t>LocusZoom</a:t>
            </a:r>
            <a:r>
              <a:rPr lang="en-GB" dirty="0" smtClean="0"/>
              <a:t>/chord plots – with cis/trans regions when appropriate.</a:t>
            </a:r>
          </a:p>
          <a:p>
            <a:r>
              <a:rPr lang="en-GB" dirty="0" smtClean="0"/>
              <a:t>To corroborate PLINK –clump with GCTA –</a:t>
            </a:r>
            <a:r>
              <a:rPr lang="en-GB" dirty="0" err="1" smtClean="0"/>
              <a:t>cojo-slct</a:t>
            </a:r>
            <a:r>
              <a:rPr lang="en-GB" dirty="0" smtClean="0"/>
              <a:t>.</a:t>
            </a:r>
          </a:p>
          <a:p>
            <a:r>
              <a:rPr lang="en-GB" dirty="0" smtClean="0"/>
              <a:t>Replication?</a:t>
            </a:r>
          </a:p>
          <a:p>
            <a:r>
              <a:rPr lang="en-GB" dirty="0" smtClean="0"/>
              <a:t>Downstream analysis, e.g., </a:t>
            </a:r>
            <a:r>
              <a:rPr lang="en-GB" dirty="0" err="1" smtClean="0"/>
              <a:t>phenoscanner</a:t>
            </a:r>
            <a:r>
              <a:rPr lang="en-GB" dirty="0" smtClean="0"/>
              <a:t>, MR, GSEA/pathway.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469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Manhattan plots</a:t>
            </a:r>
            <a:endParaRPr lang="en-GB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46" y="1842264"/>
            <a:ext cx="9685493" cy="458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27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Q-Q plot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57" y="1826989"/>
            <a:ext cx="4565885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27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Points from discussion</a:t>
            </a:r>
            <a:r>
              <a:rPr lang="en-GB" b="1" dirty="0"/>
              <a:t> (8/3/19)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Cohort-specific </a:t>
            </a:r>
            <a:r>
              <a:rPr lang="en-US" dirty="0" err="1" smtClean="0"/>
              <a:t>sumstats</a:t>
            </a:r>
            <a:r>
              <a:rPr lang="en-US" dirty="0" smtClean="0"/>
              <a:t> for N, MAF, HWE, INFO in </a:t>
            </a:r>
            <a:r>
              <a:rPr lang="en-US" dirty="0" err="1" smtClean="0"/>
              <a:t>qctool</a:t>
            </a:r>
            <a:r>
              <a:rPr lang="en-US" dirty="0" smtClean="0"/>
              <a:t> –</a:t>
            </a:r>
            <a:r>
              <a:rPr lang="en-US" dirty="0" err="1" smtClean="0"/>
              <a:t>snp</a:t>
            </a:r>
            <a:r>
              <a:rPr lang="en-US" dirty="0" smtClean="0"/>
              <a:t>-stats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umstats</a:t>
            </a:r>
            <a:r>
              <a:rPr lang="en-US" dirty="0" smtClean="0"/>
              <a:t>/</a:t>
            </a:r>
            <a:r>
              <a:rPr lang="en-US" dirty="0" err="1" smtClean="0"/>
              <a:t>Mantattan</a:t>
            </a:r>
            <a:r>
              <a:rPr lang="en-US" dirty="0" smtClean="0"/>
              <a:t> for cohorts with problematic proteins</a:t>
            </a:r>
          </a:p>
          <a:p>
            <a:r>
              <a:rPr lang="en-US" dirty="0" smtClean="0"/>
              <a:t>Between-cohort MAF-MAF plots</a:t>
            </a:r>
          </a:p>
          <a:p>
            <a:r>
              <a:rPr lang="en-US" dirty="0" smtClean="0"/>
              <a:t>P ~ N (for </a:t>
            </a:r>
            <a:r>
              <a:rPr lang="en-US" dirty="0" err="1" smtClean="0"/>
              <a:t>finemapping</a:t>
            </a:r>
            <a:r>
              <a:rPr lang="en-US" dirty="0" smtClean="0"/>
              <a:t>) and consistency, e.g. INTERVAL/STABILITY.</a:t>
            </a:r>
          </a:p>
          <a:p>
            <a:r>
              <a:rPr lang="en-US" dirty="0" smtClean="0"/>
              <a:t>False negative for those in the CVD1 panel to </a:t>
            </a:r>
            <a:r>
              <a:rPr lang="en-US" dirty="0" err="1" smtClean="0"/>
              <a:t>phenoscanner</a:t>
            </a:r>
            <a:endParaRPr lang="en-US" dirty="0" smtClean="0"/>
          </a:p>
          <a:p>
            <a:r>
              <a:rPr lang="en-US" dirty="0" smtClean="0"/>
              <a:t>Chr19. NLRP12 from INTERVAL`</a:t>
            </a:r>
          </a:p>
          <a:p>
            <a:r>
              <a:rPr lang="en-US" dirty="0" smtClean="0"/>
              <a:t>RECOMBINE experiment</a:t>
            </a:r>
          </a:p>
          <a:p>
            <a:r>
              <a:rPr lang="en-US" dirty="0" smtClean="0"/>
              <a:t>Total # signals relative to other panels</a:t>
            </a:r>
          </a:p>
          <a:p>
            <a:r>
              <a:rPr lang="en-US" dirty="0" err="1" smtClean="0"/>
              <a:t>Phenoscanner</a:t>
            </a:r>
            <a:r>
              <a:rPr lang="en-US" dirty="0" smtClean="0"/>
              <a:t> and </a:t>
            </a:r>
            <a:r>
              <a:rPr lang="en-US" dirty="0" err="1" smtClean="0"/>
              <a:t>eQTL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07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Association analysis for KORA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Pilot with success/failure with BOLT-LMM on OPG/TNFSF14</a:t>
            </a:r>
          </a:p>
          <a:p>
            <a:r>
              <a:rPr lang="en-GB" dirty="0" smtClean="0"/>
              <a:t>Switch to SNPTEST on transformed measurement ~ age+sex+PC1-PC5</a:t>
            </a:r>
          </a:p>
          <a:p>
            <a:r>
              <a:rPr lang="en-GB" dirty="0" smtClean="0"/>
              <a:t>Exclusion of six related individuals</a:t>
            </a:r>
          </a:p>
          <a:p>
            <a:r>
              <a:rPr lang="en-GB" dirty="0" smtClean="0"/>
              <a:t>INFO score was compared between SNPTEST and </a:t>
            </a:r>
            <a:r>
              <a:rPr lang="en-GB" dirty="0" err="1" smtClean="0"/>
              <a:t>qctool</a:t>
            </a:r>
            <a:r>
              <a:rPr lang="en-GB" dirty="0" smtClean="0"/>
              <a:t> –</a:t>
            </a:r>
            <a:r>
              <a:rPr lang="en-GB" dirty="0" err="1" smtClean="0"/>
              <a:t>snp</a:t>
            </a:r>
            <a:r>
              <a:rPr lang="en-GB" dirty="0" smtClean="0"/>
              <a:t>-stats</a:t>
            </a:r>
          </a:p>
          <a:p>
            <a:r>
              <a:rPr lang="en-GB" dirty="0" smtClean="0"/>
              <a:t>Final sample size N=1064</a:t>
            </a:r>
          </a:p>
          <a:p>
            <a:r>
              <a:rPr lang="en-GB" dirty="0" smtClean="0"/>
              <a:t>Several disruptions on cardio/TRYGGVE and FGF.5 for #SNPs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6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Meta-analysis through METAL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Carried out on TRYGGVE with the latest release.</a:t>
            </a:r>
          </a:p>
          <a:p>
            <a:r>
              <a:rPr lang="en-GB" dirty="0" smtClean="0"/>
              <a:t>GC correction not considered on cohort level.</a:t>
            </a:r>
            <a:endParaRPr lang="en-GB" dirty="0"/>
          </a:p>
          <a:p>
            <a:r>
              <a:rPr lang="en-GB" dirty="0" smtClean="0"/>
              <a:t>Based on effect size.</a:t>
            </a:r>
            <a:endParaRPr lang="en-GB" dirty="0"/>
          </a:p>
          <a:p>
            <a:r>
              <a:rPr lang="en-GB" dirty="0" smtClean="0"/>
              <a:t>N&gt;=10.</a:t>
            </a:r>
            <a:endParaRPr lang="en-GB" dirty="0"/>
          </a:p>
          <a:p>
            <a:r>
              <a:rPr lang="en-GB" dirty="0" smtClean="0"/>
              <a:t>84% above LLOD.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96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 point on LLOD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attempt was made by using </a:t>
            </a:r>
            <a:r>
              <a:rPr lang="en-GB" dirty="0" err="1" smtClean="0"/>
              <a:t>llod</a:t>
            </a:r>
            <a:r>
              <a:rPr lang="en-GB" dirty="0" smtClean="0"/>
              <a:t>/2.</a:t>
            </a:r>
          </a:p>
          <a:p>
            <a:r>
              <a:rPr lang="en-GB" dirty="0" smtClean="0"/>
              <a:t>Busy Manhattan plots is largely related to this.</a:t>
            </a:r>
          </a:p>
          <a:p>
            <a:r>
              <a:rPr lang="en-GB" dirty="0" smtClean="0"/>
              <a:t>Although higher MAF </a:t>
            </a:r>
            <a:r>
              <a:rPr lang="en-GB" dirty="0" err="1" smtClean="0"/>
              <a:t>cutoff</a:t>
            </a:r>
            <a:r>
              <a:rPr lang="en-GB" dirty="0" smtClean="0"/>
              <a:t> could do away with busy (excessive number of significant hits) Manhattan plots, the associate proteins with low &gt;LLOD% were discarded.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939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&gt;LLOD%</a:t>
            </a:r>
            <a:endParaRPr lang="en-GB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268847"/>
              </p:ext>
            </p:extLst>
          </p:nvPr>
        </p:nvGraphicFramePr>
        <p:xfrm>
          <a:off x="838200" y="1825625"/>
          <a:ext cx="10515600" cy="4827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390590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163773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756198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889694"/>
                    </a:ext>
                  </a:extLst>
                </a:gridCol>
              </a:tblGrid>
              <a:tr h="377644">
                <a:tc>
                  <a:txBody>
                    <a:bodyPr/>
                    <a:lstStyle/>
                    <a:p>
                      <a:r>
                        <a:rPr lang="en-GB" dirty="0" smtClean="0"/>
                        <a:t>Protein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&gt;LLOD%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Protein (continued)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&gt;LLOD% (continued)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79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L.15RA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668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ST1A1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IL.20RA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255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MCP.3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0476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FGF.5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389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AXIN1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NRTN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0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IL.17A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5643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IL.17C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IL.1.alpha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058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IL.2RB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558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868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IL.10RA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IFN.gamma</a:t>
                      </a:r>
                      <a:endParaRPr lang="en-GB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441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TSLP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944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IL.22.RA1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4876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53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Manhattan plots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QCGWAS only desirable for small number of (problematic) proteins.</a:t>
            </a:r>
          </a:p>
          <a:p>
            <a:r>
              <a:rPr lang="en-GB" dirty="0" smtClean="0"/>
              <a:t>Manhattan plots were produced for each protein from each cohort.</a:t>
            </a:r>
          </a:p>
          <a:p>
            <a:r>
              <a:rPr lang="en-GB" dirty="0" smtClean="0"/>
              <a:t>It indicates that </a:t>
            </a:r>
            <a:r>
              <a:rPr lang="en-GB" dirty="0" err="1" smtClean="0"/>
              <a:t>sumstats</a:t>
            </a:r>
            <a:r>
              <a:rPr lang="en-GB" dirty="0" smtClean="0"/>
              <a:t> are generally satisfactory.</a:t>
            </a:r>
          </a:p>
        </p:txBody>
      </p:sp>
    </p:spTree>
    <p:extLst>
      <p:ext uri="{BB962C8B-B14F-4D97-AF65-F5344CB8AC3E}">
        <p14:creationId xmlns:p14="http://schemas.microsoft.com/office/powerpoint/2010/main" val="181572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Use of </a:t>
            </a:r>
            <a:r>
              <a:rPr lang="en-GB" b="1" dirty="0" err="1" smtClean="0"/>
              <a:t>sumstats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Identification of independent signals with 1KG (built from </a:t>
            </a:r>
            <a:r>
              <a:rPr lang="en-GB" dirty="0" err="1" smtClean="0"/>
              <a:t>LocusZoom</a:t>
            </a:r>
            <a:r>
              <a:rPr lang="en-GB" dirty="0" smtClean="0"/>
              <a:t> 1.4 and also curated databases at cardio), UK10K+1KG (INTERVAL genotypes) and r2=0, 0.1 and contrast with INTERVAL.</a:t>
            </a:r>
          </a:p>
          <a:p>
            <a:pPr lvl="1"/>
            <a:r>
              <a:rPr lang="en-GB" dirty="0" smtClean="0"/>
              <a:t>PLINK –clump</a:t>
            </a:r>
          </a:p>
          <a:p>
            <a:pPr lvl="1"/>
            <a:r>
              <a:rPr lang="en-GB" dirty="0" smtClean="0"/>
              <a:t>GCTA –</a:t>
            </a:r>
            <a:r>
              <a:rPr lang="en-GB" dirty="0" err="1" smtClean="0"/>
              <a:t>cojo</a:t>
            </a:r>
            <a:endParaRPr lang="en-GB" dirty="0" smtClean="0"/>
          </a:p>
          <a:p>
            <a:r>
              <a:rPr lang="en-GB" dirty="0" smtClean="0"/>
              <a:t>Manhattan/Q-Q/</a:t>
            </a:r>
            <a:r>
              <a:rPr lang="en-GB" dirty="0" err="1" smtClean="0"/>
              <a:t>LocusZoom</a:t>
            </a:r>
            <a:r>
              <a:rPr lang="en-GB" dirty="0" smtClean="0"/>
              <a:t>/forest plots, loose ends (</a:t>
            </a:r>
            <a:r>
              <a:rPr lang="en-GB" dirty="0" err="1" smtClean="0"/>
              <a:t>rsid</a:t>
            </a:r>
            <a:r>
              <a:rPr lang="en-GB" dirty="0" smtClean="0"/>
              <a:t> instead of SNPID and right allele labelling/effect size) for the latter two are being done.</a:t>
            </a:r>
          </a:p>
          <a:p>
            <a:r>
              <a:rPr lang="en-GB" dirty="0" err="1" smtClean="0"/>
              <a:t>Finemapping</a:t>
            </a:r>
            <a:r>
              <a:rPr lang="en-GB" dirty="0" smtClean="0"/>
              <a:t>, LDSC analysis, pathway analysis?</a:t>
            </a:r>
          </a:p>
          <a:p>
            <a:r>
              <a:rPr lang="en-GB" dirty="0"/>
              <a:t>Quantitative trait/disease outcomes, e.g., CVD, lung function.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059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Results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/scratch/jhz22/INF/</a:t>
            </a:r>
          </a:p>
          <a:p>
            <a:pPr lvl="1"/>
            <a:r>
              <a:rPr lang="en-GB" dirty="0" err="1" smtClean="0"/>
              <a:t>sumstats</a:t>
            </a:r>
            <a:r>
              <a:rPr lang="en-GB" dirty="0" smtClean="0"/>
              <a:t>/INTERVAL on GWAS </a:t>
            </a:r>
            <a:r>
              <a:rPr lang="en-GB" dirty="0" err="1" smtClean="0"/>
              <a:t>sumstats</a:t>
            </a:r>
            <a:r>
              <a:rPr lang="en-GB" dirty="0" smtClean="0"/>
              <a:t> from INTERVAL</a:t>
            </a:r>
          </a:p>
          <a:p>
            <a:pPr lvl="1"/>
            <a:r>
              <a:rPr lang="en-GB" dirty="0" smtClean="0"/>
              <a:t>plots/ on Manhattan plots for participating cohorts</a:t>
            </a:r>
          </a:p>
          <a:p>
            <a:pPr lvl="1"/>
            <a:r>
              <a:rPr lang="en-GB" dirty="0" smtClean="0"/>
              <a:t>METAL/ on meta-analysed </a:t>
            </a:r>
            <a:r>
              <a:rPr lang="en-GB" dirty="0" err="1" smtClean="0"/>
              <a:t>sumstats+Manhattan</a:t>
            </a:r>
            <a:r>
              <a:rPr lang="en-GB" dirty="0" smtClean="0"/>
              <a:t>/Q-Q/</a:t>
            </a:r>
            <a:r>
              <a:rPr lang="en-GB" dirty="0" err="1" smtClean="0"/>
              <a:t>LocusZoom</a:t>
            </a:r>
            <a:r>
              <a:rPr lang="en-GB" dirty="0" smtClean="0"/>
              <a:t> plots</a:t>
            </a:r>
          </a:p>
          <a:p>
            <a:pPr lvl="1"/>
            <a:r>
              <a:rPr lang="en-GB" dirty="0" smtClean="0"/>
              <a:t>clumping/ on PLINK –clump analysis + forest </a:t>
            </a:r>
            <a:r>
              <a:rPr lang="en-GB" dirty="0"/>
              <a:t>plots (</a:t>
            </a:r>
            <a:r>
              <a:rPr lang="en-GB" dirty="0" smtClean="0"/>
              <a:t>INF1.UK10K+1KG.r2-0.fp.pdf)</a:t>
            </a:r>
          </a:p>
          <a:p>
            <a:pPr lvl="1"/>
            <a:r>
              <a:rPr lang="en-GB" dirty="0" err="1" smtClean="0"/>
              <a:t>cojo</a:t>
            </a:r>
            <a:r>
              <a:rPr lang="en-GB" dirty="0" smtClean="0"/>
              <a:t>/ on conditional analysis with 1KG, UK10K+1KG</a:t>
            </a:r>
          </a:p>
          <a:p>
            <a:r>
              <a:rPr lang="en-GB" dirty="0" smtClean="0"/>
              <a:t>cis/trans classification tables was generated via customised programs</a:t>
            </a:r>
          </a:p>
          <a:p>
            <a:r>
              <a:rPr lang="en-GB" u="sng" dirty="0">
                <a:hlinkClick r:id="rId2"/>
              </a:rPr>
              <a:t>https://</a:t>
            </a:r>
            <a:r>
              <a:rPr lang="en-GB" u="sng" dirty="0" smtClean="0">
                <a:hlinkClick r:id="rId2"/>
              </a:rPr>
              <a:t>github.com/jinghuazhao/INF/blob/master/doc/INF1.paper.xlsx</a:t>
            </a:r>
            <a:r>
              <a:rPr lang="en-GB" dirty="0" smtClean="0"/>
              <a:t> collects clumping/</a:t>
            </a:r>
            <a:r>
              <a:rPr lang="en-GB" dirty="0" err="1" smtClean="0"/>
              <a:t>cojo</a:t>
            </a:r>
            <a:r>
              <a:rPr lang="en-GB" dirty="0" smtClean="0"/>
              <a:t> results</a:t>
            </a:r>
          </a:p>
          <a:p>
            <a:r>
              <a:rPr lang="en-GB" dirty="0" smtClean="0"/>
              <a:t>INTERVAL and INF1 share similarity in both number of signals and cis/trans classification, while UK10K+1KG reference panel gave more signals than </a:t>
            </a:r>
            <a:r>
              <a:rPr lang="en-GB" dirty="0"/>
              <a:t>1KG. GCTA –</a:t>
            </a:r>
            <a:r>
              <a:rPr lang="en-GB" dirty="0" err="1"/>
              <a:t>cojo</a:t>
            </a:r>
            <a:r>
              <a:rPr lang="en-GB" dirty="0"/>
              <a:t> appears to be a good compromise between r2=0, 0.1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9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1177</Words>
  <Application>Microsoft Office PowerPoint</Application>
  <PresentationFormat>Widescreen</PresentationFormat>
  <Paragraphs>215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SCALLOP/INF1 analysis </vt:lpstr>
      <vt:lpstr>Studies</vt:lpstr>
      <vt:lpstr>Association analysis for KORA</vt:lpstr>
      <vt:lpstr>Meta-analysis through METAL</vt:lpstr>
      <vt:lpstr>A point on LLOD</vt:lpstr>
      <vt:lpstr>&gt;LLOD%</vt:lpstr>
      <vt:lpstr>Manhattan plots</vt:lpstr>
      <vt:lpstr>Use of sumstats</vt:lpstr>
      <vt:lpstr>Results</vt:lpstr>
      <vt:lpstr>OPG Manhattan plot</vt:lpstr>
      <vt:lpstr>OPG Q-Q plot</vt:lpstr>
      <vt:lpstr>OPG forest plot</vt:lpstr>
      <vt:lpstr>OPG forest plot</vt:lpstr>
      <vt:lpstr>A general sketch of analysis</vt:lpstr>
      <vt:lpstr>Landmarks</vt:lpstr>
      <vt:lpstr>A brief summary (29/11/18)</vt:lpstr>
      <vt:lpstr>On next steps (29/11/18)</vt:lpstr>
      <vt:lpstr>Updates I (8/3/19)</vt:lpstr>
      <vt:lpstr>Updates II (8/3/19)</vt:lpstr>
      <vt:lpstr>Next steps (8/3/19)</vt:lpstr>
      <vt:lpstr>Manhattan plots</vt:lpstr>
      <vt:lpstr>Q-Q plot</vt:lpstr>
      <vt:lpstr>Points from discussion (8/3/19)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SCALLOP/INF1 analysis</dc:title>
  <dc:creator>Tengyu Zhao</dc:creator>
  <cp:lastModifiedBy>Jing Zhao</cp:lastModifiedBy>
  <cp:revision>292</cp:revision>
  <dcterms:created xsi:type="dcterms:W3CDTF">2018-11-11T14:47:16Z</dcterms:created>
  <dcterms:modified xsi:type="dcterms:W3CDTF">2019-04-09T15:38:25Z</dcterms:modified>
</cp:coreProperties>
</file>