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7" r:id="rId7"/>
    <p:sldId id="266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29/11/2018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34D-F90E-41D5-9F55-4D96564E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E72-4BD3-49C3-A7B4-5468A4C4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Further work on INTERVAL.</a:t>
            </a:r>
          </a:p>
          <a:p>
            <a:r>
              <a:rPr lang="en-GB" dirty="0" smtClean="0"/>
              <a:t>Meta-analysis:</a:t>
            </a:r>
            <a:endParaRPr lang="en-GB" dirty="0" smtClean="0"/>
          </a:p>
          <a:p>
            <a:pPr lvl="1"/>
            <a:r>
              <a:rPr lang="en-GB" dirty="0" smtClean="0"/>
              <a:t>Summary </a:t>
            </a:r>
            <a:r>
              <a:rPr lang="en-GB" dirty="0"/>
              <a:t>data from EGCUT, INTERVAL, NSPHS, ORCADES, STABILITY, STANLEY, </a:t>
            </a:r>
            <a:r>
              <a:rPr lang="en-GB" dirty="0" smtClean="0"/>
              <a:t>VIS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METAL (WEIGHTS &gt;= 50, SCHEME STDERR).</a:t>
            </a:r>
          </a:p>
          <a:p>
            <a:r>
              <a:rPr lang="en-GB" dirty="0" smtClean="0"/>
              <a:t>Highlights: </a:t>
            </a:r>
          </a:p>
          <a:p>
            <a:pPr lvl="1"/>
            <a:r>
              <a:rPr lang="en-GB" dirty="0" smtClean="0"/>
              <a:t>PLINK </a:t>
            </a:r>
            <a:r>
              <a:rPr lang="en-GB" dirty="0"/>
              <a:t>–</a:t>
            </a:r>
            <a:r>
              <a:rPr lang="en-GB" dirty="0" smtClean="0"/>
              <a:t>clump </a:t>
            </a:r>
            <a:r>
              <a:rPr lang="en-GB" dirty="0"/>
              <a:t>and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Shown for two benchmarks and cis-/trans- </a:t>
            </a:r>
            <a:r>
              <a:rPr lang="en-GB" dirty="0" smtClean="0"/>
              <a:t>classifications (generic R function now available).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8068-5B4A-4560-B3C9-C5546F7D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TNFRSF11B</a:t>
            </a:r>
            <a:r>
              <a:rPr lang="en-GB" b="1" dirty="0"/>
              <a:t>, chr8:119935796-119964439 (OPG)</a:t>
            </a:r>
            <a:endParaRPr lang="en-GB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3" y="1690688"/>
            <a:ext cx="522160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21" y="1690688"/>
            <a:ext cx="5945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9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E6D8-8853-4E5D-844A-D136D0E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TNFSF14</a:t>
            </a:r>
            <a:r>
              <a:rPr lang="en-GB" b="1" dirty="0"/>
              <a:t>, chr19:6663148-6670599 (TNFSF14)</a:t>
            </a:r>
            <a:endParaRPr lang="en-GB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3" y="1690688"/>
            <a:ext cx="522160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6033"/>
            <a:ext cx="5167192" cy="43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9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671C-CA76-4C12-872F-B01E1B4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OPG/TNFSF14</a:t>
            </a:r>
            <a:endParaRPr lang="en-GB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8" y="1690688"/>
            <a:ext cx="6216197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690688"/>
            <a:ext cx="5848993" cy="49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6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12C-8CEF-4309-B018-8E8F8D93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2926080" cy="5009515"/>
          </a:xfrm>
        </p:spPr>
        <p:txBody>
          <a:bodyPr/>
          <a:lstStyle/>
          <a:p>
            <a:r>
              <a:rPr lang="en-GB" b="1" dirty="0"/>
              <a:t>GCTA –</a:t>
            </a:r>
            <a:r>
              <a:rPr lang="en-GB" b="1" dirty="0" err="1"/>
              <a:t>cojo-slct</a:t>
            </a:r>
            <a:r>
              <a:rPr lang="en-GB" b="1" dirty="0"/>
              <a:t> results: Allele A is associated with increasing level (p=7.0e-21)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35A3B-6B3C-4E79-B1FC-9CF083F47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0288"/>
              </p:ext>
            </p:extLst>
          </p:nvPr>
        </p:nvGraphicFramePr>
        <p:xfrm>
          <a:off x="3565238" y="0"/>
          <a:ext cx="823052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29">
                  <a:extLst>
                    <a:ext uri="{9D8B030D-6E8A-4147-A177-3AD203B41FA5}">
                      <a16:colId xmlns:a16="http://schemas.microsoft.com/office/drawing/2014/main" val="229818093"/>
                    </a:ext>
                  </a:extLst>
                </a:gridCol>
                <a:gridCol w="1380197">
                  <a:extLst>
                    <a:ext uri="{9D8B030D-6E8A-4147-A177-3AD203B41FA5}">
                      <a16:colId xmlns:a16="http://schemas.microsoft.com/office/drawing/2014/main" val="38527757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1448197328"/>
                    </a:ext>
                  </a:extLst>
                </a:gridCol>
                <a:gridCol w="474347">
                  <a:extLst>
                    <a:ext uri="{9D8B030D-6E8A-4147-A177-3AD203B41FA5}">
                      <a16:colId xmlns:a16="http://schemas.microsoft.com/office/drawing/2014/main" val="1222010827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2837235953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149203699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379035729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588541853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808792041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2779649248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1693674741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bJ_se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40692175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chr8:119867209_A_C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5.22E-10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9922.26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0.206094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0.027873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1.42E-13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0651981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-0.1588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1.34E-36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18014.3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-0.16752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1.14E-39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9224893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0.4748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5.98E-21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18469.6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7.05E-21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82392297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0.006658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5131.59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8.67037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1.49E-189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28000508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chr19:1403959_C_G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10609.6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0.355997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0.043189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1.68E-16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41726758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6277.87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3.11423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0.137398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9.76E-114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9584536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2.46E-13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4175.8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-1.57162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0.077627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3.87E-91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58243335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3.31E-87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10569.4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-0.86873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1.18E-150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14448918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-0.5374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4.79E-41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4419.3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-0.70832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0.046519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2.37E-52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0456041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-0.1313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11751.1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-0.25828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0.022198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2.73E-31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61385439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7997.02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1.33156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0.117344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7.64E-30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64541733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-0.7169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6261.49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-13.282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2.52E-203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18505965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6594.93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8.86702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0.27947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6.40E-221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30579718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4833.35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0.540685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0.053221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3.01E-24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2644035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6397.97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-9.78149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0.368155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1.55E-155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2167940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chr19:54324995_G_T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2.43E-24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4.45E-24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84241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0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F099-9616-49AF-AD69-A97C6AED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7920" cy="685800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SNP information (</a:t>
            </a:r>
            <a:r>
              <a:rPr lang="en-GB" b="1" dirty="0" err="1"/>
              <a:t>PhenoScanner</a:t>
            </a:r>
            <a:r>
              <a:rPr lang="en-GB" b="1" dirty="0"/>
              <a:t>)</a:t>
            </a:r>
            <a:br>
              <a:rPr lang="en-GB" b="1" dirty="0"/>
            </a:br>
            <a:r>
              <a:rPr lang="en-GB" b="1" dirty="0"/>
              <a:t>chr17:26694861</a:t>
            </a:r>
            <a:br>
              <a:rPr lang="en-GB" b="1" dirty="0"/>
            </a:br>
            <a:r>
              <a:rPr lang="en-GB" b="1" dirty="0"/>
              <a:t>rs704:</a:t>
            </a:r>
            <a:br>
              <a:rPr lang="en-GB" b="1" dirty="0"/>
            </a:br>
            <a:r>
              <a:rPr lang="en-GB" b="1" dirty="0"/>
              <a:t>Kwan </a:t>
            </a:r>
            <a:r>
              <a:rPr lang="en-GB" b="1" dirty="0" smtClean="0"/>
              <a:t>JS, et al. (2014), </a:t>
            </a:r>
            <a:r>
              <a:rPr lang="en-GB" b="1" i="1" dirty="0" smtClean="0"/>
              <a:t>Hum </a:t>
            </a:r>
            <a:r>
              <a:rPr lang="en-GB" b="1" i="1" dirty="0" err="1" smtClean="0"/>
              <a:t>Mol</a:t>
            </a:r>
            <a:r>
              <a:rPr lang="en-GB" b="1" i="1" dirty="0" smtClean="0"/>
              <a:t> Genet</a:t>
            </a:r>
            <a:r>
              <a:rPr lang="en-GB" b="1" dirty="0" smtClean="0"/>
              <a:t>, PMID25080503</a:t>
            </a:r>
            <a:r>
              <a:rPr lang="en-GB" b="1" dirty="0"/>
              <a:t>, allele G ~ decrease of </a:t>
            </a:r>
            <a:r>
              <a:rPr lang="en-GB" b="1" dirty="0" err="1"/>
              <a:t>Osteoprotegerin</a:t>
            </a:r>
            <a:r>
              <a:rPr lang="en-GB" b="1" dirty="0"/>
              <a:t> levels (</a:t>
            </a:r>
            <a:r>
              <a:rPr lang="en-GB" b="1" i="1" dirty="0"/>
              <a:t>p</a:t>
            </a:r>
            <a:r>
              <a:rPr lang="en-GB" b="1" dirty="0"/>
              <a:t>=1e-9).</a:t>
            </a:r>
            <a:br>
              <a:rPr lang="en-GB" b="1" dirty="0"/>
            </a:br>
            <a:endParaRPr lang="en-GB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7C0A28-9FD4-45FC-AB9C-8D5755CB0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170802"/>
              </p:ext>
            </p:extLst>
          </p:nvPr>
        </p:nvGraphicFramePr>
        <p:xfrm>
          <a:off x="5354320" y="0"/>
          <a:ext cx="6837681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375">
                  <a:extLst>
                    <a:ext uri="{9D8B030D-6E8A-4147-A177-3AD203B41FA5}">
                      <a16:colId xmlns:a16="http://schemas.microsoft.com/office/drawing/2014/main" val="3862113751"/>
                    </a:ext>
                  </a:extLst>
                </a:gridCol>
                <a:gridCol w="1790078">
                  <a:extLst>
                    <a:ext uri="{9D8B030D-6E8A-4147-A177-3AD203B41FA5}">
                      <a16:colId xmlns:a16="http://schemas.microsoft.com/office/drawing/2014/main" val="2135184577"/>
                    </a:ext>
                  </a:extLst>
                </a:gridCol>
                <a:gridCol w="1727633">
                  <a:extLst>
                    <a:ext uri="{9D8B030D-6E8A-4147-A177-3AD203B41FA5}">
                      <a16:colId xmlns:a16="http://schemas.microsoft.com/office/drawing/2014/main" val="3567808460"/>
                    </a:ext>
                  </a:extLst>
                </a:gridCol>
                <a:gridCol w="1113595">
                  <a:extLst>
                    <a:ext uri="{9D8B030D-6E8A-4147-A177-3AD203B41FA5}">
                      <a16:colId xmlns:a16="http://schemas.microsoft.com/office/drawing/2014/main" val="2099834370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 (hg19)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Alleles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178918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rs149577650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499626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rs2247769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52867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rs704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145578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rs7259447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062102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138192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rs149200741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721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rs56029314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682613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rs344560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769392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rs6510917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873337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rs11085195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117693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rs142682195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223656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390625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81082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rs56361194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51247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rs193135521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41751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rs4632248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428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cis-/trans- classification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89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next steps of meta-analysis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KORA </a:t>
            </a:r>
            <a:r>
              <a:rPr lang="en-GB" dirty="0"/>
              <a:t>individual level data analysis will be </a:t>
            </a:r>
            <a:r>
              <a:rPr lang="en-GB" dirty="0" smtClean="0"/>
              <a:t>conducted centrally.</a:t>
            </a:r>
            <a:endParaRPr lang="en-GB" dirty="0"/>
          </a:p>
          <a:p>
            <a:r>
              <a:rPr lang="en-GB" dirty="0" smtClean="0"/>
              <a:t>Additional studies </a:t>
            </a:r>
            <a:r>
              <a:rPr lang="en-GB" dirty="0" smtClean="0"/>
              <a:t>such as COMBINE </a:t>
            </a:r>
            <a:r>
              <a:rPr lang="en-GB" dirty="0"/>
              <a:t>will be added.</a:t>
            </a:r>
          </a:p>
          <a:p>
            <a:r>
              <a:rPr lang="en-GB" dirty="0" smtClean="0"/>
              <a:t>For cohorts contributing results on PLINK, information </a:t>
            </a:r>
            <a:r>
              <a:rPr lang="en-GB" dirty="0" smtClean="0"/>
              <a:t>such as effect allele (frequency), imputation </a:t>
            </a:r>
            <a:r>
              <a:rPr lang="en-GB" dirty="0" smtClean="0"/>
              <a:t>quality is recommended on </a:t>
            </a:r>
            <a:r>
              <a:rPr lang="en-GB" dirty="0" smtClean="0"/>
              <a:t>a per-cohort basis </a:t>
            </a:r>
            <a:r>
              <a:rPr lang="en-GB" dirty="0" smtClean="0"/>
              <a:t>via </a:t>
            </a:r>
            <a:r>
              <a:rPr lang="en-GB" dirty="0" err="1" smtClean="0"/>
              <a:t>qctool</a:t>
            </a:r>
            <a:r>
              <a:rPr lang="en-GB" dirty="0" smtClean="0"/>
              <a:t> as noted in SCALLOP_INF_I_analysis_plan.md.</a:t>
            </a:r>
            <a:endParaRPr lang="en-GB" dirty="0"/>
          </a:p>
          <a:p>
            <a:r>
              <a:rPr lang="en-GB" dirty="0"/>
              <a:t>Refined </a:t>
            </a:r>
            <a:r>
              <a:rPr lang="en-GB" dirty="0" smtClean="0"/>
              <a:t>QC and </a:t>
            </a:r>
            <a:r>
              <a:rPr lang="en-GB" dirty="0"/>
              <a:t>downstream analysis, as the results shown </a:t>
            </a:r>
            <a:r>
              <a:rPr lang="en-GB" dirty="0" smtClean="0"/>
              <a:t>here were </a:t>
            </a:r>
            <a:r>
              <a:rPr lang="en-GB" dirty="0"/>
              <a:t>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 smtClean="0"/>
              <a:t>tryggve</a:t>
            </a:r>
            <a:r>
              <a:rPr lang="en-GB" dirty="0" smtClean="0"/>
              <a:t> when there was issues with the </a:t>
            </a:r>
            <a:r>
              <a:rPr lang="en-GB" dirty="0" smtClean="0"/>
              <a:t>up-/</a:t>
            </a:r>
            <a:r>
              <a:rPr lang="en-GB" dirty="0" smtClean="0"/>
              <a:t>down-load. A more desirable </a:t>
            </a:r>
            <a:r>
              <a:rPr lang="en-GB" dirty="0" smtClean="0"/>
              <a:t>reference panel </a:t>
            </a:r>
            <a:r>
              <a:rPr lang="en-GB" dirty="0" smtClean="0"/>
              <a:t>would be INTERVAL, </a:t>
            </a:r>
            <a:r>
              <a:rPr lang="en-GB" dirty="0" err="1" smtClean="0"/>
              <a:t>UKBiobank</a:t>
            </a:r>
            <a:r>
              <a:rPr lang="en-GB" dirty="0" smtClean="0"/>
              <a:t>. </a:t>
            </a:r>
            <a:r>
              <a:rPr lang="en-GB" dirty="0" err="1" smtClean="0"/>
              <a:t>Finemapping</a:t>
            </a:r>
            <a:r>
              <a:rPr lang="en-GB" smtClean="0"/>
              <a:t> is set to involve </a:t>
            </a:r>
            <a:r>
              <a:rPr lang="en-GB" dirty="0" smtClean="0"/>
              <a:t>PLINK, GCTA, </a:t>
            </a:r>
            <a:r>
              <a:rPr lang="en-GB" dirty="0" err="1" smtClean="0"/>
              <a:t>finemap</a:t>
            </a:r>
            <a:r>
              <a:rPr lang="en-GB" dirty="0" smtClean="0"/>
              <a:t>, and JAM, among others.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490</Words>
  <Application>Microsoft Office PowerPoint</Application>
  <PresentationFormat>Widescreen</PresentationFormat>
  <Paragraphs>277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SCALLOP/INF1 analysis </vt:lpstr>
      <vt:lpstr>Outlines</vt:lpstr>
      <vt:lpstr>TNFRSF11B, chr8:119935796-119964439 (OPG)</vt:lpstr>
      <vt:lpstr>TNFSF14, chr19:6663148-6670599 (TNFSF14)</vt:lpstr>
      <vt:lpstr>OPG/TNFSF14</vt:lpstr>
      <vt:lpstr>GCTA –cojo-slct results: Allele A is associated with increasing level (p=7.0e-21)</vt:lpstr>
      <vt:lpstr>SNP information (PhenoScanner) chr17:26694861 rs704: Kwan JS, et al. (2014), Hum Mol Genet, PMID25080503, allele G ~ decrease of Osteoprotegerin levels (p=1e-9). </vt:lpstr>
      <vt:lpstr>cis-/trans- classification</vt:lpstr>
      <vt:lpstr>On next steps of meta-analysis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97</cp:revision>
  <dcterms:created xsi:type="dcterms:W3CDTF">2018-11-11T14:47:16Z</dcterms:created>
  <dcterms:modified xsi:type="dcterms:W3CDTF">2018-11-27T11:17:45Z</dcterms:modified>
</cp:coreProperties>
</file>