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81" r:id="rId6"/>
    <p:sldId id="278" r:id="rId7"/>
    <p:sldId id="276" r:id="rId8"/>
    <p:sldId id="280" r:id="rId9"/>
    <p:sldId id="285" r:id="rId10"/>
    <p:sldId id="284" r:id="rId11"/>
    <p:sldId id="288" r:id="rId12"/>
    <p:sldId id="286" r:id="rId13"/>
    <p:sldId id="287" r:id="rId14"/>
    <p:sldId id="289" r:id="rId15"/>
    <p:sldId id="279" r:id="rId16"/>
    <p:sldId id="277" r:id="rId17"/>
    <p:sldId id="272" r:id="rId18"/>
    <p:sldId id="264" r:id="rId19"/>
    <p:sldId id="267" r:id="rId20"/>
    <p:sldId id="268" r:id="rId21"/>
    <p:sldId id="271" r:id="rId22"/>
    <p:sldId id="269" r:id="rId23"/>
    <p:sldId id="270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5497-BDD7-4A5C-BAD8-1999711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regional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3336-3EFA-4025-B4CA-3648929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Near-independent signals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1KG (</a:t>
            </a:r>
            <a:r>
              <a:rPr lang="en-GB" dirty="0" err="1" smtClean="0"/>
              <a:t>LocusZoom</a:t>
            </a:r>
            <a:r>
              <a:rPr lang="en-GB" dirty="0" smtClean="0"/>
              <a:t> 1.4, cardio), and UK10K+1KG as LD references, with balanced </a:t>
            </a:r>
            <a:r>
              <a:rPr lang="en-GB" dirty="0"/>
              <a:t>and comparable </a:t>
            </a:r>
            <a:r>
              <a:rPr lang="en-GB" dirty="0" smtClean="0"/>
              <a:t>parameters, e.g.,</a:t>
            </a:r>
          </a:p>
          <a:p>
            <a:r>
              <a:rPr lang="en-GB" dirty="0" smtClean="0"/>
              <a:t>PLINK</a:t>
            </a:r>
          </a:p>
          <a:p>
            <a:pPr lvl="1"/>
            <a:r>
              <a:rPr lang="en-GB" dirty="0" smtClean="0"/>
              <a:t>--clump-r2 0 / --clump-r2 0.1</a:t>
            </a:r>
          </a:p>
          <a:p>
            <a:r>
              <a:rPr lang="en-GB" dirty="0" smtClean="0"/>
              <a:t>GCTA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cojo</a:t>
            </a:r>
            <a:r>
              <a:rPr lang="en-GB" dirty="0"/>
              <a:t>-collinear </a:t>
            </a:r>
            <a:r>
              <a:rPr lang="en-GB" dirty="0" smtClean="0"/>
              <a:t>0.1</a:t>
            </a:r>
          </a:p>
          <a:p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</a:t>
            </a:r>
            <a:r>
              <a:rPr lang="en-GB" dirty="0" smtClean="0"/>
              <a:t>results and </a:t>
            </a:r>
            <a:r>
              <a:rPr lang="en-GB" dirty="0"/>
              <a:t>cis/trans classification </a:t>
            </a:r>
            <a:r>
              <a:rPr lang="en-GB" dirty="0" smtClean="0"/>
              <a:t>tables.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</a:t>
            </a:r>
            <a:r>
              <a:rPr lang="en-GB" dirty="0" smtClean="0"/>
              <a:t>0.1.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499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Use of </a:t>
            </a:r>
            <a:r>
              <a:rPr lang="en-GB" b="1" dirty="0" err="1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Identification of 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/forest </a:t>
            </a:r>
            <a:r>
              <a:rPr lang="en-GB" dirty="0"/>
              <a:t>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general sketch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</a:t>
            </a:r>
            <a:r>
              <a:rPr lang="en-GB" dirty="0" smtClean="0"/>
              <a:t>analysis almost done, </a:t>
            </a:r>
            <a:r>
              <a:rPr lang="en-GB" dirty="0" smtClean="0"/>
              <a:t>which can be intersected with approximately independent LD blocks for </a:t>
            </a:r>
            <a:r>
              <a:rPr lang="en-GB" dirty="0" err="1" smtClean="0"/>
              <a:t>finemapping</a:t>
            </a:r>
            <a:r>
              <a:rPr lang="en-GB" dirty="0" smtClean="0"/>
              <a:t>; the results with PLINK –clump are readily available (INF1.UK10K+1KG.AILD.r2-0/0.1.ranges).</a:t>
            </a:r>
            <a:endParaRPr lang="en-GB" dirty="0"/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/>
              <a:t>Studies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point on LLOD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Busy Manhattan plots and &gt;LLOD</a:t>
            </a:r>
            <a:r>
              <a:rPr lang="en-GB" b="1" dirty="0"/>
              <a:t>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 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Plots for METAL </a:t>
            </a:r>
            <a:r>
              <a:rPr lang="en-GB" dirty="0" err="1" smtClean="0"/>
              <a:t>sumstats</a:t>
            </a:r>
            <a:r>
              <a:rPr lang="en-GB" dirty="0" smtClean="0"/>
              <a:t> were also produced.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Meta-analysis through METAL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Carried out on TRYGGVE with the latest release.</a:t>
            </a:r>
          </a:p>
          <a:p>
            <a:r>
              <a:rPr lang="en-GB" dirty="0"/>
              <a:t>GC correction not considered on cohort level.</a:t>
            </a:r>
          </a:p>
          <a:p>
            <a:r>
              <a:rPr lang="en-GB" dirty="0"/>
              <a:t>Based on effect size.</a:t>
            </a:r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Meta-analysis r</a:t>
            </a:r>
            <a:r>
              <a:rPr lang="en-GB" b="1" dirty="0" smtClean="0"/>
              <a:t>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/scratch/jhz22/INF/</a:t>
            </a:r>
          </a:p>
          <a:p>
            <a:pPr lvl="1"/>
            <a:r>
              <a:rPr lang="en-GB" dirty="0" err="1"/>
              <a:t>sumstats</a:t>
            </a:r>
            <a:r>
              <a:rPr lang="en-GB" dirty="0"/>
              <a:t>/INTERVAL on 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pPr lvl="1"/>
            <a:r>
              <a:rPr lang="en-GB" dirty="0"/>
              <a:t>plots/ on Manhattan plots for participating cohorts</a:t>
            </a:r>
          </a:p>
          <a:p>
            <a:pPr lvl="1"/>
            <a:r>
              <a:rPr lang="en-GB" dirty="0"/>
              <a:t>METAL/ on meta-analysed 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pPr lvl="1"/>
            <a:r>
              <a:rPr lang="en-GB" dirty="0"/>
              <a:t>clumping/ on PLINK –clump analysis + forest plots (INF1.UK10K+1KG.r2-0.fp.pdf)</a:t>
            </a:r>
          </a:p>
          <a:p>
            <a:pPr lvl="1"/>
            <a:r>
              <a:rPr lang="en-GB" dirty="0" err="1"/>
              <a:t>cojo</a:t>
            </a:r>
            <a:r>
              <a:rPr lang="en-GB" dirty="0"/>
              <a:t>/ on conditional analysis with 1KG, UK10K+1KG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1252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A point on LLOD</vt:lpstr>
      <vt:lpstr>Busy Manhattan plots and &gt;LLOD%</vt:lpstr>
      <vt:lpstr>Manhattan plots</vt:lpstr>
      <vt:lpstr>Meta-analysis through METAL</vt:lpstr>
      <vt:lpstr>Meta-analysis results</vt:lpstr>
      <vt:lpstr>OPG Manhattan plot</vt:lpstr>
      <vt:lpstr>OPG Q-Q plot</vt:lpstr>
      <vt:lpstr>OPG regional plot</vt:lpstr>
      <vt:lpstr>OPG forest plot (chr8)</vt:lpstr>
      <vt:lpstr>OPG forest plot (chr17)</vt:lpstr>
      <vt:lpstr>Near-independent signals</vt:lpstr>
      <vt:lpstr>Use of sumstats</vt:lpstr>
      <vt:lpstr>A general sketch of analysis</vt:lpstr>
      <vt:lpstr>Landmarks</vt:lpstr>
      <vt:lpstr>Updates I (8/3/19)</vt:lpstr>
      <vt:lpstr>Updates II (8/3/19)</vt:lpstr>
      <vt:lpstr>Next steps (8/3/19)</vt:lpstr>
      <vt:lpstr>Points from discussion (8/3/19)</vt:lpstr>
      <vt:lpstr>Manhattan plots</vt:lpstr>
      <vt:lpstr>Q-Q plot</vt:lpstr>
      <vt:lpstr>A brief summary (29/11/18)</vt:lpstr>
      <vt:lpstr>On next steps (29/11/18)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325</cp:revision>
  <dcterms:created xsi:type="dcterms:W3CDTF">2018-11-11T14:47:16Z</dcterms:created>
  <dcterms:modified xsi:type="dcterms:W3CDTF">2019-04-10T14:27:09Z</dcterms:modified>
</cp:coreProperties>
</file>