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12/11/2018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KORA individual level data analysis will be conducted.</a:t>
            </a:r>
          </a:p>
          <a:p>
            <a:r>
              <a:rPr lang="en-GB" dirty="0"/>
              <a:t>A couple of studies will be added.</a:t>
            </a:r>
          </a:p>
          <a:p>
            <a:r>
              <a:rPr lang="en-GB" dirty="0"/>
              <a:t>Additional information, esp. results from PLINK as noted in SCALLOP_INF_I_analysis_plan.md at the GitHub.</a:t>
            </a:r>
          </a:p>
          <a:p>
            <a:r>
              <a:rPr lang="en-GB" dirty="0"/>
              <a:t>Refined and downstream analysis, as the results shown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data from EGCUT, INTERVAL, NSPHS, ORCADES, STABILITY, STANLEY, VIS.</a:t>
            </a:r>
          </a:p>
          <a:p>
            <a:r>
              <a:rPr lang="en-GB" dirty="0"/>
              <a:t>METAL (WEIGHTS &gt;= 50, SCHEME STDERR).</a:t>
            </a:r>
          </a:p>
          <a:p>
            <a:r>
              <a:rPr lang="en-GB" dirty="0"/>
              <a:t>PLINK –clumping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Shown for </a:t>
            </a:r>
            <a:r>
              <a:rPr lang="en-GB" i="1" dirty="0"/>
              <a:t>TNFRSF11B</a:t>
            </a:r>
            <a:r>
              <a:rPr lang="en-GB" dirty="0"/>
              <a:t>, chr8:119935796-119964439 (OPG) and </a:t>
            </a:r>
            <a:r>
              <a:rPr lang="en-GB" i="1" dirty="0"/>
              <a:t>TNFSF14</a:t>
            </a:r>
            <a:r>
              <a:rPr lang="en-GB" dirty="0"/>
              <a:t>, chr19:6663148-6670599 (TNFSF14).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21785-460B-40EE-A5DA-CB147EB4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E30-94F8-4E15-920F-6CE4651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58210-8B92-4198-B8BB-92BDED33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16870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4BD26-B9D3-4E8A-A1B3-A957D2DB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F396E-EC3F-472D-BDAC-18F55CCE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1F3-53D2-44D0-9FA7-6C36C1B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E9C86-F4AD-4D9F-8CF6-B1F7DED7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9306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E42-7AC2-4A9F-94CF-7436518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556406-2DE3-43A8-B153-C5A4E0F5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95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0C25-C370-48AF-AF81-36C2CABF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cis/trans classification (</a:t>
            </a:r>
            <a:r>
              <a:rPr lang="en-GB" b="1" dirty="0" err="1"/>
              <a:t>jma.cojo</a:t>
            </a:r>
            <a:r>
              <a:rPr lang="en-GB" b="1" dirty="0"/>
              <a:t> 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08B556-05BA-45F8-BBE6-CA6497A7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660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89245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983751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69255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95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HGNC symbol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TNFRSF11B</a:t>
                      </a:r>
                      <a:r>
                        <a:rPr lang="en-GB" b="1" dirty="0"/>
                        <a:t> (OPG)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i="1" dirty="0"/>
                        <a:t>TNFSF14 </a:t>
                      </a:r>
                      <a:r>
                        <a:rPr lang="en-GB" b="1" i="0" dirty="0"/>
                        <a:t>(</a:t>
                      </a:r>
                      <a:r>
                        <a:rPr lang="en-GB" b="1" dirty="0"/>
                        <a:t>TNFSF14</a:t>
                      </a:r>
                      <a:r>
                        <a:rPr lang="en-GB" b="1" i="0" dirty="0"/>
                        <a:t>)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198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140895-0A8F-4E04-865B-EE513B00C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83951"/>
              </p:ext>
            </p:extLst>
          </p:nvPr>
        </p:nvGraphicFramePr>
        <p:xfrm>
          <a:off x="1829482" y="3549016"/>
          <a:ext cx="8202168" cy="2943859"/>
        </p:xfrm>
        <a:graphic>
          <a:graphicData uri="http://schemas.openxmlformats.org/drawingml/2006/table">
            <a:tbl>
              <a:tblPr/>
              <a:tblGrid>
                <a:gridCol w="912560">
                  <a:extLst>
                    <a:ext uri="{9D8B030D-6E8A-4147-A177-3AD203B41FA5}">
                      <a16:colId xmlns:a16="http://schemas.microsoft.com/office/drawing/2014/main" val="1817090180"/>
                    </a:ext>
                  </a:extLst>
                </a:gridCol>
                <a:gridCol w="912560">
                  <a:extLst>
                    <a:ext uri="{9D8B030D-6E8A-4147-A177-3AD203B41FA5}">
                      <a16:colId xmlns:a16="http://schemas.microsoft.com/office/drawing/2014/main" val="1629898400"/>
                    </a:ext>
                  </a:extLst>
                </a:gridCol>
                <a:gridCol w="912560">
                  <a:extLst>
                    <a:ext uri="{9D8B030D-6E8A-4147-A177-3AD203B41FA5}">
                      <a16:colId xmlns:a16="http://schemas.microsoft.com/office/drawing/2014/main" val="1504109049"/>
                    </a:ext>
                  </a:extLst>
                </a:gridCol>
                <a:gridCol w="912560">
                  <a:extLst>
                    <a:ext uri="{9D8B030D-6E8A-4147-A177-3AD203B41FA5}">
                      <a16:colId xmlns:a16="http://schemas.microsoft.com/office/drawing/2014/main" val="1835131186"/>
                    </a:ext>
                  </a:extLst>
                </a:gridCol>
                <a:gridCol w="912560">
                  <a:extLst>
                    <a:ext uri="{9D8B030D-6E8A-4147-A177-3AD203B41FA5}">
                      <a16:colId xmlns:a16="http://schemas.microsoft.com/office/drawing/2014/main" val="212429389"/>
                    </a:ext>
                  </a:extLst>
                </a:gridCol>
                <a:gridCol w="912560">
                  <a:extLst>
                    <a:ext uri="{9D8B030D-6E8A-4147-A177-3AD203B41FA5}">
                      <a16:colId xmlns:a16="http://schemas.microsoft.com/office/drawing/2014/main" val="329756415"/>
                    </a:ext>
                  </a:extLst>
                </a:gridCol>
                <a:gridCol w="912560">
                  <a:extLst>
                    <a:ext uri="{9D8B030D-6E8A-4147-A177-3AD203B41FA5}">
                      <a16:colId xmlns:a16="http://schemas.microsoft.com/office/drawing/2014/main" val="4134460370"/>
                    </a:ext>
                  </a:extLst>
                </a:gridCol>
                <a:gridCol w="997384">
                  <a:extLst>
                    <a:ext uri="{9D8B030D-6E8A-4147-A177-3AD203B41FA5}">
                      <a16:colId xmlns:a16="http://schemas.microsoft.com/office/drawing/2014/main" val="2846281342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808542998"/>
                    </a:ext>
                  </a:extLst>
                </a:gridCol>
              </a:tblGrid>
              <a:tr h="13114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freq_geno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020980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9922.26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0.04672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062708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18014.3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0.560636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1.14E-39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187614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18469.6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0.449304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2889"/>
                  </a:ext>
                </a:extLst>
              </a:tr>
              <a:tr h="14147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5131.59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1.49E-189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636219"/>
                  </a:ext>
                </a:extLst>
              </a:tr>
              <a:tr h="14147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10609.6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0.037773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064292"/>
                  </a:ext>
                </a:extLst>
              </a:tr>
              <a:tr h="14147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6277.87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0.001988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9.76E-114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98345"/>
                  </a:ext>
                </a:extLst>
              </a:tr>
              <a:tr h="14147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4175.8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0.017893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3.87E-91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06363"/>
                  </a:ext>
                </a:extLst>
              </a:tr>
              <a:tr h="14147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3.31E-87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10569.4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0.05169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1.18E-150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32423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4.79E-41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4419.3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0.026839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2.37E-52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905187"/>
                  </a:ext>
                </a:extLst>
              </a:tr>
              <a:tr h="14147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11751.1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0.883698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2.73E-31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478955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7997.02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0.001988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7.64E-30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05243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6261.49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0.003976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2.52E-203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272705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6594.93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6.40E-221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576127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4833.35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0.015905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3.01E-24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14559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6397.97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0.002982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1.55E-155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7827"/>
                  </a:ext>
                </a:extLst>
              </a:tr>
              <a:tr h="19638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15157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0.201789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4514" marR="4514" marT="4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8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397</Words>
  <Application>Microsoft Office PowerPoint</Application>
  <PresentationFormat>Widescreen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SCALLOP/INF1 analysis </vt:lpstr>
      <vt:lpstr>Outlines</vt:lpstr>
      <vt:lpstr>OPG</vt:lpstr>
      <vt:lpstr>OPG</vt:lpstr>
      <vt:lpstr>OPG</vt:lpstr>
      <vt:lpstr>TNFSF14</vt:lpstr>
      <vt:lpstr>TNFSF14</vt:lpstr>
      <vt:lpstr>TNFSF14</vt:lpstr>
      <vt:lpstr>cis/trans classification (jma.cojo results)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Tengyu Zhao</cp:lastModifiedBy>
  <cp:revision>28</cp:revision>
  <dcterms:created xsi:type="dcterms:W3CDTF">2018-11-11T14:47:16Z</dcterms:created>
  <dcterms:modified xsi:type="dcterms:W3CDTF">2018-11-11T16:18:45Z</dcterms:modified>
</cp:coreProperties>
</file>