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2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5EA-F324-47F1-9BA3-AB3A8D7F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SCALLOP/INF1 analysis</a:t>
            </a:r>
            <a:br>
              <a:rPr lang="en-GB" b="1" dirty="0"/>
            </a:br>
            <a:endParaRPr lang="en-GB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B449-8D67-49E1-BAF4-5631E037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 smtClean="0"/>
              <a:t>12</a:t>
            </a:r>
            <a:r>
              <a:rPr lang="en-GB" dirty="0" smtClean="0"/>
              <a:t>/4/2019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61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Updates I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29 chromosomes remain to be analysed for KORA + ARTN reanalysing at TRYGGVE (smaller size). normalised level </a:t>
            </a:r>
            <a:r>
              <a:rPr lang="en-GB" smtClean="0"/>
              <a:t>~ age+sex+PC1-5+genotype </a:t>
            </a:r>
            <a:r>
              <a:rPr lang="en-GB" dirty="0" smtClean="0"/>
              <a:t>under additive model with SNPTEST.</a:t>
            </a:r>
          </a:p>
          <a:p>
            <a:r>
              <a:rPr lang="en-GB" dirty="0" err="1" smtClean="0"/>
              <a:t>BioFinder</a:t>
            </a:r>
            <a:r>
              <a:rPr lang="en-GB" dirty="0" smtClean="0"/>
              <a:t>, </a:t>
            </a:r>
            <a:r>
              <a:rPr lang="en-GB" dirty="0" err="1" smtClean="0"/>
              <a:t>MadCam</a:t>
            </a:r>
            <a:r>
              <a:rPr lang="en-GB" dirty="0" smtClean="0"/>
              <a:t> and RECOMBINE were available – these were from Anders beside STANLEY lah1/swe6 with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 pending while </a:t>
            </a:r>
            <a:r>
              <a:rPr lang="en-GB" dirty="0" err="1" smtClean="0"/>
              <a:t>MadCam</a:t>
            </a:r>
            <a:r>
              <a:rPr lang="en-GB" dirty="0" smtClean="0"/>
              <a:t> has RSQ_IMP.</a:t>
            </a:r>
          </a:p>
          <a:p>
            <a:r>
              <a:rPr lang="en-GB" dirty="0" smtClean="0"/>
              <a:t>NSPHS has PLINK results but no </a:t>
            </a:r>
            <a:r>
              <a:rPr lang="en-GB" dirty="0" err="1" smtClean="0"/>
              <a:t>qctool</a:t>
            </a:r>
            <a:r>
              <a:rPr lang="en-GB" dirty="0" smtClean="0"/>
              <a:t> -</a:t>
            </a:r>
            <a:r>
              <a:rPr lang="en-GB" dirty="0" err="1" smtClean="0"/>
              <a:t>snp</a:t>
            </a:r>
            <a:r>
              <a:rPr lang="en-GB" dirty="0" smtClean="0"/>
              <a:t>-stats (in touch with </a:t>
            </a:r>
            <a:r>
              <a:rPr lang="en-US" dirty="0"/>
              <a:t>Åsa Johansson </a:t>
            </a:r>
            <a:r>
              <a:rPr lang="en-US" dirty="0" smtClean="0"/>
              <a:t>on 21/2</a:t>
            </a:r>
            <a:r>
              <a:rPr lang="en-GB" dirty="0" smtClean="0"/>
              <a:t>).</a:t>
            </a:r>
          </a:p>
          <a:p>
            <a:r>
              <a:rPr lang="en-GB" dirty="0" smtClean="0"/>
              <a:t>The number of problematic proteins was reduced from 22 to three, </a:t>
            </a:r>
            <a:r>
              <a:rPr lang="en-GB" dirty="0" err="1" smtClean="0"/>
              <a:t>IFN.gamma</a:t>
            </a:r>
            <a:r>
              <a:rPr lang="en-GB" dirty="0" smtClean="0"/>
              <a:t>, IL.22.RA1 and TSLP and then none with MAF set to MAF&gt;0.1 for STABILITY (N=2,951), second to INTERVAL (N=4,996).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Updates II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STANLEY added to meta-</a:t>
            </a:r>
            <a:r>
              <a:rPr lang="en-GB" dirty="0" err="1" smtClean="0"/>
              <a:t>snalysis</a:t>
            </a:r>
            <a:r>
              <a:rPr lang="en-GB" dirty="0" smtClean="0"/>
              <a:t> when per-SNP sample sizes are available from study description (results from PLINK dosage analysis, with INFO but no N).</a:t>
            </a:r>
          </a:p>
          <a:p>
            <a:r>
              <a:rPr lang="en-GB" dirty="0" smtClean="0"/>
              <a:t>INFO from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 was added to INTERVAL.</a:t>
            </a:r>
          </a:p>
          <a:p>
            <a:r>
              <a:rPr lang="en-GB" dirty="0" smtClean="0"/>
              <a:t>Side projects: R/gap, FM-pipeline, EWAS-fusion, etc. updated and results from FM-pipeline but pending on validation.</a:t>
            </a:r>
          </a:p>
          <a:p>
            <a:r>
              <a:rPr lang="en-GB" dirty="0" smtClean="0"/>
              <a:t>INF1.paper.docx at INF/doc as placeholder for paper draft; cohort description needs to be added – an Excel spreadsheet was made available from the (updated) analysis plan and comments are welcome to consolidate.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81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Next steps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Cohort-level QC, esp. MAF and INFO score.</a:t>
            </a:r>
          </a:p>
          <a:p>
            <a:r>
              <a:rPr lang="en-GB" dirty="0" smtClean="0"/>
              <a:t>Meta-analysis for all cohorts (leaving out RECOMBINE?), including Q-Q/Manhattan/forest/</a:t>
            </a:r>
            <a:r>
              <a:rPr lang="en-GB" dirty="0" err="1" smtClean="0"/>
              <a:t>LocusZoom</a:t>
            </a:r>
            <a:r>
              <a:rPr lang="en-GB" dirty="0" smtClean="0"/>
              <a:t>/chord plots – with cis/trans regions when appropriate.</a:t>
            </a:r>
          </a:p>
          <a:p>
            <a:r>
              <a:rPr lang="en-GB" dirty="0" smtClean="0"/>
              <a:t>To corroborate PLINK –clump with GCTA –</a:t>
            </a:r>
            <a:r>
              <a:rPr lang="en-GB" dirty="0" err="1" smtClean="0"/>
              <a:t>cojo-slct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Replication?</a:t>
            </a:r>
          </a:p>
          <a:p>
            <a:r>
              <a:rPr lang="en-GB" dirty="0" smtClean="0"/>
              <a:t>Downstream analysis, e.g., </a:t>
            </a:r>
            <a:r>
              <a:rPr lang="en-GB" dirty="0" err="1" smtClean="0"/>
              <a:t>phenoscanner</a:t>
            </a:r>
            <a:r>
              <a:rPr lang="en-GB" dirty="0" smtClean="0"/>
              <a:t>, MR, GSEA/pathway.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46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Manhattan plots</a:t>
            </a:r>
            <a:endParaRPr lang="en-GB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46" y="1842264"/>
            <a:ext cx="9685493" cy="45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27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Q-Q plot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57" y="1826989"/>
            <a:ext cx="4565885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7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Points from discussion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Cohort-specific </a:t>
            </a:r>
            <a:r>
              <a:rPr lang="en-US" dirty="0" err="1" smtClean="0"/>
              <a:t>sumstats</a:t>
            </a:r>
            <a:r>
              <a:rPr lang="en-US" dirty="0" smtClean="0"/>
              <a:t> for N, MAF, HWE, INFO in </a:t>
            </a:r>
            <a:r>
              <a:rPr lang="en-US" dirty="0" err="1" smtClean="0"/>
              <a:t>qctool</a:t>
            </a:r>
            <a:r>
              <a:rPr lang="en-US" dirty="0" smtClean="0"/>
              <a:t> –</a:t>
            </a:r>
            <a:r>
              <a:rPr lang="en-US" dirty="0" err="1" smtClean="0"/>
              <a:t>snp</a:t>
            </a:r>
            <a:r>
              <a:rPr lang="en-US" dirty="0" smtClean="0"/>
              <a:t>-stats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umstats</a:t>
            </a:r>
            <a:r>
              <a:rPr lang="en-US" dirty="0" smtClean="0"/>
              <a:t>/</a:t>
            </a:r>
            <a:r>
              <a:rPr lang="en-US" dirty="0" err="1" smtClean="0"/>
              <a:t>Mantattan</a:t>
            </a:r>
            <a:r>
              <a:rPr lang="en-US" dirty="0" smtClean="0"/>
              <a:t> for cohorts with problematic proteins</a:t>
            </a:r>
          </a:p>
          <a:p>
            <a:r>
              <a:rPr lang="en-US" dirty="0" smtClean="0"/>
              <a:t>Between-cohort MAF-MAF plots</a:t>
            </a:r>
          </a:p>
          <a:p>
            <a:r>
              <a:rPr lang="en-US" dirty="0" smtClean="0"/>
              <a:t>P ~ N (for </a:t>
            </a:r>
            <a:r>
              <a:rPr lang="en-US" dirty="0" err="1" smtClean="0"/>
              <a:t>finemapping</a:t>
            </a:r>
            <a:r>
              <a:rPr lang="en-US" dirty="0" smtClean="0"/>
              <a:t>) and consistency, e.g. INTERVAL/STABILITY.</a:t>
            </a:r>
          </a:p>
          <a:p>
            <a:r>
              <a:rPr lang="en-US" dirty="0" smtClean="0"/>
              <a:t>False negative for those in the CVD1 panel to </a:t>
            </a:r>
            <a:r>
              <a:rPr lang="en-US" dirty="0" err="1" smtClean="0"/>
              <a:t>phenoscanner</a:t>
            </a:r>
            <a:endParaRPr lang="en-US" dirty="0" smtClean="0"/>
          </a:p>
          <a:p>
            <a:r>
              <a:rPr lang="en-US" dirty="0" smtClean="0"/>
              <a:t>Chr19. NLRP12 from INTERVAL`</a:t>
            </a:r>
          </a:p>
          <a:p>
            <a:r>
              <a:rPr lang="en-US" dirty="0" smtClean="0"/>
              <a:t>RECOMBINE experiment</a:t>
            </a:r>
          </a:p>
          <a:p>
            <a:r>
              <a:rPr lang="en-US" dirty="0" smtClean="0"/>
              <a:t>Total # signals relative to other panels</a:t>
            </a:r>
          </a:p>
          <a:p>
            <a:r>
              <a:rPr lang="en-US" dirty="0" err="1" smtClean="0"/>
              <a:t>Phenoscanner</a:t>
            </a:r>
            <a:r>
              <a:rPr lang="en-US" dirty="0" smtClean="0"/>
              <a:t> and </a:t>
            </a:r>
            <a:r>
              <a:rPr lang="en-US" dirty="0" err="1" smtClean="0"/>
              <a:t>eQTL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07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48640"/>
            <a:ext cx="10515600" cy="2239329"/>
          </a:xfrm>
        </p:spPr>
        <p:txBody>
          <a:bodyPr/>
          <a:lstStyle/>
          <a:p>
            <a:pPr algn="ctr"/>
            <a:r>
              <a:rPr lang="en-GB" b="1" dirty="0" smtClean="0"/>
              <a:t>Studies</a:t>
            </a:r>
            <a:endParaRPr lang="en-GB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918972"/>
              </p:ext>
            </p:extLst>
          </p:nvPr>
        </p:nvGraphicFramePr>
        <p:xfrm>
          <a:off x="838200" y="1097280"/>
          <a:ext cx="1051560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7563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016252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893248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419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40097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Institution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065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NSPHS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www.ncbi.nlm.nih.gov/pubmed/20568910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population study Sweden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Uppsala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997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Pfizer.trials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www.pfizer.com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rheumatoid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Pfizer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716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STABILITY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https://clinicaltrials.gov/ct2/show/NCT00799903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atherosclerosis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Uppsala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124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STANLEY swe6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www.ki.se/meb/stanleyswebic-studien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bipolar, depression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Karolinska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678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STANLEY lah1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www.ki.se/meb/stanleyswebic-studien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bipolar, depression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Karolinska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538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BioFinder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http://biofinder.se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dementia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Karolinska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364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COMBINE.RECOMBINE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www.combinesweden.se/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rheumatoid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Karolinska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803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Estonian Biobank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www.geenivaramu.ee/en/access-biobank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population study Estonia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Tartu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126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INTERVAL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www.intervalstudy.org.uk/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blood donors England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Cambridge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05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KORA F4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https://www.ncbi.nlm.nih.gov/pubmed/16032513/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population study Germany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Helmholz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397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ORCADES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https://www.ed.ac.uk/usher/molecular-epidemiology/our-studies/the-orkney-complex-disease-study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population isolate Orkney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Edinburgh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456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https://www.ed.ac.uk/usher/molecular-epidemiology/our-studies/croatian-studies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population isolate Croatia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Edinburgh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870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6863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7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 smtClean="0"/>
              <a:t>llod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39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Analysis for KORA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7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METAL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96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General structure of analysis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Discovery, replication</a:t>
            </a:r>
          </a:p>
          <a:p>
            <a:r>
              <a:rPr lang="en-GB" dirty="0" smtClean="0"/>
              <a:t>Power issues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98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Earlier slides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43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</a:t>
            </a:r>
            <a:r>
              <a:rPr lang="en-GB" b="1" dirty="0"/>
              <a:t>brief summary (</a:t>
            </a:r>
            <a:r>
              <a:rPr lang="en-GB" b="1" dirty="0" smtClean="0"/>
              <a:t>29/11/18)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still at a very early stage of the analysis.</a:t>
            </a:r>
          </a:p>
          <a:p>
            <a:r>
              <a:rPr lang="en-GB" dirty="0"/>
              <a:t>Results from INTERVAL and benchmarks from meta-analysis were reassuring.</a:t>
            </a:r>
          </a:p>
          <a:p>
            <a:r>
              <a:rPr lang="en-GB" dirty="0"/>
              <a:t>This was based on stricter criteria on –ld-r2 of the PLINK –clump procedure which was somewhat hampered is its inability to handle small p-value.</a:t>
            </a:r>
          </a:p>
          <a:p>
            <a:r>
              <a:rPr lang="en-GB" dirty="0"/>
              <a:t>It is worthwhile to explore approaches.</a:t>
            </a:r>
          </a:p>
          <a:p>
            <a:r>
              <a:rPr lang="en-GB" dirty="0"/>
              <a:t>There will be further effort on the meta-analysis QC.</a:t>
            </a:r>
          </a:p>
        </p:txBody>
      </p:sp>
    </p:spTree>
    <p:extLst>
      <p:ext uri="{BB962C8B-B14F-4D97-AF65-F5344CB8AC3E}">
        <p14:creationId xmlns:p14="http://schemas.microsoft.com/office/powerpoint/2010/main" val="146286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On </a:t>
            </a:r>
            <a:r>
              <a:rPr lang="en-GB" b="1" dirty="0"/>
              <a:t>next steps (</a:t>
            </a:r>
            <a:r>
              <a:rPr lang="en-GB" b="1" dirty="0" smtClean="0"/>
              <a:t>29/11/18)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KORA individual level data analysis will be conducted centrally.</a:t>
            </a:r>
          </a:p>
          <a:p>
            <a:r>
              <a:rPr lang="en-GB" dirty="0"/>
              <a:t>Additional studies such as COMBINE will be added.</a:t>
            </a:r>
          </a:p>
          <a:p>
            <a:r>
              <a:rPr lang="en-GB" dirty="0"/>
              <a:t>For cohorts contributing results on PLINK, information such as effect allele (frequency), imputation quality is recommended on a per-cohort basis via </a:t>
            </a:r>
            <a:r>
              <a:rPr lang="en-GB" dirty="0" err="1"/>
              <a:t>qctool</a:t>
            </a:r>
            <a:r>
              <a:rPr lang="en-GB" dirty="0"/>
              <a:t> as noted in SCALLOP_INF_I_analysis_plan.md.</a:t>
            </a:r>
          </a:p>
          <a:p>
            <a:r>
              <a:rPr lang="en-GB" dirty="0"/>
              <a:t>The QC will be refined and downstream analysis strengthened -- the experiments were 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/>
              <a:t>tryggve</a:t>
            </a:r>
            <a:r>
              <a:rPr lang="en-GB" dirty="0"/>
              <a:t> when there was issues with the up-/down-load. A more desirable reference panel would be INTERVAL, </a:t>
            </a:r>
            <a:r>
              <a:rPr lang="en-GB" dirty="0" err="1"/>
              <a:t>UKBiobank</a:t>
            </a:r>
            <a:r>
              <a:rPr lang="en-GB" dirty="0"/>
              <a:t>, both involving HRC+UK10K. </a:t>
            </a:r>
            <a:r>
              <a:rPr lang="en-GB" dirty="0" err="1"/>
              <a:t>Finemapping</a:t>
            </a:r>
            <a:r>
              <a:rPr lang="en-GB" dirty="0"/>
              <a:t> is set to involve PLINK, GCTA, </a:t>
            </a:r>
            <a:r>
              <a:rPr lang="en-GB" dirty="0" err="1"/>
              <a:t>finemap</a:t>
            </a:r>
            <a:r>
              <a:rPr lang="en-GB" dirty="0"/>
              <a:t>, and JAM, among others.</a:t>
            </a:r>
          </a:p>
        </p:txBody>
      </p:sp>
    </p:spTree>
    <p:extLst>
      <p:ext uri="{BB962C8B-B14F-4D97-AF65-F5344CB8AC3E}">
        <p14:creationId xmlns:p14="http://schemas.microsoft.com/office/powerpoint/2010/main" val="102579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643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SCALLOP/INF1 analysis </vt:lpstr>
      <vt:lpstr>Studies</vt:lpstr>
      <vt:lpstr>llod</vt:lpstr>
      <vt:lpstr>Analysis for KORA</vt:lpstr>
      <vt:lpstr>METAL</vt:lpstr>
      <vt:lpstr>General structure of analysis</vt:lpstr>
      <vt:lpstr>Earlier slides</vt:lpstr>
      <vt:lpstr>A brief summary (29/11/18)</vt:lpstr>
      <vt:lpstr>On next steps (29/11/18)</vt:lpstr>
      <vt:lpstr>Updates I</vt:lpstr>
      <vt:lpstr>Updates II</vt:lpstr>
      <vt:lpstr>Next steps</vt:lpstr>
      <vt:lpstr>Manhattan plots</vt:lpstr>
      <vt:lpstr>Q-Q plot</vt:lpstr>
      <vt:lpstr>Points from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Jing Zhao</cp:lastModifiedBy>
  <cp:revision>145</cp:revision>
  <dcterms:created xsi:type="dcterms:W3CDTF">2018-11-11T14:47:16Z</dcterms:created>
  <dcterms:modified xsi:type="dcterms:W3CDTF">2019-04-04T09:34:19Z</dcterms:modified>
</cp:coreProperties>
</file>