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0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gen/swi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SCALLOP/INF1 discovery analysis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12/8/2019</a:t>
            </a:r>
          </a:p>
          <a:p>
            <a:endParaRPr lang="en-GB" dirty="0"/>
          </a:p>
          <a:p>
            <a:r>
              <a:rPr lang="en-GB" dirty="0" smtClean="0"/>
              <a:t>people.ds.cam.ac.uk/INF/latest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5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GSMR (directory </a:t>
            </a:r>
            <a:r>
              <a:rPr lang="en-GB" b="1" dirty="0" err="1" smtClean="0">
                <a:solidFill>
                  <a:srgbClr val="FF0000"/>
                </a:solidFill>
              </a:rPr>
              <a:t>gsmr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GSMR as part of GCTA can be quickly done before fine-tuning with R/</a:t>
            </a:r>
            <a:r>
              <a:rPr lang="en-GB" dirty="0" err="1" smtClean="0"/>
              <a:t>MendelianRandomization</a:t>
            </a:r>
            <a:r>
              <a:rPr lang="en-GB" dirty="0" smtClean="0"/>
              <a:t> and R/</a:t>
            </a:r>
            <a:r>
              <a:rPr lang="en-GB" dirty="0" err="1" smtClean="0"/>
              <a:t>TwoSampleMR</a:t>
            </a:r>
            <a:r>
              <a:rPr lang="en-GB" dirty="0" smtClean="0"/>
              <a:t>. However, overall the effect size plots appear to be largely suggestive.</a:t>
            </a:r>
          </a:p>
          <a:p>
            <a:r>
              <a:rPr lang="en-GB" dirty="0" smtClean="0"/>
              <a:t>The CAD summary statistics from </a:t>
            </a:r>
            <a:r>
              <a:rPr lang="en-GB" dirty="0" err="1" smtClean="0"/>
              <a:t>Nikpey</a:t>
            </a:r>
            <a:r>
              <a:rPr lang="en-GB" dirty="0" smtClean="0"/>
              <a:t> M, et al (2015). </a:t>
            </a:r>
            <a:r>
              <a:rPr lang="en-GB" i="1" dirty="0" smtClean="0"/>
              <a:t>Nat </a:t>
            </a:r>
            <a:r>
              <a:rPr lang="en-GB" i="1" smtClean="0"/>
              <a:t>Genet</a:t>
            </a:r>
            <a:r>
              <a:rPr lang="en-GB" smtClean="0"/>
              <a:t> 47:1121-1130</a:t>
            </a:r>
            <a:r>
              <a:rPr lang="en-GB" dirty="0" smtClean="0"/>
              <a:t>. Most striking with LIF.R</a:t>
            </a:r>
          </a:p>
          <a:p>
            <a:r>
              <a:rPr lang="en-GB" dirty="0" smtClean="0"/>
              <a:t>The UKB FEV1 summary statistics from Shrine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481–49. Most striking with CCL19 nevertheless only form seven variants so not shown on the effect size plots.</a:t>
            </a:r>
          </a:p>
          <a:p>
            <a:r>
              <a:rPr lang="en-GB" dirty="0" smtClean="0"/>
              <a:t>Possible candidate. IL.12B, PD.L1?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2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Experiment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compromise of </a:t>
            </a:r>
            <a:r>
              <a:rPr lang="en-GB" dirty="0" err="1" smtClean="0"/>
              <a:t>genomewide</a:t>
            </a:r>
            <a:r>
              <a:rPr lang="en-GB" dirty="0" smtClean="0"/>
              <a:t> joint/conditional analysis via approximately independent LD – the results were largely satisfactory but appeared suboptimal in cases such as IL.18R1 as verified by </a:t>
            </a:r>
            <a:r>
              <a:rPr lang="en-GB" dirty="0" err="1" smtClean="0"/>
              <a:t>LocusZoom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 attempt was made on a pruned reference panel (r2=0.8) to deal with the lack of –ld-r2 in GCTA –</a:t>
            </a:r>
            <a:r>
              <a:rPr lang="en-GB" dirty="0" err="1" smtClean="0"/>
              <a:t>cojo-slct</a:t>
            </a:r>
            <a:r>
              <a:rPr lang="en-GB" dirty="0" smtClean="0"/>
              <a:t>, the need of LD pruning for JAM, and the prospect of easier interpretation of </a:t>
            </a:r>
            <a:r>
              <a:rPr lang="en-GB" dirty="0" err="1" smtClean="0"/>
              <a:t>finemap</a:t>
            </a:r>
            <a:r>
              <a:rPr lang="en-GB" dirty="0" smtClean="0"/>
              <a:t> results.</a:t>
            </a:r>
          </a:p>
          <a:p>
            <a:pPr lvl="1"/>
            <a:r>
              <a:rPr lang="en-GB" dirty="0" smtClean="0"/>
              <a:t>For IL.18R1, four variants were obtained from INTERVAL GCTA –</a:t>
            </a:r>
            <a:r>
              <a:rPr lang="en-GB" dirty="0" err="1" smtClean="0"/>
              <a:t>cojo-slct</a:t>
            </a:r>
            <a:r>
              <a:rPr lang="en-GB" dirty="0" smtClean="0"/>
              <a:t> (directory </a:t>
            </a:r>
            <a:r>
              <a:rPr lang="en-GB" dirty="0" smtClean="0">
                <a:solidFill>
                  <a:srgbClr val="FF0000"/>
                </a:solidFill>
              </a:rPr>
              <a:t>IL.18R1/INTERVAL/r2-0.8-pruned/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Pipeline works on all three software but not set as a priority since both GCTA and </a:t>
            </a:r>
            <a:r>
              <a:rPr lang="en-GB" dirty="0" err="1" smtClean="0"/>
              <a:t>finemap</a:t>
            </a:r>
            <a:r>
              <a:rPr lang="en-GB" dirty="0" smtClean="0"/>
              <a:t> already worked.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credible sets contains the sentinel for in the pruned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4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Other aspects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CAD results were from both fixed and random effects model.</a:t>
            </a:r>
          </a:p>
          <a:p>
            <a:r>
              <a:rPr lang="en-GB" dirty="0" smtClean="0"/>
              <a:t>One GCTA --</a:t>
            </a:r>
            <a:r>
              <a:rPr lang="en-GB" dirty="0" err="1" smtClean="0"/>
              <a:t>cojo-cond</a:t>
            </a:r>
            <a:r>
              <a:rPr lang="en-GB" dirty="0" smtClean="0"/>
              <a:t> run (directory </a:t>
            </a:r>
            <a:r>
              <a:rPr lang="en-GB" dirty="0" smtClean="0">
                <a:solidFill>
                  <a:srgbClr val="FF0000"/>
                </a:solidFill>
              </a:rPr>
              <a:t>cojo-cond1/</a:t>
            </a:r>
            <a:r>
              <a:rPr lang="en-GB" dirty="0" smtClean="0"/>
              <a:t>) does not select all the variants stochastically but for assurance and sentinel selection is required.</a:t>
            </a:r>
          </a:p>
          <a:p>
            <a:r>
              <a:rPr lang="en-GB" dirty="0" smtClean="0"/>
              <a:t>A version of –</a:t>
            </a:r>
            <a:r>
              <a:rPr lang="en-GB" dirty="0" err="1" smtClean="0"/>
              <a:t>cojo-cond</a:t>
            </a:r>
            <a:r>
              <a:rPr lang="en-GB" dirty="0" smtClean="0"/>
              <a:t> was implemented by the </a:t>
            </a:r>
            <a:r>
              <a:rPr lang="en-GB" dirty="0" err="1" smtClean="0"/>
              <a:t>CKDGen</a:t>
            </a:r>
            <a:r>
              <a:rPr lang="en-GB" dirty="0" smtClean="0"/>
              <a:t> (</a:t>
            </a:r>
            <a:r>
              <a:rPr lang="en-GB" dirty="0" err="1" smtClean="0"/>
              <a:t>Wuttke</a:t>
            </a:r>
            <a:r>
              <a:rPr lang="en-GB" dirty="0" smtClean="0"/>
              <a:t>,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</a:t>
            </a:r>
            <a:r>
              <a:rPr lang="en-GB" dirty="0"/>
              <a:t>957–972</a:t>
            </a:r>
            <a:r>
              <a:rPr lang="en-GB" dirty="0" smtClean="0"/>
              <a:t> ) which uses results from –</a:t>
            </a:r>
            <a:r>
              <a:rPr lang="en-GB" dirty="0" err="1" smtClean="0"/>
              <a:t>cojo-slct</a:t>
            </a:r>
            <a:r>
              <a:rPr lang="en-GB" dirty="0" smtClean="0"/>
              <a:t> followed by –</a:t>
            </a:r>
            <a:r>
              <a:rPr lang="en-GB" dirty="0" err="1" smtClean="0"/>
              <a:t>cojo-cond</a:t>
            </a:r>
            <a:r>
              <a:rPr lang="en-GB" dirty="0" smtClean="0"/>
              <a:t> on these to be used by R/</a:t>
            </a:r>
            <a:r>
              <a:rPr lang="en-GB" dirty="0" err="1" smtClean="0"/>
              <a:t>gtx</a:t>
            </a:r>
            <a:r>
              <a:rPr lang="en-GB" dirty="0" smtClean="0"/>
              <a:t> for credible sets. While this is more in line with the </a:t>
            </a:r>
            <a:r>
              <a:rPr lang="en-GB" dirty="0" err="1" smtClean="0"/>
              <a:t>Maller</a:t>
            </a:r>
            <a:r>
              <a:rPr lang="en-GB" dirty="0" smtClean="0"/>
              <a:t> et al (2012). </a:t>
            </a:r>
            <a:r>
              <a:rPr lang="en-GB" i="1" dirty="0" smtClean="0"/>
              <a:t>Nat Genet </a:t>
            </a:r>
            <a:r>
              <a:rPr lang="en-GB" dirty="0" smtClean="0"/>
              <a:t>44: 1294–1301 and/or Wakefield’s approach of credible sets (i.e., independent contributions). It appears viable though –</a:t>
            </a:r>
            <a:r>
              <a:rPr lang="en-GB" dirty="0" err="1" smtClean="0"/>
              <a:t>gcta-slct</a:t>
            </a:r>
            <a:r>
              <a:rPr lang="en-GB" dirty="0" smtClean="0"/>
              <a:t> gives these.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7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Outlines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Meta-analysis</a:t>
            </a:r>
          </a:p>
          <a:p>
            <a:pPr lvl="1"/>
            <a:r>
              <a:rPr lang="en-GB" dirty="0" smtClean="0"/>
              <a:t>Generation of GWA summary statistics with filters on GWA p, </a:t>
            </a:r>
            <a:r>
              <a:rPr lang="en-GB" dirty="0" smtClean="0"/>
              <a:t>I^2 and effects (csd3, 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rds</a:t>
            </a:r>
            <a:r>
              <a:rPr lang="en-GB" dirty="0" smtClean="0">
                <a:solidFill>
                  <a:srgbClr val="FF0000"/>
                </a:solidFill>
              </a:rPr>
              <a:t>/project/jmmh2/rds-jmmh2-projects/</a:t>
            </a:r>
            <a:r>
              <a:rPr lang="en-GB" dirty="0" err="1" smtClean="0">
                <a:solidFill>
                  <a:srgbClr val="FF0000"/>
                </a:solidFill>
              </a:rPr>
              <a:t>olink_proteomics</a:t>
            </a:r>
            <a:r>
              <a:rPr lang="en-GB" dirty="0" smtClean="0">
                <a:solidFill>
                  <a:srgbClr val="FF0000"/>
                </a:solidFill>
              </a:rPr>
              <a:t>/scallop/INF/METAL</a:t>
            </a:r>
            <a:r>
              <a:rPr lang="en-GB" dirty="0" smtClean="0"/>
              <a:t>)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Q-Q/Manhattan/(cis-)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qml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Steps of discovery analysis</a:t>
            </a:r>
          </a:p>
          <a:p>
            <a:pPr lvl="1"/>
            <a:r>
              <a:rPr lang="en-GB" dirty="0" smtClean="0"/>
              <a:t>Selection of sentinels</a:t>
            </a:r>
          </a:p>
          <a:p>
            <a:pPr lvl="1"/>
            <a:r>
              <a:rPr lang="en-GB" dirty="0" err="1" smtClean="0"/>
              <a:t>LocusZoom</a:t>
            </a:r>
            <a:r>
              <a:rPr lang="en-GB" dirty="0" smtClean="0"/>
              <a:t> and forest plots around sentinels</a:t>
            </a:r>
          </a:p>
          <a:p>
            <a:pPr lvl="1"/>
            <a:r>
              <a:rPr lang="en-GB" dirty="0" smtClean="0"/>
              <a:t>Joint/conditional analysis on each locus</a:t>
            </a:r>
          </a:p>
          <a:p>
            <a:pPr lvl="1"/>
            <a:r>
              <a:rPr lang="en-GB" dirty="0" smtClean="0"/>
              <a:t>Variance explained by sentinels</a:t>
            </a:r>
          </a:p>
          <a:p>
            <a:pPr lvl="1"/>
            <a:r>
              <a:rPr lang="en-GB" dirty="0" smtClean="0"/>
              <a:t>IL.18R1 and IL.6 Examples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to be added (pending on IL.6 results, k=10 as default?)</a:t>
            </a:r>
          </a:p>
          <a:p>
            <a:r>
              <a:rPr lang="en-GB" dirty="0" smtClean="0"/>
              <a:t>Related results</a:t>
            </a:r>
          </a:p>
          <a:p>
            <a:r>
              <a:rPr lang="en-GB" dirty="0" smtClean="0"/>
              <a:t>Experimental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Selection of sentinels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Three scenarios (single variant for HLA region + no exclusion of regions of high LD):</a:t>
            </a:r>
          </a:p>
          <a:p>
            <a:pPr lvl="1"/>
            <a:r>
              <a:rPr lang="en-GB" dirty="0" smtClean="0"/>
              <a:t>I. The region is within +/- 1Mb</a:t>
            </a:r>
          </a:p>
          <a:p>
            <a:pPr lvl="1"/>
            <a:r>
              <a:rPr lang="en-GB" dirty="0" smtClean="0"/>
              <a:t>II. The region has no variants beyond +1 Mb</a:t>
            </a:r>
          </a:p>
          <a:p>
            <a:pPr lvl="1"/>
            <a:r>
              <a:rPr lang="en-GB" dirty="0" smtClean="0"/>
              <a:t>III. The region can be merged with next</a:t>
            </a:r>
          </a:p>
          <a:p>
            <a:r>
              <a:rPr lang="en-GB" dirty="0" smtClean="0"/>
              <a:t>Findings: 146 sentinels = 59 cis + 91 trans (directory </a:t>
            </a:r>
            <a:r>
              <a:rPr lang="en-GB" dirty="0" smtClean="0">
                <a:solidFill>
                  <a:srgbClr val="FF0000"/>
                </a:solidFill>
              </a:rPr>
              <a:t>sentinels/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circus plot</a:t>
            </a:r>
          </a:p>
          <a:p>
            <a:pPr lvl="1"/>
            <a:r>
              <a:rPr lang="en-GB" dirty="0" smtClean="0"/>
              <a:t>forest plots</a:t>
            </a:r>
          </a:p>
          <a:p>
            <a:pPr lvl="1"/>
            <a:r>
              <a:rPr lang="en-GB" dirty="0" smtClean="0"/>
              <a:t>+/- 1Mb 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lz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github.com/statgen/swiss</a:t>
            </a:r>
            <a:r>
              <a:rPr lang="en-US" dirty="0" smtClean="0"/>
              <a:t> appears to implement similar algorithm, </a:t>
            </a:r>
            <a:r>
              <a:rPr lang="en-US" dirty="0"/>
              <a:t>i.e., </a:t>
            </a:r>
            <a:r>
              <a:rPr lang="en-US" dirty="0" err="1"/>
              <a:t>swiss</a:t>
            </a:r>
            <a:r>
              <a:rPr lang="en-US" dirty="0"/>
              <a:t> --</a:t>
            </a:r>
            <a:r>
              <a:rPr lang="en-US" dirty="0" err="1"/>
              <a:t>dist</a:t>
            </a:r>
            <a:r>
              <a:rPr lang="en-US" dirty="0"/>
              <a:t>-clump --clump-</a:t>
            </a:r>
            <a:r>
              <a:rPr lang="en-US" dirty="0" err="1"/>
              <a:t>dist</a:t>
            </a:r>
            <a:r>
              <a:rPr lang="en-US" dirty="0"/>
              <a:t> 1000000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88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Joint/conditional analysis</a:t>
            </a:r>
            <a:br>
              <a:rPr lang="en-GB" b="1" dirty="0" smtClean="0"/>
            </a:br>
            <a:r>
              <a:rPr lang="en-GB" b="1" dirty="0" smtClean="0"/>
              <a:t>(aka –</a:t>
            </a:r>
            <a:r>
              <a:rPr lang="en-GB" b="1" dirty="0" err="1" smtClean="0"/>
              <a:t>cojo-slct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agreed (default) parameters</a:t>
            </a:r>
          </a:p>
          <a:p>
            <a:pPr lvl="1"/>
            <a:r>
              <a:rPr lang="en-GB" dirty="0" smtClean="0"/>
              <a:t>--extract-region-</a:t>
            </a:r>
            <a:r>
              <a:rPr lang="en-GB" dirty="0" err="1" smtClean="0"/>
              <a:t>snp</a:t>
            </a:r>
            <a:r>
              <a:rPr lang="en-GB" dirty="0" smtClean="0"/>
              <a:t> &lt;sentinel&gt; 1000  –</a:t>
            </a:r>
            <a:r>
              <a:rPr lang="en-GB" dirty="0" err="1" smtClean="0"/>
              <a:t>cojo</a:t>
            </a:r>
            <a:r>
              <a:rPr lang="en-GB" dirty="0" smtClean="0"/>
              <a:t>-collinear 0.9</a:t>
            </a:r>
          </a:p>
          <a:p>
            <a:pPr lvl="1"/>
            <a:r>
              <a:rPr lang="en-GB" dirty="0" smtClean="0"/>
              <a:t>INTERVAL imputed data as used in the INF1 analysis, which is appropriate according to GCTA documentation (N &gt; 4,000)</a:t>
            </a:r>
          </a:p>
          <a:p>
            <a:r>
              <a:rPr lang="en-GB" dirty="0" smtClean="0"/>
              <a:t>Results</a:t>
            </a:r>
            <a:r>
              <a:rPr lang="en-GB" dirty="0" smtClean="0"/>
              <a:t> (directory </a:t>
            </a:r>
            <a:r>
              <a:rPr lang="en-GB" dirty="0" err="1" smtClean="0">
                <a:solidFill>
                  <a:srgbClr val="FF0000"/>
                </a:solidFill>
              </a:rPr>
              <a:t>cojo-slct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221 cis + 122 trans = 343 signals (1 marginal trans, to be excluded?) which correspond to </a:t>
            </a:r>
            <a:r>
              <a:rPr lang="en-GB" dirty="0" smtClean="0"/>
              <a:t>(174 cis + 103 trans =) </a:t>
            </a:r>
            <a:r>
              <a:rPr lang="en-GB" dirty="0" smtClean="0"/>
              <a:t>277 primary and </a:t>
            </a:r>
            <a:r>
              <a:rPr lang="en-GB" dirty="0" smtClean="0"/>
              <a:t>(47 cis + 19 trans =) </a:t>
            </a:r>
            <a:r>
              <a:rPr lang="en-GB" dirty="0" smtClean="0"/>
              <a:t>66 secondary signals</a:t>
            </a:r>
          </a:p>
          <a:p>
            <a:pPr lvl="1"/>
            <a:r>
              <a:rPr lang="en-GB" dirty="0" smtClean="0"/>
              <a:t>denser </a:t>
            </a:r>
            <a:r>
              <a:rPr lang="en-GB" dirty="0" err="1" smtClean="0"/>
              <a:t>circos</a:t>
            </a:r>
            <a:r>
              <a:rPr lang="en-GB" dirty="0" smtClean="0"/>
              <a:t> plot</a:t>
            </a:r>
          </a:p>
          <a:p>
            <a:pPr lvl="1"/>
            <a:r>
              <a:rPr lang="en-GB" dirty="0" smtClean="0"/>
              <a:t>Calculation of credible sets (partly)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1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Variance explained by sentinels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41865" cy="4351338"/>
              </a:xfrm>
            </p:spPr>
            <p:txBody>
              <a:bodyPr/>
              <a:lstStyle/>
              <a:p>
                <a:r>
                  <a:rPr lang="en-US" dirty="0" smtClean="0"/>
                  <a:t>VEP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T</a:t>
                </a:r>
                <a:r>
                  <a:rPr lang="en-US" dirty="0"/>
                  <a:t> is </a:t>
                </a:r>
                <a:r>
                  <a:rPr lang="en-US" dirty="0" smtClean="0"/>
                  <a:t>the </a:t>
                </a:r>
                <a:r>
                  <a:rPr lang="en-US" dirty="0"/>
                  <a:t>total number </a:t>
                </a:r>
                <a:r>
                  <a:rPr lang="en-US" dirty="0" smtClean="0"/>
                  <a:t>of </a:t>
                </a:r>
                <a:r>
                  <a:rPr lang="en-US" dirty="0"/>
                  <a:t>sentinel variants,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chi-squared </a:t>
                </a:r>
                <a:r>
                  <a:rPr lang="en-US" dirty="0" smtClean="0"/>
                  <a:t>statistic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 </a:t>
                </a:r>
                <a:r>
                  <a:rPr lang="en-US" dirty="0" smtClean="0"/>
                  <a:t>associate </a:t>
                </a:r>
                <a:r>
                  <a:rPr lang="en-US" dirty="0"/>
                  <a:t>sample </a:t>
                </a:r>
                <a:r>
                  <a:rPr lang="en-US" dirty="0" smtClean="0"/>
                  <a:t>size</a:t>
                </a:r>
              </a:p>
              <a:p>
                <a:r>
                  <a:rPr lang="en-GB" dirty="0" smtClean="0"/>
                  <a:t>Algorithm as in Giri, et al (2019). </a:t>
                </a:r>
                <a:r>
                  <a:rPr lang="en-GB" i="1" dirty="0" smtClean="0"/>
                  <a:t>Nat Genet</a:t>
                </a:r>
                <a:r>
                  <a:rPr lang="en-GB" dirty="0" smtClean="0"/>
                  <a:t> 51:51-62. </a:t>
                </a:r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41865" cy="4351338"/>
              </a:xfrm>
              <a:blipFill>
                <a:blip r:embed="rId2"/>
                <a:stretch>
                  <a:fillRect l="-2857" t="-1821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9" y="1825625"/>
            <a:ext cx="759506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IL.18R1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Background. There are 15 cis signals (chr2) for this protein.</a:t>
            </a:r>
          </a:p>
          <a:p>
            <a:r>
              <a:rPr lang="en-GB" dirty="0" smtClean="0"/>
              <a:t>Aim. To understand independent signals obtained from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Approach. To use INTERVAL individual level data in a joint (linear regression) model containing SNPs from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Results (directory </a:t>
            </a:r>
            <a:r>
              <a:rPr lang="en-GB" dirty="0" smtClean="0">
                <a:solidFill>
                  <a:srgbClr val="FF0000"/>
                </a:solidFill>
              </a:rPr>
              <a:t>IL.18R1/INTERVAL/default</a:t>
            </a:r>
            <a:r>
              <a:rPr lang="en-GB" dirty="0" smtClean="0"/>
              <a:t>). Four variants were identified from GCTA and three turned to be significant in the joint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8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finemap</a:t>
            </a:r>
            <a:r>
              <a:rPr lang="en-GB" b="1" dirty="0" smtClean="0"/>
              <a:t>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r>
              <a:rPr lang="en-GB" dirty="0" err="1" smtClean="0"/>
              <a:t>snp</a:t>
            </a:r>
            <a:r>
              <a:rPr lang="en-GB" dirty="0" smtClean="0"/>
              <a:t>, .</a:t>
            </a:r>
            <a:r>
              <a:rPr lang="en-GB" dirty="0" err="1" smtClean="0"/>
              <a:t>config</a:t>
            </a:r>
            <a:r>
              <a:rPr lang="en-GB" dirty="0" smtClean="0"/>
              <a:t> and .cred from the latest v1.3.1</a:t>
            </a:r>
          </a:p>
          <a:p>
            <a:r>
              <a:rPr lang="en-GB" dirty="0" smtClean="0"/>
              <a:t>The IL.6 example – trans signals at Chr1.</a:t>
            </a:r>
          </a:p>
          <a:p>
            <a:r>
              <a:rPr lang="en-GB" dirty="0" smtClean="0"/>
              <a:t>To be added.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Related results – total heritability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5982" cy="4351338"/>
          </a:xfrm>
        </p:spPr>
        <p:txBody>
          <a:bodyPr/>
          <a:lstStyle/>
          <a:p>
            <a:r>
              <a:rPr lang="en-GB" dirty="0" smtClean="0"/>
              <a:t>Obtained through genomic heritability (INTERVAL) with adjustment for </a:t>
            </a:r>
            <a:r>
              <a:rPr lang="en-US" dirty="0" smtClean="0"/>
              <a:t>age</a:t>
            </a:r>
            <a:r>
              <a:rPr lang="en-US" dirty="0"/>
              <a:t>, sex and </a:t>
            </a:r>
            <a:r>
              <a:rPr lang="en-US" dirty="0" smtClean="0"/>
              <a:t>PCs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43" y="1562793"/>
            <a:ext cx="7481454" cy="52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Related results -- </a:t>
            </a:r>
            <a:r>
              <a:rPr lang="en-GB" b="1" dirty="0" err="1" smtClean="0"/>
              <a:t>PhenoScanner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set as with Cardio is yet to be established on csd3.</a:t>
            </a:r>
          </a:p>
          <a:p>
            <a:r>
              <a:rPr lang="en-GB" dirty="0" smtClean="0"/>
              <a:t>Nevertheless individual results can be done with </a:t>
            </a:r>
            <a:r>
              <a:rPr lang="en-GB" dirty="0" smtClean="0"/>
              <a:t>R package from GitHub repository </a:t>
            </a:r>
            <a:r>
              <a:rPr lang="en-GB" dirty="0" err="1" smtClean="0"/>
              <a:t>phenoscanner</a:t>
            </a:r>
            <a:r>
              <a:rPr lang="en-GB" dirty="0" smtClean="0"/>
              <a:t>/</a:t>
            </a:r>
            <a:r>
              <a:rPr lang="en-GB" dirty="0" err="1" smtClean="0"/>
              <a:t>phenoscanner</a:t>
            </a:r>
            <a:r>
              <a:rPr lang="en-GB" dirty="0" smtClean="0"/>
              <a:t> and/or the web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774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SCALLOP/INF1 discovery analysis</vt:lpstr>
      <vt:lpstr>Outlines</vt:lpstr>
      <vt:lpstr>Selection of sentinels</vt:lpstr>
      <vt:lpstr>Joint/conditional analysis (aka –cojo-slct)</vt:lpstr>
      <vt:lpstr>Variance explained by sentinels</vt:lpstr>
      <vt:lpstr>IL.18R1 example</vt:lpstr>
      <vt:lpstr>finemap results</vt:lpstr>
      <vt:lpstr>Related results – total heritability</vt:lpstr>
      <vt:lpstr>Related results -- PhenoScanner</vt:lpstr>
      <vt:lpstr>GSMR (directory gsmr/)</vt:lpstr>
      <vt:lpstr>Experiment results</vt:lpstr>
      <vt:lpstr>Other aspects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discovery analysis</dc:title>
  <dc:creator>Jing Zhao</dc:creator>
  <cp:lastModifiedBy>Jing Zhao</cp:lastModifiedBy>
  <cp:revision>123</cp:revision>
  <dcterms:created xsi:type="dcterms:W3CDTF">2019-08-12T07:59:32Z</dcterms:created>
  <dcterms:modified xsi:type="dcterms:W3CDTF">2019-08-12T10:31:48Z</dcterms:modified>
</cp:coreProperties>
</file>