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81" r:id="rId7"/>
    <p:sldId id="278" r:id="rId8"/>
    <p:sldId id="279" r:id="rId9"/>
    <p:sldId id="280" r:id="rId10"/>
    <p:sldId id="277" r:id="rId11"/>
    <p:sldId id="272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12/4/2019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general sketch of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GCTA </a:t>
            </a:r>
            <a:r>
              <a:rPr lang="en-GB" dirty="0" smtClean="0"/>
              <a:t>–</a:t>
            </a:r>
            <a:r>
              <a:rPr lang="en-GB" dirty="0" err="1" smtClean="0"/>
              <a:t>cojo</a:t>
            </a:r>
            <a:r>
              <a:rPr lang="en-GB" dirty="0" smtClean="0"/>
              <a:t> appears to </a:t>
            </a:r>
            <a:r>
              <a:rPr lang="en-GB" dirty="0" smtClean="0"/>
              <a:t>be a good </a:t>
            </a:r>
            <a:r>
              <a:rPr lang="en-GB" dirty="0" smtClean="0"/>
              <a:t>compromise between r2=0, 0.1</a:t>
            </a:r>
          </a:p>
          <a:p>
            <a:r>
              <a:rPr lang="en-GB" dirty="0" smtClean="0"/>
              <a:t>Discovery, replication.</a:t>
            </a:r>
          </a:p>
          <a:p>
            <a:r>
              <a:rPr lang="en-GB" dirty="0" smtClean="0"/>
              <a:t>Power issues.</a:t>
            </a:r>
            <a:endParaRPr lang="en-GB" dirty="0"/>
          </a:p>
          <a:p>
            <a:r>
              <a:rPr lang="en-GB" dirty="0" smtClean="0"/>
              <a:t>Additional information on genotyping and cohort characteristics needs </a:t>
            </a:r>
            <a:r>
              <a:rPr lang="en-GB" dirty="0" smtClean="0"/>
              <a:t>to be requested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Elementary summary statistics such as h2 from INTERVAL, with KORA relatively small for GCTA and </a:t>
            </a:r>
            <a:r>
              <a:rPr lang="en-GB" dirty="0" err="1" smtClean="0"/>
              <a:t>and</a:t>
            </a:r>
            <a:r>
              <a:rPr lang="en-GB" dirty="0" smtClean="0"/>
              <a:t> INF1 for HESS.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Landmarks from earlier slides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8/3/19 – Recognition of MAF </a:t>
            </a:r>
            <a:r>
              <a:rPr lang="en-GB" dirty="0" err="1" smtClean="0"/>
              <a:t>cutoff</a:t>
            </a:r>
            <a:r>
              <a:rPr lang="en-GB" dirty="0" smtClean="0"/>
              <a:t> on </a:t>
            </a:r>
            <a:r>
              <a:rPr lang="en-GB" dirty="0" err="1" smtClean="0"/>
              <a:t>IFN.gamma</a:t>
            </a:r>
            <a:r>
              <a:rPr lang="en-GB" dirty="0" smtClean="0"/>
              <a:t>, IL.22.RA1, TSLP</a:t>
            </a:r>
            <a:endParaRPr lang="en-GB" dirty="0" smtClean="0"/>
          </a:p>
          <a:p>
            <a:r>
              <a:rPr lang="en-GB" dirty="0" smtClean="0"/>
              <a:t>29/11/18 – 22 proteins with busy Manhattan plots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 </a:t>
            </a:r>
            <a:r>
              <a:rPr lang="en-GB" b="1" dirty="0" smtClean="0"/>
              <a:t>(</a:t>
            </a:r>
            <a:r>
              <a:rPr lang="en-GB" b="1" dirty="0"/>
              <a:t>8</a:t>
            </a:r>
            <a:r>
              <a:rPr lang="en-GB" b="1" dirty="0" smtClean="0"/>
              <a:t>/3/19)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</a:t>
            </a:r>
            <a:r>
              <a:rPr lang="en-GB" b="1" dirty="0"/>
              <a:t>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Studies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Analysis for KORA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</a:t>
            </a:r>
            <a:r>
              <a:rPr lang="en-GB" dirty="0" smtClean="0"/>
              <a:t>uccess/failure with</a:t>
            </a:r>
            <a:r>
              <a:rPr lang="en-GB" dirty="0" smtClean="0"/>
              <a:t> </a:t>
            </a:r>
            <a:r>
              <a:rPr lang="en-GB" dirty="0" smtClean="0"/>
              <a:t>BOLT-LMM on </a:t>
            </a:r>
            <a:r>
              <a:rPr lang="en-GB" dirty="0" smtClean="0"/>
              <a:t>OPG/TNFSF14</a:t>
            </a:r>
            <a:endParaRPr lang="en-GB" dirty="0" smtClean="0"/>
          </a:p>
          <a:p>
            <a:r>
              <a:rPr lang="en-GB" dirty="0" smtClean="0"/>
              <a:t>Switch to SNPTEST </a:t>
            </a:r>
            <a:r>
              <a:rPr lang="en-GB" dirty="0" smtClean="0"/>
              <a:t>on transformed measurement ~ age+sex+PC1-PC5</a:t>
            </a:r>
            <a:endParaRPr lang="en-GB" dirty="0" smtClean="0"/>
          </a:p>
          <a:p>
            <a:r>
              <a:rPr lang="en-GB" dirty="0" smtClean="0"/>
              <a:t>Exclusion of six related individuals</a:t>
            </a:r>
          </a:p>
          <a:p>
            <a:r>
              <a:rPr lang="en-GB" dirty="0" smtClean="0"/>
              <a:t>INFO score was compared between SNPTEST and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</a:t>
            </a:r>
          </a:p>
          <a:p>
            <a:r>
              <a:rPr lang="en-GB" dirty="0" smtClean="0"/>
              <a:t>Final </a:t>
            </a:r>
            <a:r>
              <a:rPr lang="en-GB" dirty="0" smtClean="0"/>
              <a:t>sample size N=1064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GC </a:t>
            </a:r>
            <a:r>
              <a:rPr lang="en-GB" dirty="0" smtClean="0"/>
              <a:t>correction not </a:t>
            </a:r>
            <a:r>
              <a:rPr lang="en-GB" dirty="0" smtClean="0"/>
              <a:t>considered on cohort level.</a:t>
            </a:r>
            <a:endParaRPr lang="en-GB" dirty="0"/>
          </a:p>
          <a:p>
            <a:r>
              <a:rPr lang="en-GB" dirty="0" smtClean="0"/>
              <a:t>Beta/se</a:t>
            </a:r>
            <a:endParaRPr lang="en-GB" dirty="0"/>
          </a:p>
          <a:p>
            <a:r>
              <a:rPr lang="en-GB" dirty="0" smtClean="0"/>
              <a:t>N&gt;=10</a:t>
            </a:r>
            <a:endParaRPr lang="en-GB" dirty="0"/>
          </a:p>
          <a:p>
            <a:r>
              <a:rPr lang="en-GB" dirty="0" smtClean="0"/>
              <a:t>84% above LLOD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point on </a:t>
            </a:r>
            <a:r>
              <a:rPr lang="en-GB" b="1" dirty="0" err="1" smtClean="0"/>
              <a:t>llod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attempt was made by using </a:t>
            </a:r>
            <a:r>
              <a:rPr lang="en-GB" dirty="0" err="1" smtClean="0"/>
              <a:t>llod</a:t>
            </a:r>
            <a:r>
              <a:rPr lang="en-GB" dirty="0" smtClean="0"/>
              <a:t>/2.</a:t>
            </a:r>
          </a:p>
          <a:p>
            <a:r>
              <a:rPr lang="en-GB" dirty="0" smtClean="0"/>
              <a:t>Busy Manhattan plots is largely related to this.</a:t>
            </a:r>
          </a:p>
          <a:p>
            <a:r>
              <a:rPr lang="en-GB" dirty="0" err="1" smtClean="0"/>
              <a:t>Alough</a:t>
            </a:r>
            <a:r>
              <a:rPr lang="en-GB" dirty="0" smtClean="0"/>
              <a:t> higher </a:t>
            </a:r>
            <a:r>
              <a:rPr lang="en-GB" dirty="0" smtClean="0"/>
              <a:t>MAF </a:t>
            </a:r>
            <a:r>
              <a:rPr lang="en-GB" dirty="0" err="1" smtClean="0"/>
              <a:t>cutoff</a:t>
            </a:r>
            <a:r>
              <a:rPr lang="en-GB" dirty="0" smtClean="0"/>
              <a:t> could alleviate </a:t>
            </a:r>
            <a:r>
              <a:rPr lang="en-GB" dirty="0" smtClean="0"/>
              <a:t>P-values, the </a:t>
            </a:r>
            <a:r>
              <a:rPr lang="en-GB" dirty="0" smtClean="0"/>
              <a:t>associate proteins with low &gt;</a:t>
            </a:r>
            <a:r>
              <a:rPr lang="en-GB" dirty="0" err="1" smtClean="0"/>
              <a:t>llod</a:t>
            </a:r>
            <a:r>
              <a:rPr lang="en-GB" dirty="0" smtClean="0"/>
              <a:t>% were </a:t>
            </a:r>
            <a:r>
              <a:rPr lang="en-GB" dirty="0" smtClean="0"/>
              <a:t>discarded.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&gt;LLOD</a:t>
            </a:r>
            <a:r>
              <a:rPr lang="en-GB" b="1" dirty="0" smtClean="0"/>
              <a:t>%</a:t>
            </a:r>
            <a:endParaRPr lang="en-GB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 smtClean="0"/>
                        <a:t>Protein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Protein (continued)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 (continued)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QCGWAS only desirable for small number of (problematic) proteins.</a:t>
            </a:r>
          </a:p>
          <a:p>
            <a:r>
              <a:rPr lang="en-GB" dirty="0" smtClean="0"/>
              <a:t>Manhattan </a:t>
            </a:r>
            <a:r>
              <a:rPr lang="en-GB" dirty="0" smtClean="0"/>
              <a:t>plots were produced for each protein from each cohort.</a:t>
            </a:r>
          </a:p>
          <a:p>
            <a:r>
              <a:rPr lang="en-GB" dirty="0" smtClean="0"/>
              <a:t>It indicates that </a:t>
            </a:r>
            <a:r>
              <a:rPr lang="en-GB" dirty="0" err="1" smtClean="0"/>
              <a:t>sumstats</a:t>
            </a:r>
            <a:r>
              <a:rPr lang="en-GB" dirty="0" smtClean="0"/>
              <a:t> are generally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Use of </a:t>
            </a:r>
            <a:r>
              <a:rPr lang="en-GB" b="1" dirty="0" err="1" smtClean="0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Identification of independent signals with r2=0, 0.1</a:t>
            </a:r>
            <a:endParaRPr lang="en-GB" dirty="0" smtClean="0"/>
          </a:p>
          <a:p>
            <a:pPr lvl="1"/>
            <a:r>
              <a:rPr lang="en-GB" dirty="0" smtClean="0"/>
              <a:t>PLINK </a:t>
            </a:r>
            <a:r>
              <a:rPr lang="en-GB" dirty="0" smtClean="0"/>
              <a:t>–clump</a:t>
            </a:r>
          </a:p>
          <a:p>
            <a:pPr lvl="1"/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endParaRPr lang="en-GB" dirty="0" smtClean="0"/>
          </a:p>
          <a:p>
            <a:r>
              <a:rPr lang="en-GB" dirty="0" err="1" smtClean="0"/>
              <a:t>Finemapping</a:t>
            </a:r>
            <a:endParaRPr lang="en-GB" dirty="0" smtClean="0"/>
          </a:p>
          <a:p>
            <a:r>
              <a:rPr lang="en-GB" dirty="0" smtClean="0"/>
              <a:t>LDSC analysis</a:t>
            </a:r>
            <a:endParaRPr lang="en-GB" dirty="0"/>
          </a:p>
          <a:p>
            <a:r>
              <a:rPr lang="en-GB" dirty="0" smtClean="0"/>
              <a:t>Pathway analysis?</a:t>
            </a:r>
            <a:endParaRPr lang="en-GB" dirty="0" smtClean="0"/>
          </a:p>
          <a:p>
            <a:r>
              <a:rPr lang="en-GB" dirty="0"/>
              <a:t>Quantitative trait/disease outcomes, e.g., CVD, lung function.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/scratch/jhz22/INF/</a:t>
            </a:r>
          </a:p>
          <a:p>
            <a:pPr lvl="1"/>
            <a:r>
              <a:rPr lang="en-GB" dirty="0" smtClean="0"/>
              <a:t>plots/ contains </a:t>
            </a:r>
            <a:r>
              <a:rPr lang="en-GB" dirty="0" err="1" smtClean="0"/>
              <a:t>Mahattan</a:t>
            </a:r>
            <a:r>
              <a:rPr lang="en-GB" dirty="0" smtClean="0"/>
              <a:t> plots for participating cohorts</a:t>
            </a:r>
          </a:p>
          <a:p>
            <a:pPr lvl="1"/>
            <a:r>
              <a:rPr lang="en-GB" dirty="0" smtClean="0"/>
              <a:t>METAL/ contains meta-analysed </a:t>
            </a:r>
            <a:r>
              <a:rPr lang="en-GB" dirty="0" err="1" smtClean="0"/>
              <a:t>sumstats+Manhattan</a:t>
            </a:r>
            <a:r>
              <a:rPr lang="en-GB" dirty="0" smtClean="0"/>
              <a:t>/Q-Q/</a:t>
            </a:r>
            <a:r>
              <a:rPr lang="en-GB" dirty="0" err="1" smtClean="0"/>
              <a:t>LocusZoom</a:t>
            </a:r>
            <a:r>
              <a:rPr lang="en-GB" dirty="0" smtClean="0"/>
              <a:t> </a:t>
            </a:r>
            <a:r>
              <a:rPr lang="en-GB" dirty="0" smtClean="0"/>
              <a:t>plots</a:t>
            </a:r>
          </a:p>
          <a:p>
            <a:r>
              <a:rPr lang="en-GB" dirty="0" smtClean="0"/>
              <a:t>cis/trans classification tables was generated via customised programs.</a:t>
            </a:r>
          </a:p>
          <a:p>
            <a:r>
              <a:rPr lang="en-GB" smtClean="0"/>
              <a:t>doc/INF1.paper.xlsx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973</Words>
  <Application>Microsoft Office PowerPoint</Application>
  <PresentationFormat>Widescreen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SCALLOP/INF1 analysis </vt:lpstr>
      <vt:lpstr>Studies</vt:lpstr>
      <vt:lpstr>Analysis for KORA</vt:lpstr>
      <vt:lpstr>METAL</vt:lpstr>
      <vt:lpstr>A point on llod</vt:lpstr>
      <vt:lpstr>&gt;LLOD%</vt:lpstr>
      <vt:lpstr>Manhattan plots</vt:lpstr>
      <vt:lpstr>Use of sumstats</vt:lpstr>
      <vt:lpstr>Results</vt:lpstr>
      <vt:lpstr>A general sketch of analysis</vt:lpstr>
      <vt:lpstr>Landmarks from earlier slides</vt:lpstr>
      <vt:lpstr>A brief summary (29/11/18)</vt:lpstr>
      <vt:lpstr>On next steps (29/11/18)</vt:lpstr>
      <vt:lpstr>Updates I (8/3/19)</vt:lpstr>
      <vt:lpstr>Updates II (8/3/19)</vt:lpstr>
      <vt:lpstr>Next steps (8/3/19)</vt:lpstr>
      <vt:lpstr>Manhattan plots</vt:lpstr>
      <vt:lpstr>Q-Q plot</vt:lpstr>
      <vt:lpstr>Points from discussion (8/3/19)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230</cp:revision>
  <dcterms:created xsi:type="dcterms:W3CDTF">2018-11-11T14:47:16Z</dcterms:created>
  <dcterms:modified xsi:type="dcterms:W3CDTF">2019-04-05T11:48:31Z</dcterms:modified>
</cp:coreProperties>
</file>