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81" r:id="rId7"/>
    <p:sldId id="278" r:id="rId8"/>
    <p:sldId id="279" r:id="rId9"/>
    <p:sldId id="280" r:id="rId10"/>
    <p:sldId id="282" r:id="rId11"/>
    <p:sldId id="283" r:id="rId12"/>
    <p:sldId id="277" r:id="rId13"/>
    <p:sldId id="272" r:id="rId14"/>
    <p:sldId id="265" r:id="rId15"/>
    <p:sldId id="266" r:id="rId16"/>
    <p:sldId id="264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huazhao/INF/blob/master/doc/INF1.paper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12/4/2019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05846" cy="1325563"/>
          </a:xfrm>
        </p:spPr>
        <p:txBody>
          <a:bodyPr/>
          <a:lstStyle/>
          <a:p>
            <a:pPr algn="ctr"/>
            <a:r>
              <a:rPr lang="en-GB" b="1" dirty="0" smtClean="0"/>
              <a:t>OPG </a:t>
            </a:r>
            <a:r>
              <a:rPr lang="en-GB" b="1" smtClean="0"/>
              <a:t>(chr8)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1" y="1773374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0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64131" cy="1325563"/>
          </a:xfrm>
        </p:spPr>
        <p:txBody>
          <a:bodyPr/>
          <a:lstStyle/>
          <a:p>
            <a:pPr algn="ctr"/>
            <a:r>
              <a:rPr lang="en-GB" b="1" dirty="0" smtClean="0"/>
              <a:t>OPG (chr17)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5" y="1964962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0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general sketch of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Discovery, replication – INTERVAL, meta-analysis, NSPHS.</a:t>
            </a:r>
          </a:p>
          <a:p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r>
              <a:rPr lang="en-GB" dirty="0"/>
              <a:t> </a:t>
            </a:r>
            <a:r>
              <a:rPr lang="en-GB" dirty="0" smtClean="0"/>
              <a:t>analysis.</a:t>
            </a:r>
          </a:p>
          <a:p>
            <a:r>
              <a:rPr lang="en-GB" dirty="0" smtClean="0"/>
              <a:t>Power issues – plots of effect size from INTERVAL vs INF1 are helpful.</a:t>
            </a:r>
            <a:endParaRPr lang="en-GB" dirty="0"/>
          </a:p>
          <a:p>
            <a:r>
              <a:rPr lang="en-GB" dirty="0" smtClean="0"/>
              <a:t>Additional information on genotyping and cohort characteristics needs to be requested.</a:t>
            </a:r>
          </a:p>
          <a:p>
            <a:r>
              <a:rPr lang="en-GB" dirty="0" smtClean="0"/>
              <a:t>Elementary summary statistics such as h2 from INTERVAL, with KORA relatively small for GCTA and possibly with INF1 for HESS.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Landmarks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27/3/19 – cross-reference with INTERVAL on INTERVAL genotype data, which showed great similarity with INF1, esp. w.r.t. cis signals.</a:t>
            </a:r>
          </a:p>
          <a:p>
            <a:r>
              <a:rPr lang="en-GB" dirty="0" smtClean="0"/>
              <a:t>8/3/19 – Recognition of MAF </a:t>
            </a:r>
            <a:r>
              <a:rPr lang="en-GB" dirty="0" err="1" smtClean="0"/>
              <a:t>cutoff</a:t>
            </a:r>
            <a:r>
              <a:rPr lang="en-GB" dirty="0" smtClean="0"/>
              <a:t> on </a:t>
            </a:r>
            <a:r>
              <a:rPr lang="en-GB" dirty="0" err="1" smtClean="0"/>
              <a:t>IFN.gamma</a:t>
            </a:r>
            <a:r>
              <a:rPr lang="en-GB" dirty="0" smtClean="0"/>
              <a:t>, IL.22.RA1, TSLP.</a:t>
            </a:r>
          </a:p>
          <a:p>
            <a:r>
              <a:rPr lang="en-GB" dirty="0" smtClean="0"/>
              <a:t>29/11/18 – 22 proteins with busy Manhattan plots.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 </a:t>
            </a:r>
            <a:r>
              <a:rPr lang="en-GB" b="1" dirty="0" smtClean="0"/>
              <a:t>(</a:t>
            </a:r>
            <a:r>
              <a:rPr lang="en-GB" b="1" dirty="0"/>
              <a:t>8</a:t>
            </a:r>
            <a:r>
              <a:rPr lang="en-GB" b="1" dirty="0" smtClean="0"/>
              <a:t>/3/19)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</a:t>
            </a:r>
            <a:r>
              <a:rPr lang="en-GB" b="1" dirty="0"/>
              <a:t>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Studies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Association analysis for KORA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Pilot with success/failure with BOLT-LMM on OPG/TNFSF14</a:t>
            </a:r>
          </a:p>
          <a:p>
            <a:r>
              <a:rPr lang="en-GB" dirty="0" smtClean="0"/>
              <a:t>Switch to SNPTEST on transformed measurement ~ age+sex+PC1-PC5</a:t>
            </a:r>
          </a:p>
          <a:p>
            <a:r>
              <a:rPr lang="en-GB" dirty="0" smtClean="0"/>
              <a:t>Exclusion of six related individuals</a:t>
            </a:r>
          </a:p>
          <a:p>
            <a:r>
              <a:rPr lang="en-GB" dirty="0" smtClean="0"/>
              <a:t>INFO score was compared between SNPTEST and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</a:t>
            </a:r>
          </a:p>
          <a:p>
            <a:r>
              <a:rPr lang="en-GB" dirty="0" smtClean="0"/>
              <a:t>Final sample size N=1064</a:t>
            </a:r>
          </a:p>
          <a:p>
            <a:r>
              <a:rPr lang="en-GB" dirty="0" smtClean="0"/>
              <a:t>Several disruptions on cardio/TRYGGVE and FGF.5 for #SNPs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Meta-analysis through 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Carried out on TRYGGVE with the latest release.</a:t>
            </a:r>
          </a:p>
          <a:p>
            <a:r>
              <a:rPr lang="en-GB" dirty="0" smtClean="0"/>
              <a:t>GC correction not considered on cohort level.</a:t>
            </a:r>
            <a:endParaRPr lang="en-GB" dirty="0"/>
          </a:p>
          <a:p>
            <a:r>
              <a:rPr lang="en-GB" dirty="0" smtClean="0"/>
              <a:t>Based on effect size.</a:t>
            </a:r>
            <a:endParaRPr lang="en-GB" dirty="0"/>
          </a:p>
          <a:p>
            <a:r>
              <a:rPr lang="en-GB" dirty="0" smtClean="0"/>
              <a:t>N&gt;=10.</a:t>
            </a:r>
            <a:endParaRPr lang="en-GB" dirty="0"/>
          </a:p>
          <a:p>
            <a:r>
              <a:rPr lang="en-GB" dirty="0" smtClean="0"/>
              <a:t>84% above LLOD.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point on LLOD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attempt was made by using </a:t>
            </a:r>
            <a:r>
              <a:rPr lang="en-GB" dirty="0" err="1" smtClean="0"/>
              <a:t>llod</a:t>
            </a:r>
            <a:r>
              <a:rPr lang="en-GB" dirty="0" smtClean="0"/>
              <a:t>/2.</a:t>
            </a:r>
          </a:p>
          <a:p>
            <a:r>
              <a:rPr lang="en-GB" dirty="0" smtClean="0"/>
              <a:t>Busy Manhattan plots is largely related to this.</a:t>
            </a:r>
          </a:p>
          <a:p>
            <a:r>
              <a:rPr lang="en-GB" dirty="0" smtClean="0"/>
              <a:t>Although higher MAF </a:t>
            </a:r>
            <a:r>
              <a:rPr lang="en-GB" dirty="0" err="1" smtClean="0"/>
              <a:t>cutoff</a:t>
            </a:r>
            <a:r>
              <a:rPr lang="en-GB" dirty="0" smtClean="0"/>
              <a:t> could do away with busy (excessive number of significant hits) Manhattan plots, the associate proteins with low &gt;LLOD% were discarded.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&gt;LLOD%</a:t>
            </a:r>
            <a:endParaRPr lang="en-GB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 smtClean="0"/>
                        <a:t>Protein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Protein (continued)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 (continued)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QCGWAS only desirable for small number of (problematic) proteins.</a:t>
            </a:r>
          </a:p>
          <a:p>
            <a:r>
              <a:rPr lang="en-GB" dirty="0" smtClean="0"/>
              <a:t>Manhattan plots were produced for each protein from each cohort.</a:t>
            </a:r>
          </a:p>
          <a:p>
            <a:r>
              <a:rPr lang="en-GB" dirty="0" smtClean="0"/>
              <a:t>It indicates that </a:t>
            </a:r>
            <a:r>
              <a:rPr lang="en-GB" dirty="0" err="1" smtClean="0"/>
              <a:t>sumstats</a:t>
            </a:r>
            <a:r>
              <a:rPr lang="en-GB" dirty="0" smtClean="0"/>
              <a:t> are generally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Use of </a:t>
            </a:r>
            <a:r>
              <a:rPr lang="en-GB" b="1" dirty="0" err="1" smtClean="0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Identification of independent signals with 1KG (built from </a:t>
            </a:r>
            <a:r>
              <a:rPr lang="en-GB" dirty="0" err="1" smtClean="0"/>
              <a:t>LocusZoom</a:t>
            </a:r>
            <a:r>
              <a:rPr lang="en-GB" dirty="0" smtClean="0"/>
              <a:t> 1.4 and also curated databases at cardio), UK10K+1KG (INTERVAL genotypes) and r2=0, 0.1 and contrast with INTERVAL.</a:t>
            </a:r>
          </a:p>
          <a:p>
            <a:pPr lvl="1"/>
            <a:r>
              <a:rPr lang="en-GB" dirty="0" smtClean="0"/>
              <a:t>PLINK –clump</a:t>
            </a:r>
          </a:p>
          <a:p>
            <a:pPr lvl="1"/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endParaRPr lang="en-GB" dirty="0" smtClean="0"/>
          </a:p>
          <a:p>
            <a:r>
              <a:rPr lang="en-GB" dirty="0" smtClean="0"/>
              <a:t>Manhattan/Q-Q/</a:t>
            </a:r>
            <a:r>
              <a:rPr lang="en-GB" dirty="0" err="1" smtClean="0"/>
              <a:t>LocusZoom</a:t>
            </a:r>
            <a:r>
              <a:rPr lang="en-GB" dirty="0" smtClean="0"/>
              <a:t>/forest plots, loose ends (</a:t>
            </a:r>
            <a:r>
              <a:rPr lang="en-GB" dirty="0" err="1" smtClean="0"/>
              <a:t>rsid</a:t>
            </a:r>
            <a:r>
              <a:rPr lang="en-GB" dirty="0" smtClean="0"/>
              <a:t> instead of SNPID and right allele labelling/effect size) for the latter two are being done.</a:t>
            </a:r>
          </a:p>
          <a:p>
            <a:r>
              <a:rPr lang="en-GB" dirty="0" err="1" smtClean="0"/>
              <a:t>Finemapping</a:t>
            </a:r>
            <a:r>
              <a:rPr lang="en-GB" dirty="0" smtClean="0"/>
              <a:t>, LDSC analysis, 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/scratch/jhz22/INF/</a:t>
            </a:r>
          </a:p>
          <a:p>
            <a:pPr lvl="1"/>
            <a:r>
              <a:rPr lang="en-GB" dirty="0" err="1" smtClean="0"/>
              <a:t>sumstats</a:t>
            </a:r>
            <a:r>
              <a:rPr lang="en-GB" dirty="0" smtClean="0"/>
              <a:t>/INTERVAL on GWAS </a:t>
            </a:r>
            <a:r>
              <a:rPr lang="en-GB" dirty="0" err="1" smtClean="0"/>
              <a:t>sumstats</a:t>
            </a:r>
            <a:r>
              <a:rPr lang="en-GB" dirty="0" smtClean="0"/>
              <a:t> from INTERVAL</a:t>
            </a:r>
          </a:p>
          <a:p>
            <a:pPr lvl="1"/>
            <a:r>
              <a:rPr lang="en-GB" dirty="0" smtClean="0"/>
              <a:t>plots/ on Manhattan plots for participating cohorts</a:t>
            </a:r>
          </a:p>
          <a:p>
            <a:pPr lvl="1"/>
            <a:r>
              <a:rPr lang="en-GB" dirty="0" smtClean="0"/>
              <a:t>METAL/ on meta-analysed </a:t>
            </a:r>
            <a:r>
              <a:rPr lang="en-GB" dirty="0" err="1" smtClean="0"/>
              <a:t>sumstats+Manhattan</a:t>
            </a:r>
            <a:r>
              <a:rPr lang="en-GB" dirty="0" smtClean="0"/>
              <a:t>/Q-Q/</a:t>
            </a:r>
            <a:r>
              <a:rPr lang="en-GB" dirty="0" err="1" smtClean="0"/>
              <a:t>LocusZoom</a:t>
            </a:r>
            <a:r>
              <a:rPr lang="en-GB" dirty="0" smtClean="0"/>
              <a:t> plots</a:t>
            </a:r>
          </a:p>
          <a:p>
            <a:pPr lvl="1"/>
            <a:r>
              <a:rPr lang="en-GB" dirty="0" smtClean="0"/>
              <a:t>clumping/ on PLINK –clump </a:t>
            </a:r>
            <a:r>
              <a:rPr lang="en-GB" dirty="0" smtClean="0"/>
              <a:t>analysis + forest </a:t>
            </a:r>
            <a:r>
              <a:rPr lang="en-GB" dirty="0"/>
              <a:t>plots (</a:t>
            </a:r>
            <a:r>
              <a:rPr lang="en-GB" dirty="0" smtClean="0"/>
              <a:t>INF1.UK10K+1KG.r2-0.fp.pdf)</a:t>
            </a:r>
            <a:endParaRPr lang="en-GB" dirty="0" smtClean="0"/>
          </a:p>
          <a:p>
            <a:pPr lvl="1"/>
            <a:r>
              <a:rPr lang="en-GB" dirty="0" err="1" smtClean="0"/>
              <a:t>cojo</a:t>
            </a:r>
            <a:r>
              <a:rPr lang="en-GB" dirty="0" smtClean="0"/>
              <a:t>/ on conditional analysis with 1KG, UK10K+1KG</a:t>
            </a:r>
          </a:p>
          <a:p>
            <a:r>
              <a:rPr lang="en-GB" dirty="0" smtClean="0"/>
              <a:t>cis/trans classification tables was generated via customised programs</a:t>
            </a:r>
          </a:p>
          <a:p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github.com/jinghuazhao/INF/blob/master/doc/INF1.paper.xlsx</a:t>
            </a:r>
            <a:r>
              <a:rPr lang="en-GB" dirty="0" smtClean="0"/>
              <a:t> collects clumping/</a:t>
            </a:r>
            <a:r>
              <a:rPr lang="en-GB" dirty="0" err="1" smtClean="0"/>
              <a:t>cojo</a:t>
            </a:r>
            <a:r>
              <a:rPr lang="en-GB" dirty="0" smtClean="0"/>
              <a:t> results</a:t>
            </a:r>
          </a:p>
          <a:p>
            <a:r>
              <a:rPr lang="en-GB" dirty="0" smtClean="0"/>
              <a:t>INTERVAL and INF1 share similarity in both number of signals and cis/trans classification, while UK10K+1KG reference panel gave more signals than </a:t>
            </a:r>
            <a:r>
              <a:rPr lang="en-GB" dirty="0"/>
              <a:t>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1173</Words>
  <Application>Microsoft Office PowerPoint</Application>
  <PresentationFormat>Widescreen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SCALLOP/INF1 analysis </vt:lpstr>
      <vt:lpstr>Studies</vt:lpstr>
      <vt:lpstr>Association analysis for KORA</vt:lpstr>
      <vt:lpstr>Meta-analysis through METAL</vt:lpstr>
      <vt:lpstr>A point on LLOD</vt:lpstr>
      <vt:lpstr>&gt;LLOD%</vt:lpstr>
      <vt:lpstr>Manhattan plots</vt:lpstr>
      <vt:lpstr>Use of sumstats</vt:lpstr>
      <vt:lpstr>Results</vt:lpstr>
      <vt:lpstr>OPG (chr8)</vt:lpstr>
      <vt:lpstr>OPG (chr17)</vt:lpstr>
      <vt:lpstr>A general sketch of analysis</vt:lpstr>
      <vt:lpstr>Landmarks</vt:lpstr>
      <vt:lpstr>A brief summary (29/11/18)</vt:lpstr>
      <vt:lpstr>On next steps (29/11/18)</vt:lpstr>
      <vt:lpstr>Updates I (8/3/19)</vt:lpstr>
      <vt:lpstr>Updates II (8/3/19)</vt:lpstr>
      <vt:lpstr>Next steps (8/3/19)</vt:lpstr>
      <vt:lpstr>Manhattan plots</vt:lpstr>
      <vt:lpstr>Q-Q plot</vt:lpstr>
      <vt:lpstr>Points from discussion (8/3/19)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283</cp:revision>
  <dcterms:created xsi:type="dcterms:W3CDTF">2018-11-11T14:47:16Z</dcterms:created>
  <dcterms:modified xsi:type="dcterms:W3CDTF">2019-04-09T10:54:01Z</dcterms:modified>
</cp:coreProperties>
</file>