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7" r:id="rId7"/>
    <p:sldId id="266" r:id="rId8"/>
    <p:sldId id="268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189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 smtClean="0"/>
              <a:t>29/11/2018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On next steps of meta-analysis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KORA </a:t>
            </a:r>
            <a:r>
              <a:rPr lang="en-GB" dirty="0"/>
              <a:t>individual level data analysis will be </a:t>
            </a:r>
            <a:r>
              <a:rPr lang="en-GB" dirty="0" smtClean="0"/>
              <a:t>conducted centrally.</a:t>
            </a:r>
            <a:endParaRPr lang="en-GB" dirty="0"/>
          </a:p>
          <a:p>
            <a:r>
              <a:rPr lang="en-GB" dirty="0" smtClean="0"/>
              <a:t>Additional studies such as COMBINE </a:t>
            </a:r>
            <a:r>
              <a:rPr lang="en-GB" dirty="0"/>
              <a:t>will be added.</a:t>
            </a:r>
          </a:p>
          <a:p>
            <a:r>
              <a:rPr lang="en-GB" dirty="0" smtClean="0"/>
              <a:t>For cohorts contributing results on PLINK, information such as effect allele (frequency), imputation quality is recommended on a per-cohort basis via </a:t>
            </a:r>
            <a:r>
              <a:rPr lang="en-GB" dirty="0" err="1" smtClean="0"/>
              <a:t>qctool</a:t>
            </a:r>
            <a:r>
              <a:rPr lang="en-GB" dirty="0" smtClean="0"/>
              <a:t> as noted in SCALLOP_INF_I_analysis_plan.md.</a:t>
            </a:r>
            <a:endParaRPr lang="en-GB" dirty="0"/>
          </a:p>
          <a:p>
            <a:r>
              <a:rPr lang="en-GB" dirty="0"/>
              <a:t>Refined </a:t>
            </a:r>
            <a:r>
              <a:rPr lang="en-GB" dirty="0" smtClean="0"/>
              <a:t>QC and </a:t>
            </a:r>
            <a:r>
              <a:rPr lang="en-GB" dirty="0"/>
              <a:t>downstream analysis, as the results shown </a:t>
            </a:r>
            <a:r>
              <a:rPr lang="en-GB" dirty="0" smtClean="0"/>
              <a:t>here were </a:t>
            </a:r>
            <a:r>
              <a:rPr lang="en-GB" dirty="0"/>
              <a:t>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 smtClean="0"/>
              <a:t>tryggve</a:t>
            </a:r>
            <a:r>
              <a:rPr lang="en-GB" dirty="0" smtClean="0"/>
              <a:t> when there was issues with the up-/down-load. A more desirable reference panel would be INTERVAL, </a:t>
            </a:r>
            <a:r>
              <a:rPr lang="en-GB" dirty="0" err="1" smtClean="0"/>
              <a:t>UKBiobank</a:t>
            </a:r>
            <a:r>
              <a:rPr lang="en-GB" dirty="0" smtClean="0"/>
              <a:t>. </a:t>
            </a:r>
            <a:r>
              <a:rPr lang="en-GB" dirty="0" err="1" smtClean="0"/>
              <a:t>Finemapping</a:t>
            </a:r>
            <a:r>
              <a:rPr lang="en-GB" dirty="0" smtClean="0"/>
              <a:t> is set to involve PLINK, GCTA, </a:t>
            </a:r>
            <a:r>
              <a:rPr lang="en-GB" dirty="0" err="1" smtClean="0"/>
              <a:t>finemap</a:t>
            </a:r>
            <a:r>
              <a:rPr lang="en-GB" dirty="0" smtClean="0"/>
              <a:t>, and JAM, among others.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134D-F90E-41D5-9F55-4D96564E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2E72-4BD3-49C3-A7B4-5468A4C4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Further work on INTERVAL.</a:t>
            </a:r>
          </a:p>
          <a:p>
            <a:r>
              <a:rPr lang="en-GB" dirty="0" smtClean="0"/>
              <a:t>Meta-analysis:</a:t>
            </a:r>
          </a:p>
          <a:p>
            <a:pPr lvl="1"/>
            <a:r>
              <a:rPr lang="en-GB" dirty="0" smtClean="0"/>
              <a:t>Summary </a:t>
            </a:r>
            <a:r>
              <a:rPr lang="en-GB" dirty="0"/>
              <a:t>data from EGCUT, INTERVAL, NSPHS, ORCADES, STABILITY, STANLEY, </a:t>
            </a:r>
            <a:r>
              <a:rPr lang="en-GB" dirty="0" smtClean="0"/>
              <a:t>VIS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METAL (WEIGHTS &gt;= 50, SCHEME STDERR).</a:t>
            </a:r>
          </a:p>
          <a:p>
            <a:r>
              <a:rPr lang="en-GB" dirty="0" smtClean="0"/>
              <a:t>Highlights: </a:t>
            </a:r>
          </a:p>
          <a:p>
            <a:pPr lvl="1"/>
            <a:r>
              <a:rPr lang="en-GB" dirty="0" smtClean="0"/>
              <a:t>PLINK </a:t>
            </a:r>
            <a:r>
              <a:rPr lang="en-GB" dirty="0"/>
              <a:t>–</a:t>
            </a:r>
            <a:r>
              <a:rPr lang="en-GB" dirty="0" smtClean="0"/>
              <a:t>clump </a:t>
            </a:r>
            <a:r>
              <a:rPr lang="en-GB" dirty="0"/>
              <a:t>and GCTA –</a:t>
            </a:r>
            <a:r>
              <a:rPr lang="en-GB" dirty="0" err="1"/>
              <a:t>cojo-slct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Shown for two benchmarks and cis-/trans- </a:t>
            </a:r>
            <a:r>
              <a:rPr lang="en-GB" dirty="0" smtClean="0"/>
              <a:t>classifications (generic R function now available).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04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8068-5B4A-4560-B3C9-C5546F7D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1" dirty="0"/>
              <a:t>TNFRSF11B</a:t>
            </a:r>
            <a:r>
              <a:rPr lang="en-GB" b="1" dirty="0"/>
              <a:t>, chr8:119935796-119964439 (OPG)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3" y="1690688"/>
            <a:ext cx="5221605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21" y="1690688"/>
            <a:ext cx="5945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9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E6D8-8853-4E5D-844A-D136D0E5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1" dirty="0"/>
              <a:t>TNFSF14</a:t>
            </a:r>
            <a:r>
              <a:rPr lang="en-GB" b="1" dirty="0"/>
              <a:t>, chr19:6663148-6670599 (TNFSF14)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3" y="1690688"/>
            <a:ext cx="5221605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6033"/>
            <a:ext cx="5167192" cy="430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9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671C-CA76-4C12-872F-B01E1B44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OPG/TNFSF14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8" y="1690688"/>
            <a:ext cx="6216197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1690688"/>
            <a:ext cx="5848993" cy="49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6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512C-8CEF-4309-B018-8E8F8D93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" y="24932"/>
            <a:ext cx="10757593" cy="839585"/>
          </a:xfrm>
        </p:spPr>
        <p:txBody>
          <a:bodyPr/>
          <a:lstStyle/>
          <a:p>
            <a:r>
              <a:rPr lang="en-GB" b="1" dirty="0"/>
              <a:t>GCTA –</a:t>
            </a:r>
            <a:r>
              <a:rPr lang="en-GB" b="1" dirty="0" err="1" smtClean="0"/>
              <a:t>cojo-slct</a:t>
            </a:r>
            <a:r>
              <a:rPr lang="en-GB" b="1" dirty="0" smtClean="0"/>
              <a:t>: A ~ increasing </a:t>
            </a:r>
            <a:r>
              <a:rPr lang="en-GB" b="1" dirty="0"/>
              <a:t>level (p=7.0e-21)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192703"/>
              </p:ext>
            </p:extLst>
          </p:nvPr>
        </p:nvGraphicFramePr>
        <p:xfrm>
          <a:off x="0" y="806332"/>
          <a:ext cx="12183687" cy="665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171">
                  <a:extLst>
                    <a:ext uri="{9D8B030D-6E8A-4147-A177-3AD203B41FA5}">
                      <a16:colId xmlns:a16="http://schemas.microsoft.com/office/drawing/2014/main" val="136473747"/>
                    </a:ext>
                  </a:extLst>
                </a:gridCol>
                <a:gridCol w="2227811">
                  <a:extLst>
                    <a:ext uri="{9D8B030D-6E8A-4147-A177-3AD203B41FA5}">
                      <a16:colId xmlns:a16="http://schemas.microsoft.com/office/drawing/2014/main" val="134084240"/>
                    </a:ext>
                  </a:extLst>
                </a:gridCol>
                <a:gridCol w="628993">
                  <a:extLst>
                    <a:ext uri="{9D8B030D-6E8A-4147-A177-3AD203B41FA5}">
                      <a16:colId xmlns:a16="http://schemas.microsoft.com/office/drawing/2014/main" val="168247767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1964293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29810159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84642584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65039702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2852109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47707991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19323781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89981647"/>
                    </a:ext>
                  </a:extLst>
                </a:gridCol>
              </a:tblGrid>
              <a:tr h="34913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  <a:endParaRPr lang="en-GB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refa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bj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bj_se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pj</a:t>
                      </a:r>
                      <a:endParaRPr lang="en-GB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91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chr8:119867209_A_C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5.22E-10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9892.77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1.42E-13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55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1.34E-36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17960.5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-0.16752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402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5.98E-21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18414.6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7.05E-21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51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chr19:593734_A_G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5255.19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1.86978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0.290836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1.28E-10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030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8.7433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0.295469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150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chr19:1403959_C_G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10576.4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0.359616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8.37E-17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08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6258.25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3.12785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0.137414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21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2.46E-13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-1.58862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0.077673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930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10535.2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-0.85562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67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4404.95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-0.76622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0.047387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372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11714.3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5.14E-32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128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7972.04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2.48E-30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47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6241.91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-13.3586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379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6574.33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8.92649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20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4818.25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0.548355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6.99E-25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446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6377.98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495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chr19:54324995_G_T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2.43E-24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15109.3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4.45E-24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0680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90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F099-9616-49AF-AD69-A97C6AED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44342" cy="685800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SNP information (</a:t>
            </a:r>
            <a:r>
              <a:rPr lang="en-GB" b="1" dirty="0" err="1"/>
              <a:t>PhenoScanner</a:t>
            </a:r>
            <a:r>
              <a:rPr lang="en-GB" b="1" dirty="0"/>
              <a:t>)</a:t>
            </a:r>
            <a:r>
              <a:rPr lang="en-GB" sz="2800" b="1" dirty="0"/>
              <a:t/>
            </a:r>
            <a:br>
              <a:rPr lang="en-GB" sz="2800" b="1" dirty="0"/>
            </a:br>
            <a:r>
              <a:rPr lang="en-GB" sz="2800" b="1" dirty="0"/>
              <a:t>chr17:26694861</a:t>
            </a:r>
            <a:br>
              <a:rPr lang="en-GB" sz="2800" b="1" dirty="0"/>
            </a:br>
            <a:r>
              <a:rPr lang="en-GB" sz="2800" b="1" dirty="0"/>
              <a:t>rs704:</a:t>
            </a:r>
            <a:br>
              <a:rPr lang="en-GB" sz="2800" b="1" dirty="0"/>
            </a:br>
            <a:r>
              <a:rPr lang="en-GB" sz="2800" b="1" dirty="0"/>
              <a:t>Kwan </a:t>
            </a:r>
            <a:r>
              <a:rPr lang="en-GB" sz="2800" b="1" dirty="0" smtClean="0"/>
              <a:t>JS, et al. (2014), </a:t>
            </a:r>
            <a:r>
              <a:rPr lang="en-GB" sz="2800" b="1" i="1" dirty="0" smtClean="0"/>
              <a:t>Hum </a:t>
            </a:r>
            <a:r>
              <a:rPr lang="en-GB" sz="2800" b="1" i="1" dirty="0" err="1" smtClean="0"/>
              <a:t>Mol</a:t>
            </a:r>
            <a:r>
              <a:rPr lang="en-GB" sz="2800" b="1" i="1" dirty="0" smtClean="0"/>
              <a:t> Genet</a:t>
            </a:r>
            <a:r>
              <a:rPr lang="en-GB" sz="2800" b="1" dirty="0" smtClean="0"/>
              <a:t>, PMID25080503</a:t>
            </a:r>
            <a:r>
              <a:rPr lang="en-GB" sz="2800" b="1" dirty="0"/>
              <a:t>, allele G ~ decrease of </a:t>
            </a:r>
            <a:r>
              <a:rPr lang="en-GB" sz="2800" b="1" dirty="0" err="1"/>
              <a:t>Osteoprotegerin</a:t>
            </a:r>
            <a:r>
              <a:rPr lang="en-GB" sz="2800" b="1" dirty="0"/>
              <a:t> levels (</a:t>
            </a:r>
            <a:r>
              <a:rPr lang="en-GB" sz="2800" b="1" i="1" dirty="0"/>
              <a:t>p</a:t>
            </a:r>
            <a:r>
              <a:rPr lang="en-GB" sz="2800" b="1" dirty="0"/>
              <a:t>=1e-9).</a:t>
            </a:r>
            <a:br>
              <a:rPr lang="en-GB" sz="2800" b="1" dirty="0"/>
            </a:br>
            <a:endParaRPr lang="en-GB" sz="28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43396"/>
              </p:ext>
            </p:extLst>
          </p:nvPr>
        </p:nvGraphicFramePr>
        <p:xfrm>
          <a:off x="5741325" y="0"/>
          <a:ext cx="6154188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438">
                  <a:extLst>
                    <a:ext uri="{9D8B030D-6E8A-4147-A177-3AD203B41FA5}">
                      <a16:colId xmlns:a16="http://schemas.microsoft.com/office/drawing/2014/main" val="64498337"/>
                    </a:ext>
                  </a:extLst>
                </a:gridCol>
                <a:gridCol w="1739438">
                  <a:extLst>
                    <a:ext uri="{9D8B030D-6E8A-4147-A177-3AD203B41FA5}">
                      <a16:colId xmlns:a16="http://schemas.microsoft.com/office/drawing/2014/main" val="427448203"/>
                    </a:ext>
                  </a:extLst>
                </a:gridCol>
                <a:gridCol w="1739438">
                  <a:extLst>
                    <a:ext uri="{9D8B030D-6E8A-4147-A177-3AD203B41FA5}">
                      <a16:colId xmlns:a16="http://schemas.microsoft.com/office/drawing/2014/main" val="461232975"/>
                    </a:ext>
                  </a:extLst>
                </a:gridCol>
                <a:gridCol w="935874">
                  <a:extLst>
                    <a:ext uri="{9D8B030D-6E8A-4147-A177-3AD203B41FA5}">
                      <a16:colId xmlns:a16="http://schemas.microsoft.com/office/drawing/2014/main" val="448060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rsID</a:t>
                      </a:r>
                      <a:endParaRPr lang="en-GB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 (hg19)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Alleles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564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rs149577650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80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rs2247769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23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rs704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G/A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09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chr19:593734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rs113083835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chr19:593734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35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rs7259447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12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44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rs149200741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550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rs56029314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659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rs344560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73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rs6510917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133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rs11085195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7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rs142682195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65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41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689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rs56361194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944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rs193135521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482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rs4632248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98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0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cis-/trans- </a:t>
            </a:r>
            <a:r>
              <a:rPr lang="en-GB" b="1" dirty="0" smtClean="0"/>
              <a:t>classification (INTERVAL/)</a:t>
            </a:r>
            <a:endParaRPr lang="en-GB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520824"/>
            <a:ext cx="5147469" cy="5032375"/>
          </a:xfrm>
        </p:spPr>
      </p:pic>
    </p:spTree>
    <p:extLst>
      <p:ext uri="{BB962C8B-B14F-4D97-AF65-F5344CB8AC3E}">
        <p14:creationId xmlns:p14="http://schemas.microsoft.com/office/powerpoint/2010/main" val="387489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brief summary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INTERVAL follow-up and the benchmarks showed promising results from initial meta-analysis.</a:t>
            </a:r>
          </a:p>
          <a:p>
            <a:r>
              <a:rPr lang="en-GB" dirty="0" smtClean="0"/>
              <a:t>A particular problem with PLINK –clump procedure is its ability to handle small p-value, and a z-score based approach as in recent GCTA is more desirable. Stricter LD possibly can lead to conservative estimate of independent signals.</a:t>
            </a:r>
          </a:p>
          <a:p>
            <a:r>
              <a:rPr lang="en-GB" dirty="0" smtClean="0"/>
              <a:t>It is </a:t>
            </a:r>
            <a:r>
              <a:rPr lang="en-GB" smtClean="0"/>
              <a:t>worthwhile to other </a:t>
            </a:r>
            <a:r>
              <a:rPr lang="en-GB" dirty="0" smtClean="0"/>
              <a:t>explore approaches available. </a:t>
            </a:r>
          </a:p>
          <a:p>
            <a:r>
              <a:rPr lang="en-GB" dirty="0" smtClean="0"/>
              <a:t>There will be continuing endeavour to return to the meta-analysis QC.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20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581</Words>
  <Application>Microsoft Office PowerPoint</Application>
  <PresentationFormat>Widescreen</PresentationFormat>
  <Paragraphs>297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SCALLOP/INF1 analysis </vt:lpstr>
      <vt:lpstr>Outlines</vt:lpstr>
      <vt:lpstr>TNFRSF11B, chr8:119935796-119964439 (OPG)</vt:lpstr>
      <vt:lpstr>TNFSF14, chr19:6663148-6670599 (TNFSF14)</vt:lpstr>
      <vt:lpstr>OPG/TNFSF14</vt:lpstr>
      <vt:lpstr>GCTA –cojo-slct: A ~ increasing level (p=7.0e-21)</vt:lpstr>
      <vt:lpstr>SNP information (PhenoScanner) chr17:26694861 rs704: Kwan JS, et al. (2014), Hum Mol Genet, PMID25080503, allele G ~ decrease of Osteoprotegerin levels (p=1e-9). </vt:lpstr>
      <vt:lpstr>cis-/trans- classification (INTERVAL/)</vt:lpstr>
      <vt:lpstr>A brief summary</vt:lpstr>
      <vt:lpstr>On next steps of meta-analysis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116</cp:revision>
  <dcterms:created xsi:type="dcterms:W3CDTF">2018-11-11T14:47:16Z</dcterms:created>
  <dcterms:modified xsi:type="dcterms:W3CDTF">2018-11-27T16:03:44Z</dcterms:modified>
</cp:coreProperties>
</file>