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7" r:id="rId7"/>
    <p:sldId id="266" r:id="rId8"/>
    <p:sldId id="268" r:id="rId9"/>
    <p:sldId id="26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0675-8757-447A-83CF-CC083F13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0E81-63F8-4763-A3E7-26F8C89B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ECB-523C-41E2-B9E1-B49CE1AE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4D4D-A040-43EC-A06E-C9FF87C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7B59-2655-4A16-9338-7A1FF6CF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155-CF18-41CB-808D-4FFEF83B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E8E5-4A93-4144-A74A-E4277B86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6EA6-B229-4051-9622-1DE3223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3293-2342-4F14-A185-C64E0A9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B794-E5CC-4227-A7E7-FBC0E60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73342-0E6C-4501-BF2B-E0786C4A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BE0E-9B19-4456-888A-F6F7F680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DC87-1937-4C86-B2C9-E983D0A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CAE-ED23-4D74-BE54-E7F15EC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2DE9-945B-41C5-9AB1-DF7338F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E08A-9BCB-4DB5-979B-7EC1A3B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2123-299D-424F-B91C-90DA27CB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3501-214C-400D-B34D-AAD78D3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D5AC-7884-4CE0-9114-C283C3AC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31B-1E31-467B-9D31-C373F72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9BF-D77A-47E5-A333-21056D5C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D1B4-FCD0-401F-9ECF-DA162FC9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0FF4-C9B2-4ABA-817A-4F4C861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C576-1CEB-4D33-8290-3E35E13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411D-4FFA-4242-B90D-69DB0A1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E83-8F23-44CE-B731-D6CDCF6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0974-36F0-4517-9F41-0343A745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7F36-4F18-4437-94CB-1BBE2231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307B-A71C-463F-A8AD-2362947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14C6-2B81-4B29-BC55-77856DEA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38BC-BD3A-457D-AD2D-E23689F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950-00F3-4BEC-A7AF-73D734E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057C-E2B4-44A8-866D-7665D2D5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85D7-9A58-4CAA-A1E2-456377B5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3CA9-67CF-445C-9FD9-4D11054E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929C-BC30-4351-B9FB-85F1B6BB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1263-7B2F-4B44-84EC-DCD3AD6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B316-E30F-420C-A4D4-677C0AB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D8C8E-2E12-421C-BDB0-297E119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D1F-951D-4B4F-905F-3D9885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B11F-BE2C-493B-B668-EAE8509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FAFC-1721-4F15-A1DC-32F1034C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B011-1EE8-4DA0-BEEF-1156D174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C5BF-8060-48B9-AAC4-7A192B2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805C8-0E11-4841-9BF9-FBF770AC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D9FF-00E5-44FF-9D7E-60064FC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DC3-9FD4-4D6B-9729-FA84BF3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98AE-BC98-4168-B0A0-868A407A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7CDD-01C0-4799-BB11-E6E744E2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9E42-668E-46C6-954A-67901E4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0014-4694-4A8B-B40C-73E85B58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F0D0-D719-4B77-8221-881A22C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647-53DC-40AB-8DE1-AE23C3C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D5AE-C589-4C2D-9C0D-2CD8B0B5E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BFD26-5B3D-4CC6-8408-BF7773A5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B1A3-BD42-40AD-9958-685A168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5511-8CF5-4705-B33D-BF4069FC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949-EE42-46D6-ADDC-94A3885A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EFE30-20B6-4B28-B48C-8BBDCD7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C8A9-5610-4CD4-9BE5-DA332D75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7B26-E0A4-4676-8C30-0372856C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D79F-B202-4D73-B245-79A385CD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CD3D-7ECB-46D9-B76D-1F2FCF3A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5EA-F324-47F1-9BA3-AB3A8D7F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SCALLOP/INF1 analysis</a:t>
            </a:r>
            <a:br>
              <a:rPr lang="en-GB" b="1" dirty="0"/>
            </a:br>
            <a:endParaRPr lang="en-GB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AB449-8D67-49E1-BAF4-5631E0374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https://github.com/jinghuazhao/INF</a:t>
            </a:r>
            <a:endParaRPr lang="en-GB" dirty="0"/>
          </a:p>
          <a:p>
            <a:r>
              <a:rPr lang="en-GB" dirty="0" smtClean="0"/>
              <a:t>29/11/2018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61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On </a:t>
            </a:r>
            <a:r>
              <a:rPr lang="en-GB" b="1" smtClean="0"/>
              <a:t>next </a:t>
            </a:r>
            <a:r>
              <a:rPr lang="en-GB" b="1" smtClean="0"/>
              <a:t>steps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KORA </a:t>
            </a:r>
            <a:r>
              <a:rPr lang="en-GB" dirty="0"/>
              <a:t>individual level data analysis will be </a:t>
            </a:r>
            <a:r>
              <a:rPr lang="en-GB" dirty="0" smtClean="0"/>
              <a:t>conducted centrally.</a:t>
            </a:r>
            <a:endParaRPr lang="en-GB" dirty="0"/>
          </a:p>
          <a:p>
            <a:r>
              <a:rPr lang="en-GB" dirty="0" smtClean="0"/>
              <a:t>Additional studies such as COMBINE </a:t>
            </a:r>
            <a:r>
              <a:rPr lang="en-GB" dirty="0"/>
              <a:t>will be added.</a:t>
            </a:r>
          </a:p>
          <a:p>
            <a:r>
              <a:rPr lang="en-GB" dirty="0" smtClean="0"/>
              <a:t>For cohorts contributing results on PLINK, information such as effect allele (frequency), imputation quality is recommended on a per-cohort basis via </a:t>
            </a:r>
            <a:r>
              <a:rPr lang="en-GB" dirty="0" err="1" smtClean="0"/>
              <a:t>qctool</a:t>
            </a:r>
            <a:r>
              <a:rPr lang="en-GB" dirty="0" smtClean="0"/>
              <a:t> as noted in SCALLOP_INF_I_analysis_plan.md.</a:t>
            </a:r>
            <a:endParaRPr lang="en-GB" dirty="0"/>
          </a:p>
          <a:p>
            <a:r>
              <a:rPr lang="en-GB" dirty="0"/>
              <a:t>Refined </a:t>
            </a:r>
            <a:r>
              <a:rPr lang="en-GB" dirty="0" smtClean="0"/>
              <a:t>QC and </a:t>
            </a:r>
            <a:r>
              <a:rPr lang="en-GB" dirty="0"/>
              <a:t>downstream analysis, as the results shown </a:t>
            </a:r>
            <a:r>
              <a:rPr lang="en-GB" dirty="0" smtClean="0"/>
              <a:t>here were </a:t>
            </a:r>
            <a:r>
              <a:rPr lang="en-GB" dirty="0"/>
              <a:t>based on 1000Genomes extracted from </a:t>
            </a:r>
            <a:r>
              <a:rPr lang="en-GB" dirty="0" err="1"/>
              <a:t>LocusZoom</a:t>
            </a:r>
            <a:r>
              <a:rPr lang="en-GB" dirty="0"/>
              <a:t> 1.4 at </a:t>
            </a:r>
            <a:r>
              <a:rPr lang="en-GB" dirty="0" err="1" smtClean="0"/>
              <a:t>tryggve</a:t>
            </a:r>
            <a:r>
              <a:rPr lang="en-GB" dirty="0" smtClean="0"/>
              <a:t> when there was issues with the up-/down-load. A more desirable reference panel would be INTERVAL, </a:t>
            </a:r>
            <a:r>
              <a:rPr lang="en-GB" dirty="0" err="1" smtClean="0"/>
              <a:t>UKBiobank</a:t>
            </a:r>
            <a:r>
              <a:rPr lang="en-GB" dirty="0" smtClean="0"/>
              <a:t>. </a:t>
            </a:r>
            <a:r>
              <a:rPr lang="en-GB" dirty="0" err="1" smtClean="0"/>
              <a:t>Finemapping</a:t>
            </a:r>
            <a:r>
              <a:rPr lang="en-GB" dirty="0" smtClean="0"/>
              <a:t> is set to involve PLINK, GCTA, </a:t>
            </a:r>
            <a:r>
              <a:rPr lang="en-GB" dirty="0" err="1" smtClean="0"/>
              <a:t>finemap</a:t>
            </a:r>
            <a:r>
              <a:rPr lang="en-GB" dirty="0" smtClean="0"/>
              <a:t>, and JAM, among others.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21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134D-F90E-41D5-9F55-4D96564E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2E72-4BD3-49C3-A7B4-5468A4C45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Further work on INTERVAL.</a:t>
            </a:r>
          </a:p>
          <a:p>
            <a:r>
              <a:rPr lang="en-GB" dirty="0" smtClean="0"/>
              <a:t>Meta-analysis:</a:t>
            </a:r>
          </a:p>
          <a:p>
            <a:pPr lvl="1"/>
            <a:r>
              <a:rPr lang="en-GB" dirty="0" smtClean="0"/>
              <a:t>Summary </a:t>
            </a:r>
            <a:r>
              <a:rPr lang="en-GB" dirty="0"/>
              <a:t>data from EGCUT, INTERVAL, NSPHS, ORCADES, STABILITY, STANLEY, </a:t>
            </a:r>
            <a:r>
              <a:rPr lang="en-GB" dirty="0" smtClean="0"/>
              <a:t>VIS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METAL (WEIGHTS &gt;= 50, SCHEME STDERR).</a:t>
            </a:r>
          </a:p>
          <a:p>
            <a:r>
              <a:rPr lang="en-GB" dirty="0" smtClean="0"/>
              <a:t>Highlights: </a:t>
            </a:r>
          </a:p>
          <a:p>
            <a:pPr lvl="1"/>
            <a:r>
              <a:rPr lang="en-GB" dirty="0" smtClean="0"/>
              <a:t>PLINK </a:t>
            </a:r>
            <a:r>
              <a:rPr lang="en-GB" dirty="0"/>
              <a:t>–</a:t>
            </a:r>
            <a:r>
              <a:rPr lang="en-GB" dirty="0" smtClean="0"/>
              <a:t>clump </a:t>
            </a:r>
            <a:r>
              <a:rPr lang="en-GB" dirty="0"/>
              <a:t>and GCTA –</a:t>
            </a:r>
            <a:r>
              <a:rPr lang="en-GB" dirty="0" err="1"/>
              <a:t>cojo-slct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Shown for two benchmarks and cis-/trans- </a:t>
            </a:r>
            <a:r>
              <a:rPr lang="en-GB" dirty="0" smtClean="0"/>
              <a:t>classifications (generic R function now available).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04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8068-5B4A-4560-B3C9-C5546F7D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i="1" dirty="0"/>
              <a:t>TNFRSF11B</a:t>
            </a:r>
            <a:r>
              <a:rPr lang="en-GB" b="1" dirty="0"/>
              <a:t>, chr8:119935796-119964439 (OPG)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3" y="1690688"/>
            <a:ext cx="5221605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621" y="1690688"/>
            <a:ext cx="59452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9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E6D8-8853-4E5D-844A-D136D0E5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i="1" dirty="0"/>
              <a:t>TNFSF14</a:t>
            </a:r>
            <a:r>
              <a:rPr lang="en-GB" b="1" dirty="0"/>
              <a:t>, chr19:6663148-6670599 (TNFSF14)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3" y="1690688"/>
            <a:ext cx="5221605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6033"/>
            <a:ext cx="5167192" cy="430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9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671C-CA76-4C12-872F-B01E1B44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OPG/TNFSF14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88" y="1690688"/>
            <a:ext cx="6216197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1690688"/>
            <a:ext cx="5848993" cy="495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6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512C-8CEF-4309-B018-8E8F8D93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59" y="24932"/>
            <a:ext cx="10757593" cy="839585"/>
          </a:xfrm>
        </p:spPr>
        <p:txBody>
          <a:bodyPr/>
          <a:lstStyle/>
          <a:p>
            <a:r>
              <a:rPr lang="en-GB" b="1" dirty="0"/>
              <a:t>GCTA –</a:t>
            </a:r>
            <a:r>
              <a:rPr lang="en-GB" b="1" dirty="0" err="1" smtClean="0"/>
              <a:t>cojo-slct</a:t>
            </a:r>
            <a:r>
              <a:rPr lang="en-GB" b="1" dirty="0" smtClean="0"/>
              <a:t>: A ~ increasing </a:t>
            </a:r>
            <a:r>
              <a:rPr lang="en-GB" b="1" dirty="0"/>
              <a:t>level (p=7.0e-21)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192703"/>
              </p:ext>
            </p:extLst>
          </p:nvPr>
        </p:nvGraphicFramePr>
        <p:xfrm>
          <a:off x="0" y="806332"/>
          <a:ext cx="12183687" cy="6653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171">
                  <a:extLst>
                    <a:ext uri="{9D8B030D-6E8A-4147-A177-3AD203B41FA5}">
                      <a16:colId xmlns:a16="http://schemas.microsoft.com/office/drawing/2014/main" val="136473747"/>
                    </a:ext>
                  </a:extLst>
                </a:gridCol>
                <a:gridCol w="2227811">
                  <a:extLst>
                    <a:ext uri="{9D8B030D-6E8A-4147-A177-3AD203B41FA5}">
                      <a16:colId xmlns:a16="http://schemas.microsoft.com/office/drawing/2014/main" val="134084240"/>
                    </a:ext>
                  </a:extLst>
                </a:gridCol>
                <a:gridCol w="628993">
                  <a:extLst>
                    <a:ext uri="{9D8B030D-6E8A-4147-A177-3AD203B41FA5}">
                      <a16:colId xmlns:a16="http://schemas.microsoft.com/office/drawing/2014/main" val="168247767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1964293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29810159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84642584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65039702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62852109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47707991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19323781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889981647"/>
                    </a:ext>
                  </a:extLst>
                </a:gridCol>
              </a:tblGrid>
              <a:tr h="34913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Protein</a:t>
                      </a:r>
                      <a:endParaRPr lang="en-GB" sz="18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snp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refa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bj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bj_se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err="1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pj</a:t>
                      </a:r>
                      <a:endParaRPr lang="en-GB" sz="18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91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chr8:119867209_A_C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5.22E-10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9892.77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1.42E-13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155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1.34E-36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17960.5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-0.16752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402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  <a:endParaRPr lang="en-GB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0.4748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-0.1165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5.98E-21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18414.6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-0.1165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0.012429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7.05E-21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951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chr19:593734_A_G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5255.19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1.86978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0.290836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1.28E-10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030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0.006658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5115.54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8.7433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0.295469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150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chr19:1403959_C_G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10576.4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0.359616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8.37E-17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508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6258.25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3.12785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0.137414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3218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2.46E-13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4162.6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-1.58862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0.077673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930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10535.2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-0.85562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0.033295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1674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4404.95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-0.76622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0.047387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372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-0.1313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2.10E-09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11714.3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-0.26149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5.14E-32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128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7972.04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1.34322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0.117358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2.48E-30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047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6241.91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-13.3586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0.436703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379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6574.33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8.92649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0.279624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720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4818.25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0.548355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0.053235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6.99E-25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446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6377.98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-9.8455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0.36829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495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chr19:54324995_G_T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2.43E-24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15109.3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0.016154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4.45E-24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0680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90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F099-9616-49AF-AD69-A97C6AED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44342" cy="6858000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SNP information (</a:t>
            </a:r>
            <a:r>
              <a:rPr lang="en-GB" b="1" dirty="0" err="1"/>
              <a:t>PhenoScanner</a:t>
            </a:r>
            <a:r>
              <a:rPr lang="en-GB" b="1" dirty="0"/>
              <a:t>)</a:t>
            </a:r>
            <a:r>
              <a:rPr lang="en-GB" sz="2800" b="1" dirty="0"/>
              <a:t/>
            </a:r>
            <a:br>
              <a:rPr lang="en-GB" sz="2800" b="1" dirty="0"/>
            </a:br>
            <a:r>
              <a:rPr lang="en-GB" sz="2800" b="1" dirty="0"/>
              <a:t>chr17:26694861</a:t>
            </a:r>
            <a:br>
              <a:rPr lang="en-GB" sz="2800" b="1" dirty="0"/>
            </a:br>
            <a:r>
              <a:rPr lang="en-GB" sz="2800" b="1" dirty="0"/>
              <a:t>rs704:</a:t>
            </a:r>
            <a:br>
              <a:rPr lang="en-GB" sz="2800" b="1" dirty="0"/>
            </a:br>
            <a:r>
              <a:rPr lang="en-GB" sz="2800" b="1" dirty="0"/>
              <a:t>Kwan </a:t>
            </a:r>
            <a:r>
              <a:rPr lang="en-GB" sz="2800" b="1" dirty="0" smtClean="0"/>
              <a:t>JS, et al. (2014), </a:t>
            </a:r>
            <a:r>
              <a:rPr lang="en-GB" sz="2800" b="1" i="1" dirty="0" smtClean="0"/>
              <a:t>Hum </a:t>
            </a:r>
            <a:r>
              <a:rPr lang="en-GB" sz="2800" b="1" i="1" dirty="0" err="1" smtClean="0"/>
              <a:t>Mol</a:t>
            </a:r>
            <a:r>
              <a:rPr lang="en-GB" sz="2800" b="1" i="1" dirty="0" smtClean="0"/>
              <a:t> Genet</a:t>
            </a:r>
            <a:r>
              <a:rPr lang="en-GB" sz="2800" b="1" dirty="0" smtClean="0"/>
              <a:t>, PMID25080503</a:t>
            </a:r>
            <a:r>
              <a:rPr lang="en-GB" sz="2800" b="1" dirty="0"/>
              <a:t>, allele G ~ decrease of </a:t>
            </a:r>
            <a:r>
              <a:rPr lang="en-GB" sz="2800" b="1" dirty="0" err="1"/>
              <a:t>Osteoprotegerin</a:t>
            </a:r>
            <a:r>
              <a:rPr lang="en-GB" sz="2800" b="1" dirty="0"/>
              <a:t> levels (</a:t>
            </a:r>
            <a:r>
              <a:rPr lang="en-GB" sz="2800" b="1" i="1" dirty="0"/>
              <a:t>p</a:t>
            </a:r>
            <a:r>
              <a:rPr lang="en-GB" sz="2800" b="1" dirty="0"/>
              <a:t>=1e-9).</a:t>
            </a:r>
            <a:br>
              <a:rPr lang="en-GB" sz="2800" b="1" dirty="0"/>
            </a:br>
            <a:endParaRPr lang="en-GB" sz="28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43396"/>
              </p:ext>
            </p:extLst>
          </p:nvPr>
        </p:nvGraphicFramePr>
        <p:xfrm>
          <a:off x="5741325" y="0"/>
          <a:ext cx="6154188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438">
                  <a:extLst>
                    <a:ext uri="{9D8B030D-6E8A-4147-A177-3AD203B41FA5}">
                      <a16:colId xmlns:a16="http://schemas.microsoft.com/office/drawing/2014/main" val="64498337"/>
                    </a:ext>
                  </a:extLst>
                </a:gridCol>
                <a:gridCol w="1739438">
                  <a:extLst>
                    <a:ext uri="{9D8B030D-6E8A-4147-A177-3AD203B41FA5}">
                      <a16:colId xmlns:a16="http://schemas.microsoft.com/office/drawing/2014/main" val="427448203"/>
                    </a:ext>
                  </a:extLst>
                </a:gridCol>
                <a:gridCol w="1739438">
                  <a:extLst>
                    <a:ext uri="{9D8B030D-6E8A-4147-A177-3AD203B41FA5}">
                      <a16:colId xmlns:a16="http://schemas.microsoft.com/office/drawing/2014/main" val="461232975"/>
                    </a:ext>
                  </a:extLst>
                </a:gridCol>
                <a:gridCol w="935874">
                  <a:extLst>
                    <a:ext uri="{9D8B030D-6E8A-4147-A177-3AD203B41FA5}">
                      <a16:colId xmlns:a16="http://schemas.microsoft.com/office/drawing/2014/main" val="448060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SNP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err="1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rsID</a:t>
                      </a:r>
                      <a:endParaRPr lang="en-GB" sz="18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err="1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  <a:r>
                        <a:rPr lang="en-GB" sz="18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 (hg19)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Alleles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564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rs149577650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380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rs2247769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823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rs704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G/A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09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chr19:593734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rs113083835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chr19:593734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335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rs7259447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912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44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rs149200741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550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rs56029314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659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rs344560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T/C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873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rs6510917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133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rs11085195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T/C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47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rs142682195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65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41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6894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rs56361194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944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rs193135521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4826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rs4632248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398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0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cis-/trans- classification (INTERVAL/)</a:t>
            </a:r>
            <a:endParaRPr lang="en-GB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520824"/>
            <a:ext cx="5147469" cy="5032375"/>
          </a:xfrm>
        </p:spPr>
      </p:pic>
    </p:spTree>
    <p:extLst>
      <p:ext uri="{BB962C8B-B14F-4D97-AF65-F5344CB8AC3E}">
        <p14:creationId xmlns:p14="http://schemas.microsoft.com/office/powerpoint/2010/main" val="387489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brief summary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INTERVAL follow-up and the benchmarks showed promising results from initial meta-analysis.</a:t>
            </a:r>
          </a:p>
          <a:p>
            <a:r>
              <a:rPr lang="en-GB" dirty="0" smtClean="0"/>
              <a:t>A particular problem with PLINK –clump procedure is its ability to handle small p-value, and a z-score based approach as in recent GCTA is more desirable. Stricter LD possibly can lead to conservative estimate of independent signals.</a:t>
            </a:r>
          </a:p>
          <a:p>
            <a:r>
              <a:rPr lang="en-GB" dirty="0" smtClean="0"/>
              <a:t>It is </a:t>
            </a:r>
            <a:r>
              <a:rPr lang="en-GB" smtClean="0"/>
              <a:t>worthwhile to other </a:t>
            </a:r>
            <a:r>
              <a:rPr lang="en-GB" dirty="0" smtClean="0"/>
              <a:t>explore approaches available. </a:t>
            </a:r>
          </a:p>
          <a:p>
            <a:r>
              <a:rPr lang="en-GB" dirty="0" smtClean="0"/>
              <a:t>There will be continuing endeavour to return to the meta-analysis QC.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20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579</Words>
  <Application>Microsoft Office PowerPoint</Application>
  <PresentationFormat>Widescreen</PresentationFormat>
  <Paragraphs>297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SCALLOP/INF1 analysis </vt:lpstr>
      <vt:lpstr>Outlines</vt:lpstr>
      <vt:lpstr>TNFRSF11B, chr8:119935796-119964439 (OPG)</vt:lpstr>
      <vt:lpstr>TNFSF14, chr19:6663148-6670599 (TNFSF14)</vt:lpstr>
      <vt:lpstr>OPG/TNFSF14</vt:lpstr>
      <vt:lpstr>GCTA –cojo-slct: A ~ increasing level (p=7.0e-21)</vt:lpstr>
      <vt:lpstr>SNP information (PhenoScanner) chr17:26694861 rs704: Kwan JS, et al. (2014), Hum Mol Genet, PMID25080503, allele G ~ decrease of Osteoprotegerin levels (p=1e-9). </vt:lpstr>
      <vt:lpstr>cis-/trans- classification (INTERVAL/)</vt:lpstr>
      <vt:lpstr>A brief summary</vt:lpstr>
      <vt:lpstr>On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analysis</dc:title>
  <dc:creator>Tengyu Zhao</dc:creator>
  <cp:lastModifiedBy>Jing Zhao</cp:lastModifiedBy>
  <cp:revision>117</cp:revision>
  <dcterms:created xsi:type="dcterms:W3CDTF">2018-11-11T14:47:16Z</dcterms:created>
  <dcterms:modified xsi:type="dcterms:W3CDTF">2018-11-27T16:10:02Z</dcterms:modified>
</cp:coreProperties>
</file>