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80" r:id="rId8"/>
    <p:sldId id="278" r:id="rId9"/>
    <p:sldId id="279" r:id="rId10"/>
    <p:sldId id="285" r:id="rId11"/>
    <p:sldId id="284" r:id="rId12"/>
    <p:sldId id="288" r:id="rId13"/>
    <p:sldId id="286" r:id="rId14"/>
    <p:sldId id="287" r:id="rId15"/>
    <p:sldId id="277" r:id="rId16"/>
    <p:sldId id="272" r:id="rId17"/>
    <p:sldId id="264" r:id="rId18"/>
    <p:sldId id="267" r:id="rId19"/>
    <p:sldId id="268" r:id="rId20"/>
    <p:sldId id="271" r:id="rId21"/>
    <p:sldId id="269" r:id="rId22"/>
    <p:sldId id="270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12/4/2019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/>
              <a:t>OPG Manhattan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/>
              <a:t>OPG Q-Q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5497-BDD7-4A5C-BAD8-1999711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regional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3336-3EFA-4025-B4CA-3648929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AF5-994F-4468-A1A8-B6A0B0A4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(chr8)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A1DD0-660D-46F3-9343-08466C09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323762"/>
            <a:ext cx="10149840" cy="5534238"/>
          </a:xfrm>
        </p:spPr>
      </p:pic>
    </p:spTree>
    <p:extLst>
      <p:ext uri="{BB962C8B-B14F-4D97-AF65-F5344CB8AC3E}">
        <p14:creationId xmlns:p14="http://schemas.microsoft.com/office/powerpoint/2010/main" val="235908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9E8-8EB2-4497-862D-5FCFEF0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(chr17)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3529-B7FB-42CC-8A82-9505A02F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" y="1365504"/>
            <a:ext cx="10741152" cy="5432406"/>
          </a:xfrm>
        </p:spPr>
      </p:pic>
    </p:spTree>
    <p:extLst>
      <p:ext uri="{BB962C8B-B14F-4D97-AF65-F5344CB8AC3E}">
        <p14:creationId xmlns:p14="http://schemas.microsoft.com/office/powerpoint/2010/main" val="410759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general sketch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Discovery, replication – INTERVAL, meta-analysis, NSPHS.</a:t>
            </a:r>
          </a:p>
          <a:p>
            <a:r>
              <a:rPr lang="en-GB" dirty="0"/>
              <a:t>GCTA –</a:t>
            </a:r>
            <a:r>
              <a:rPr lang="en-GB" dirty="0" err="1"/>
              <a:t>cojo</a:t>
            </a:r>
            <a:r>
              <a:rPr lang="en-GB" dirty="0"/>
              <a:t> analysis.</a:t>
            </a:r>
          </a:p>
          <a:p>
            <a:r>
              <a:rPr lang="en-GB" dirty="0"/>
              <a:t>Power issues – plots of effect size from INTERVAL vs INF1 are helpful.</a:t>
            </a:r>
          </a:p>
          <a:p>
            <a:r>
              <a:rPr lang="en-GB" dirty="0"/>
              <a:t>Additional information on genotyping and cohort characteristics needs to be requested.</a:t>
            </a:r>
          </a:p>
          <a:p>
            <a:r>
              <a:rPr lang="en-GB" dirty="0"/>
              <a:t>Elementary summary statistics such as h2 from INTERVAL, with KORA relatively small for GCTA and possibly with INF1 for HESS.</a:t>
            </a:r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/>
              <a:t>8/3/19 – Recognition of MAF </a:t>
            </a:r>
            <a:r>
              <a:rPr lang="en-GB" dirty="0" err="1"/>
              <a:t>cutoff</a:t>
            </a:r>
            <a:r>
              <a:rPr lang="en-GB" dirty="0"/>
              <a:t> on </a:t>
            </a:r>
            <a:r>
              <a:rPr lang="en-GB" dirty="0" err="1"/>
              <a:t>IFN.gamma</a:t>
            </a:r>
            <a:r>
              <a:rPr lang="en-GB" dirty="0"/>
              <a:t>, IL.22.RA1, TSLP.</a:t>
            </a:r>
          </a:p>
          <a:p>
            <a:r>
              <a:rPr lang="en-GB" dirty="0"/>
              <a:t>29/11/18 – 22 proteins with busy Manhattan plots.</a:t>
            </a:r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 (8/3/19)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/>
              <a:t>BioFinder</a:t>
            </a:r>
            <a:r>
              <a:rPr lang="en-GB" dirty="0"/>
              <a:t>, </a:t>
            </a:r>
            <a:r>
              <a:rPr lang="en-GB" dirty="0" err="1"/>
              <a:t>MadCam</a:t>
            </a:r>
            <a:r>
              <a:rPr lang="en-GB" dirty="0"/>
              <a:t> and RECOMBINE were available – these were from Anders beside STANLEY lah1/swe6 with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pending while </a:t>
            </a:r>
            <a:r>
              <a:rPr lang="en-GB" dirty="0" err="1"/>
              <a:t>MadCam</a:t>
            </a:r>
            <a:r>
              <a:rPr lang="en-GB" dirty="0"/>
              <a:t> has RSQ_IMP.</a:t>
            </a:r>
          </a:p>
          <a:p>
            <a:r>
              <a:rPr lang="en-GB" dirty="0"/>
              <a:t>NSPHS has PLINK results but no </a:t>
            </a:r>
            <a:r>
              <a:rPr lang="en-GB" dirty="0" err="1"/>
              <a:t>qctool</a:t>
            </a:r>
            <a:r>
              <a:rPr lang="en-GB" dirty="0"/>
              <a:t> -</a:t>
            </a:r>
            <a:r>
              <a:rPr lang="en-GB" dirty="0" err="1"/>
              <a:t>snp</a:t>
            </a:r>
            <a:r>
              <a:rPr lang="en-GB" dirty="0"/>
              <a:t>-stats (in touch with </a:t>
            </a:r>
            <a:r>
              <a:rPr lang="en-US" dirty="0"/>
              <a:t>Åsa Johansson on 21/2</a:t>
            </a:r>
            <a:r>
              <a:rPr lang="en-GB" dirty="0"/>
              <a:t>).</a:t>
            </a:r>
          </a:p>
          <a:p>
            <a:r>
              <a:rPr lang="en-GB" dirty="0"/>
              <a:t>The number of problematic proteins was reduced from 22 to three, </a:t>
            </a:r>
            <a:r>
              <a:rPr lang="en-GB" dirty="0" err="1"/>
              <a:t>IFN.gamma</a:t>
            </a:r>
            <a:r>
              <a:rPr lang="en-GB" dirty="0"/>
              <a:t>, IL.22.RA1 and TSLP and then none with MAF set to MAF&gt;0.1 for STABILITY (N=2,951), second to INTERVAL (N=4,996).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STANLEY added to meta-</a:t>
            </a:r>
            <a:r>
              <a:rPr lang="en-GB" dirty="0" err="1"/>
              <a:t>snalysis</a:t>
            </a:r>
            <a:r>
              <a:rPr lang="en-GB" dirty="0"/>
              <a:t> when per-SNP sample sizes are available from study description (results from PLINK dosage analysis, with INFO but no N).</a:t>
            </a:r>
          </a:p>
          <a:p>
            <a:r>
              <a:rPr lang="en-GB" dirty="0"/>
              <a:t>INFO from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was added to INTERVAL.</a:t>
            </a:r>
          </a:p>
          <a:p>
            <a:r>
              <a:rPr lang="en-GB" dirty="0"/>
              <a:t>Side projects: R/gap, FM-pipeline, EWAS-fusion, etc. updated and results from FM-pipeline but pending on validation.</a:t>
            </a:r>
          </a:p>
          <a:p>
            <a:r>
              <a:rPr lang="en-GB" dirty="0"/>
              <a:t>INF1.paper.docx at INF/doc as placeholder for paper draft; cohort description needs to be added – an Excel spreadsheet was made available from the (updated) analysis plan and comments are welcome to consolidate.</a:t>
            </a:r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Next 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Cohort-level QC, esp. MAF and INFO score.</a:t>
            </a:r>
          </a:p>
          <a:p>
            <a:r>
              <a:rPr lang="en-GB" dirty="0"/>
              <a:t>Meta-analysis for all cohorts (leaving out RECOMBINE?), including Q-Q/Manhattan/forest/</a:t>
            </a:r>
            <a:r>
              <a:rPr lang="en-GB" dirty="0" err="1"/>
              <a:t>LocusZoom</a:t>
            </a:r>
            <a:r>
              <a:rPr lang="en-GB" dirty="0"/>
              <a:t>/chord plots – with cis/trans regions when appropriate.</a:t>
            </a:r>
          </a:p>
          <a:p>
            <a:r>
              <a:rPr lang="en-GB" dirty="0"/>
              <a:t>To corroborate PLINK –clump with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Replication?</a:t>
            </a:r>
          </a:p>
          <a:p>
            <a:r>
              <a:rPr lang="en-GB" dirty="0"/>
              <a:t>Downstream analysis, e.g., </a:t>
            </a:r>
            <a:r>
              <a:rPr lang="en-GB" dirty="0" err="1"/>
              <a:t>phenoscanner</a:t>
            </a:r>
            <a:r>
              <a:rPr lang="en-GB" dirty="0"/>
              <a:t>, MR, GSEA/pathway.</a:t>
            </a:r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/>
              <a:t>Studies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Cohort-specific </a:t>
            </a:r>
            <a:r>
              <a:rPr lang="en-US" dirty="0" err="1"/>
              <a:t>sumstats</a:t>
            </a:r>
            <a:r>
              <a:rPr lang="en-US" dirty="0"/>
              <a:t> for N, MAF, HWE, INFO in </a:t>
            </a:r>
            <a:r>
              <a:rPr lang="en-US" dirty="0" err="1"/>
              <a:t>qctool</a:t>
            </a:r>
            <a:r>
              <a:rPr lang="en-US" dirty="0"/>
              <a:t> –</a:t>
            </a:r>
            <a:r>
              <a:rPr lang="en-US" dirty="0" err="1"/>
              <a:t>snp</a:t>
            </a:r>
            <a:r>
              <a:rPr lang="en-US" dirty="0"/>
              <a:t>-stats</a:t>
            </a:r>
          </a:p>
          <a:p>
            <a:r>
              <a:rPr lang="en-US" dirty="0" err="1"/>
              <a:t>sumstats</a:t>
            </a:r>
            <a:r>
              <a:rPr lang="en-US" dirty="0"/>
              <a:t>/</a:t>
            </a:r>
            <a:r>
              <a:rPr lang="en-US" dirty="0" err="1"/>
              <a:t>Mantattan</a:t>
            </a:r>
            <a:r>
              <a:rPr lang="en-US" dirty="0"/>
              <a:t> for cohorts with problematic proteins</a:t>
            </a:r>
          </a:p>
          <a:p>
            <a:r>
              <a:rPr lang="en-US" dirty="0"/>
              <a:t>Between-cohort MAF-MAF plots</a:t>
            </a:r>
          </a:p>
          <a:p>
            <a:r>
              <a:rPr lang="en-US" dirty="0"/>
              <a:t>P ~ N (for </a:t>
            </a:r>
            <a:r>
              <a:rPr lang="en-US" dirty="0" err="1"/>
              <a:t>finemapping</a:t>
            </a:r>
            <a:r>
              <a:rPr lang="en-US" dirty="0"/>
              <a:t>) and consistency, e.g. INTERVAL/STABILITY.</a:t>
            </a:r>
          </a:p>
          <a:p>
            <a:r>
              <a:rPr lang="en-US" dirty="0"/>
              <a:t>False negative for those in the CVD1 panel to </a:t>
            </a:r>
            <a:r>
              <a:rPr lang="en-US" dirty="0" err="1"/>
              <a:t>phenoscanner</a:t>
            </a:r>
            <a:endParaRPr lang="en-US" dirty="0"/>
          </a:p>
          <a:p>
            <a:r>
              <a:rPr lang="en-US" dirty="0"/>
              <a:t>Chr19. NLRP12 from INTERVAL`</a:t>
            </a:r>
          </a:p>
          <a:p>
            <a:r>
              <a:rPr lang="en-US" dirty="0"/>
              <a:t>RECOMBINE experiment</a:t>
            </a:r>
          </a:p>
          <a:p>
            <a:r>
              <a:rPr lang="en-US" dirty="0"/>
              <a:t>Total # signals relative to other panels</a:t>
            </a:r>
          </a:p>
          <a:p>
            <a:r>
              <a:rPr lang="en-US" dirty="0" err="1"/>
              <a:t>Phenoscanner</a:t>
            </a:r>
            <a:r>
              <a:rPr lang="en-US" dirty="0"/>
              <a:t> and </a:t>
            </a:r>
            <a:r>
              <a:rPr lang="en-US" dirty="0" err="1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Q-Q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 (29/11/18)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next steps (29/11/18)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Association analysis for KORA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Pilot with success/failure with BOLT-LMM on OPG/TNFSF14</a:t>
            </a:r>
          </a:p>
          <a:p>
            <a:r>
              <a:rPr lang="en-GB" dirty="0"/>
              <a:t>Switch to SNPTEST on transformed measurement ~ age+sex+PC1-PC5</a:t>
            </a:r>
          </a:p>
          <a:p>
            <a:r>
              <a:rPr lang="en-GB" dirty="0"/>
              <a:t>Exclusion of six related individuals</a:t>
            </a:r>
          </a:p>
          <a:p>
            <a:r>
              <a:rPr lang="en-GB" dirty="0"/>
              <a:t>INFO score was compared between SNPTEST and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</a:t>
            </a:r>
          </a:p>
          <a:p>
            <a:r>
              <a:rPr lang="en-GB" dirty="0"/>
              <a:t>Final sample size N=1064</a:t>
            </a:r>
          </a:p>
          <a:p>
            <a:r>
              <a:rPr lang="en-GB" dirty="0"/>
              <a:t>Several disruptions on cardio/TRYGGVE and FGF.5 for #SNPs</a:t>
            </a:r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Meta-analysis through METAL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Carried out on TRYGGVE with the latest release.</a:t>
            </a:r>
          </a:p>
          <a:p>
            <a:r>
              <a:rPr lang="en-GB" dirty="0"/>
              <a:t>GC correction not considered on cohort level.</a:t>
            </a:r>
          </a:p>
          <a:p>
            <a:r>
              <a:rPr lang="en-GB" dirty="0"/>
              <a:t>Based on effect size.</a:t>
            </a:r>
          </a:p>
          <a:p>
            <a:r>
              <a:rPr lang="en-GB" dirty="0"/>
              <a:t>N&gt;=10.</a:t>
            </a:r>
          </a:p>
          <a:p>
            <a:r>
              <a:rPr lang="en-GB" dirty="0"/>
              <a:t>84% above LLOD.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point on LLOD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attempt was made by using </a:t>
            </a:r>
            <a:r>
              <a:rPr lang="en-GB" dirty="0" err="1"/>
              <a:t>llod</a:t>
            </a:r>
            <a:r>
              <a:rPr lang="en-GB" dirty="0"/>
              <a:t>/2.</a:t>
            </a:r>
          </a:p>
          <a:p>
            <a:r>
              <a:rPr lang="en-GB" dirty="0"/>
              <a:t>Busy Manhattan plots is largely related to this.</a:t>
            </a:r>
          </a:p>
          <a:p>
            <a:r>
              <a:rPr lang="en-GB" dirty="0"/>
              <a:t>Although higher MAF </a:t>
            </a:r>
            <a:r>
              <a:rPr lang="en-GB" dirty="0" err="1"/>
              <a:t>cutoff</a:t>
            </a:r>
            <a:r>
              <a:rPr lang="en-GB" dirty="0"/>
              <a:t> could do away with busy (excessive number of significant hits) Manhattan plots, the associate proteins with low &gt;LLOD% were discarded.</a:t>
            </a:r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&gt;LLOD%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&gt;LLOD% (continued)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/scratch/jhz22/INF/</a:t>
            </a:r>
          </a:p>
          <a:p>
            <a:pPr lvl="1"/>
            <a:r>
              <a:rPr lang="en-GB" dirty="0" err="1"/>
              <a:t>sumstats</a:t>
            </a:r>
            <a:r>
              <a:rPr lang="en-GB" dirty="0"/>
              <a:t>/INTERVAL on GWAS </a:t>
            </a:r>
            <a:r>
              <a:rPr lang="en-GB" dirty="0" err="1"/>
              <a:t>sumstats</a:t>
            </a:r>
            <a:r>
              <a:rPr lang="en-GB" dirty="0"/>
              <a:t> from INTERVAL</a:t>
            </a:r>
          </a:p>
          <a:p>
            <a:pPr lvl="1"/>
            <a:r>
              <a:rPr lang="en-GB" dirty="0"/>
              <a:t>plots/ on Manhattan plots for participating cohorts</a:t>
            </a:r>
          </a:p>
          <a:p>
            <a:pPr lvl="1"/>
            <a:r>
              <a:rPr lang="en-GB" dirty="0"/>
              <a:t>METAL/ on meta-analysed </a:t>
            </a:r>
            <a:r>
              <a:rPr lang="en-GB" dirty="0" err="1"/>
              <a:t>sumstats+Manhattan</a:t>
            </a:r>
            <a:r>
              <a:rPr lang="en-GB" dirty="0"/>
              <a:t>/Q-Q/</a:t>
            </a:r>
            <a:r>
              <a:rPr lang="en-GB" dirty="0" err="1"/>
              <a:t>LocusZoom</a:t>
            </a:r>
            <a:r>
              <a:rPr lang="en-GB" dirty="0"/>
              <a:t> plots</a:t>
            </a:r>
          </a:p>
          <a:p>
            <a:pPr lvl="1"/>
            <a:r>
              <a:rPr lang="en-GB" dirty="0"/>
              <a:t>clumping/ on PLINK –clump analysis + forest plots (INF1.UK10K+1KG.r2-0.fp.pdf)</a:t>
            </a:r>
          </a:p>
          <a:p>
            <a:pPr lvl="1"/>
            <a:r>
              <a:rPr lang="en-GB" dirty="0" err="1"/>
              <a:t>cojo</a:t>
            </a:r>
            <a:r>
              <a:rPr lang="en-GB" dirty="0"/>
              <a:t>/ on conditional analysis with 1KG, UK10K+1KG</a:t>
            </a:r>
          </a:p>
          <a:p>
            <a:r>
              <a:rPr lang="en-GB" dirty="0"/>
              <a:t>cis/trans classification tables was generated via customised programs</a:t>
            </a:r>
          </a:p>
          <a:p>
            <a:r>
              <a:rPr lang="en-GB" u="sng" dirty="0">
                <a:hlinkClick r:id="rId2"/>
              </a:rPr>
              <a:t>https://github.com/jinghuazhao/INF/blob/master/doc/INF1.paper.xlsx</a:t>
            </a:r>
            <a:r>
              <a:rPr lang="en-GB" dirty="0"/>
              <a:t> collects clumping/</a:t>
            </a:r>
            <a:r>
              <a:rPr lang="en-GB" dirty="0" err="1"/>
              <a:t>cojo</a:t>
            </a:r>
            <a:r>
              <a:rPr lang="en-GB" dirty="0"/>
              <a:t> results</a:t>
            </a:r>
          </a:p>
          <a:p>
            <a:r>
              <a:rPr lang="en-GB" dirty="0"/>
              <a:t>INTERVAL and INF1 share similarity in both number of signals and cis/trans classification, while UK10K+1KG reference panel gave more signals than 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QCGWAS only desirable for small number of (problematic) proteins.</a:t>
            </a:r>
          </a:p>
          <a:p>
            <a:r>
              <a:rPr lang="en-GB" dirty="0"/>
              <a:t>Manhattan plots were produced for each protein from each cohort.</a:t>
            </a:r>
          </a:p>
          <a:p>
            <a:r>
              <a:rPr lang="en-GB" dirty="0"/>
              <a:t>It indicates that </a:t>
            </a:r>
            <a:r>
              <a:rPr lang="en-GB" dirty="0" err="1"/>
              <a:t>sumstats</a:t>
            </a:r>
            <a:r>
              <a:rPr lang="en-GB" dirty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Use of </a:t>
            </a:r>
            <a:r>
              <a:rPr lang="en-GB" b="1" dirty="0" err="1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Identification of independent signals with 1KG (built from </a:t>
            </a:r>
            <a:r>
              <a:rPr lang="en-GB" dirty="0" err="1"/>
              <a:t>LocusZoom</a:t>
            </a:r>
            <a:r>
              <a:rPr lang="en-GB" dirty="0"/>
              <a:t> 1.4 and also curated databases at cardio), UK10K+1KG (INTERVAL genotypes) and r2=0, 0.1 and contrast with INTERVAL.</a:t>
            </a:r>
          </a:p>
          <a:p>
            <a:pPr lvl="1"/>
            <a:r>
              <a:rPr lang="en-GB" dirty="0"/>
              <a:t>PLINK –clump</a:t>
            </a:r>
          </a:p>
          <a:p>
            <a:pPr lvl="1"/>
            <a:r>
              <a:rPr lang="en-GB" dirty="0"/>
              <a:t>GCTA –</a:t>
            </a:r>
            <a:r>
              <a:rPr lang="en-GB" dirty="0" err="1"/>
              <a:t>cojo</a:t>
            </a:r>
            <a:endParaRPr lang="en-GB" dirty="0"/>
          </a:p>
          <a:p>
            <a:r>
              <a:rPr lang="en-GB" dirty="0"/>
              <a:t>Manhattan/Q-Q/</a:t>
            </a:r>
            <a:r>
              <a:rPr lang="en-GB" dirty="0" err="1"/>
              <a:t>LocusZoom</a:t>
            </a:r>
            <a:r>
              <a:rPr lang="en-GB" dirty="0"/>
              <a:t>/forest plots, loose ends (</a:t>
            </a:r>
            <a:r>
              <a:rPr lang="en-GB" dirty="0" err="1"/>
              <a:t>rsid</a:t>
            </a:r>
            <a:r>
              <a:rPr lang="en-GB" dirty="0"/>
              <a:t> instead of SNPID and right allele labelling/effect size) for the latter two are being done.</a:t>
            </a:r>
          </a:p>
          <a:p>
            <a:r>
              <a:rPr lang="en-GB" dirty="0" err="1"/>
              <a:t>Finemapping</a:t>
            </a:r>
            <a:r>
              <a:rPr lang="en-GB" dirty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1480</Words>
  <Application>Microsoft Office PowerPoint</Application>
  <PresentationFormat>Widescreen</PresentationFormat>
  <Paragraphs>216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Meta-analysis through METAL</vt:lpstr>
      <vt:lpstr>A point on LLOD</vt:lpstr>
      <vt:lpstr>&gt;LLOD%</vt:lpstr>
      <vt:lpstr>Results</vt:lpstr>
      <vt:lpstr>Manhattan plots</vt:lpstr>
      <vt:lpstr>Use of sumstats</vt:lpstr>
      <vt:lpstr>OPG Manhattan plot</vt:lpstr>
      <vt:lpstr>OPG Q-Q plot</vt:lpstr>
      <vt:lpstr>OPG regional plot</vt:lpstr>
      <vt:lpstr>OPG forest plot (chr8)</vt:lpstr>
      <vt:lpstr>OPG forest plot (chr17)</vt:lpstr>
      <vt:lpstr>A general sketch of analysis</vt:lpstr>
      <vt:lpstr>Landmarks</vt:lpstr>
      <vt:lpstr>Updates I (8/3/19)</vt:lpstr>
      <vt:lpstr>Updates II (8/3/19)</vt:lpstr>
      <vt:lpstr>Next steps (8/3/19)</vt:lpstr>
      <vt:lpstr>Points from discussion (8/3/19)</vt:lpstr>
      <vt:lpstr>Manhattan plots</vt:lpstr>
      <vt:lpstr>Q-Q plot</vt:lpstr>
      <vt:lpstr>A brief summary (29/11/18)</vt:lpstr>
      <vt:lpstr>On next steps (29/11/18)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P_Zhao, Tengyu (pupil)</cp:lastModifiedBy>
  <cp:revision>299</cp:revision>
  <dcterms:created xsi:type="dcterms:W3CDTF">2018-11-11T14:47:16Z</dcterms:created>
  <dcterms:modified xsi:type="dcterms:W3CDTF">2019-04-09T18:42:43Z</dcterms:modified>
</cp:coreProperties>
</file>