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12/11/2018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2926080" cy="500951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/>
              <a:t>cojo-slct</a:t>
            </a:r>
            <a:r>
              <a:rPr lang="en-GB" b="1" dirty="0"/>
              <a:t> results: Allele A is associated with increasing level (p=7.0e-21)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35A3B-6B3C-4E79-B1FC-9CF083F47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0288"/>
              </p:ext>
            </p:extLst>
          </p:nvPr>
        </p:nvGraphicFramePr>
        <p:xfrm>
          <a:off x="3565238" y="0"/>
          <a:ext cx="823052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29">
                  <a:extLst>
                    <a:ext uri="{9D8B030D-6E8A-4147-A177-3AD203B41FA5}">
                      <a16:colId xmlns:a16="http://schemas.microsoft.com/office/drawing/2014/main" val="229818093"/>
                    </a:ext>
                  </a:extLst>
                </a:gridCol>
                <a:gridCol w="1380197">
                  <a:extLst>
                    <a:ext uri="{9D8B030D-6E8A-4147-A177-3AD203B41FA5}">
                      <a16:colId xmlns:a16="http://schemas.microsoft.com/office/drawing/2014/main" val="38527757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1448197328"/>
                    </a:ext>
                  </a:extLst>
                </a:gridCol>
                <a:gridCol w="474347">
                  <a:extLst>
                    <a:ext uri="{9D8B030D-6E8A-4147-A177-3AD203B41FA5}">
                      <a16:colId xmlns:a16="http://schemas.microsoft.com/office/drawing/2014/main" val="1222010827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8372359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14920369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37903572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5885418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808792041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779649248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16936747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40692175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9922.26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0651981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18014.3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1.14E-39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922489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18469.6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8239229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5131.59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8.67037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1.49E-189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28000508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0.355997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1.68E-16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4172675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6277.87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0.137398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9.76E-114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9584536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4175.8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-1.57162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0.077627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3.87E-91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58243335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3.31E-87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10569.4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1.18E-150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14448918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4.79E-41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4419.3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-0.70832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2.37E-52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0456041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11751.1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-0.25828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2.73E-31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6138543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7997.02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1.33156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0.117344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7.64E-30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64541733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6261.49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-13.282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2.52E-203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18505965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6594.93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8.86702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0.27947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6.40E-221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3057971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4833.35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0.540685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2644035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6397.97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-9.78149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0.368155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1.55E-155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2167940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84241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7920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b="1" dirty="0"/>
              <a:t>chr17:26694861</a:t>
            </a:r>
            <a:br>
              <a:rPr lang="en-GB" b="1" dirty="0"/>
            </a:br>
            <a:r>
              <a:rPr lang="en-GB" b="1" dirty="0"/>
              <a:t>rs704:</a:t>
            </a:r>
            <a:br>
              <a:rPr lang="en-GB" b="1" dirty="0"/>
            </a:br>
            <a:r>
              <a:rPr lang="en-GB" b="1" dirty="0"/>
              <a:t>Kwan JS,2014, PMID25080503, allele G ~ decrease of </a:t>
            </a:r>
            <a:r>
              <a:rPr lang="en-GB" b="1" dirty="0" err="1"/>
              <a:t>Osteoprotegerin</a:t>
            </a:r>
            <a:r>
              <a:rPr lang="en-GB" b="1" dirty="0"/>
              <a:t> levels (p=1e-9).</a:t>
            </a:r>
            <a:br>
              <a:rPr lang="en-GB" b="1" dirty="0"/>
            </a:br>
            <a:endParaRPr lang="en-GB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7C0A28-9FD4-45FC-AB9C-8D5755CB0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70802"/>
              </p:ext>
            </p:extLst>
          </p:nvPr>
        </p:nvGraphicFramePr>
        <p:xfrm>
          <a:off x="5354320" y="0"/>
          <a:ext cx="6837681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375">
                  <a:extLst>
                    <a:ext uri="{9D8B030D-6E8A-4147-A177-3AD203B41FA5}">
                      <a16:colId xmlns:a16="http://schemas.microsoft.com/office/drawing/2014/main" val="3862113751"/>
                    </a:ext>
                  </a:extLst>
                </a:gridCol>
                <a:gridCol w="1790078">
                  <a:extLst>
                    <a:ext uri="{9D8B030D-6E8A-4147-A177-3AD203B41FA5}">
                      <a16:colId xmlns:a16="http://schemas.microsoft.com/office/drawing/2014/main" val="2135184577"/>
                    </a:ext>
                  </a:extLst>
                </a:gridCol>
                <a:gridCol w="1727633">
                  <a:extLst>
                    <a:ext uri="{9D8B030D-6E8A-4147-A177-3AD203B41FA5}">
                      <a16:colId xmlns:a16="http://schemas.microsoft.com/office/drawing/2014/main" val="3567808460"/>
                    </a:ext>
                  </a:extLst>
                </a:gridCol>
                <a:gridCol w="1113595">
                  <a:extLst>
                    <a:ext uri="{9D8B030D-6E8A-4147-A177-3AD203B41FA5}">
                      <a16:colId xmlns:a16="http://schemas.microsoft.com/office/drawing/2014/main" val="2099834370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(hg19)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17891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99626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5286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557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6210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3819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72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82613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769392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873337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1769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2365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90625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81082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1247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175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28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KORA individual level data analysis will be conducted.</a:t>
            </a:r>
          </a:p>
          <a:p>
            <a:r>
              <a:rPr lang="en-GB" dirty="0"/>
              <a:t>A couple of studies will be added.</a:t>
            </a:r>
          </a:p>
          <a:p>
            <a:r>
              <a:rPr lang="en-GB" dirty="0"/>
              <a:t>Additional information, esp. results from PLINK as noted in SCALLOP_INF_I_analysis_plan.md at the GitHub. This should help to use full information from the cohort </a:t>
            </a:r>
            <a:r>
              <a:rPr lang="en-GB"/>
              <a:t>summary statistics.</a:t>
            </a:r>
            <a:endParaRPr lang="en-GB" dirty="0"/>
          </a:p>
          <a:p>
            <a:r>
              <a:rPr lang="en-GB" dirty="0"/>
              <a:t>Refined and downstream analysis, as the results shown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data from EGCUT, INTERVAL, NSPHS, ORCADES, STABILITY, STANLEY, VIS.</a:t>
            </a:r>
          </a:p>
          <a:p>
            <a:r>
              <a:rPr lang="en-GB" dirty="0"/>
              <a:t>METAL (WEIGHTS &gt;= 50, SCHEME STDERR).</a:t>
            </a:r>
          </a:p>
          <a:p>
            <a:r>
              <a:rPr lang="en-GB" dirty="0"/>
              <a:t>PLINK –clumping 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Shown for </a:t>
            </a:r>
            <a:r>
              <a:rPr lang="en-GB" i="1" dirty="0"/>
              <a:t>TNFRSF11B</a:t>
            </a:r>
            <a:r>
              <a:rPr lang="en-GB" dirty="0"/>
              <a:t>, chr8:119935796-119964439 (OPG) and </a:t>
            </a:r>
            <a:r>
              <a:rPr lang="en-GB" i="1" dirty="0"/>
              <a:t>TNFSF14</a:t>
            </a:r>
            <a:r>
              <a:rPr lang="en-GB" dirty="0"/>
              <a:t>, chr19:6663148-6670599 (TNFSF14).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21785-460B-40EE-A5DA-CB147EB4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EE30-94F8-4E15-920F-6CE4651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58210-8B92-4198-B8BB-92BDED33F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168707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F396E-EC3F-472D-BDAC-18F55CCE0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1F3-53D2-44D0-9FA7-6C36C1B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E9C86-F4AD-4D9F-8CF6-B1F7DED7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9306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4E42-7AC2-4A9F-94CF-7436518A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950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0C25-C370-48AF-AF81-36C2CABF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cis/trans classification </a:t>
            </a:r>
            <a:r>
              <a:rPr lang="en-GB" b="1" dirty="0" smtClean="0"/>
              <a:t>(hits/</a:t>
            </a:r>
            <a:r>
              <a:rPr lang="en-GB" b="1" dirty="0" err="1" smtClean="0"/>
              <a:t>jma.cojo</a:t>
            </a:r>
            <a:r>
              <a:rPr lang="en-GB" b="1" dirty="0" smtClean="0"/>
              <a:t>) results</a:t>
            </a:r>
            <a:endParaRPr lang="en-GB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08B556-05BA-45F8-BBE6-CA6497A72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05386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89245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983751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69255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95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HGNC symbol 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TNFRSF11B</a:t>
                      </a:r>
                      <a:r>
                        <a:rPr lang="en-GB" b="1" dirty="0"/>
                        <a:t> (OPG)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196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i="1" dirty="0"/>
                        <a:t>TNFSF14 </a:t>
                      </a:r>
                      <a:r>
                        <a:rPr lang="en-GB" b="1" i="0" dirty="0"/>
                        <a:t>(</a:t>
                      </a:r>
                      <a:r>
                        <a:rPr lang="en-GB" b="1" dirty="0"/>
                        <a:t>TNFSF14</a:t>
                      </a:r>
                      <a:r>
                        <a:rPr lang="en-GB" b="1" i="0" dirty="0"/>
                        <a:t>)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1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1989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B08B556-05BA-45F8-BBE6-CA6497A72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187958"/>
              </p:ext>
            </p:extLst>
          </p:nvPr>
        </p:nvGraphicFramePr>
        <p:xfrm>
          <a:off x="838200" y="444690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89245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983751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69255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95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HGNC symbol 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TNFRSF11B</a:t>
                      </a:r>
                      <a:r>
                        <a:rPr lang="en-GB" b="1" dirty="0"/>
                        <a:t> (OPG)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i="1" dirty="0"/>
                        <a:t>TNFSF14 </a:t>
                      </a:r>
                      <a:r>
                        <a:rPr lang="en-GB" b="1" i="0" dirty="0"/>
                        <a:t>(</a:t>
                      </a:r>
                      <a:r>
                        <a:rPr lang="en-GB" b="1" dirty="0"/>
                        <a:t>TNFSF14</a:t>
                      </a:r>
                      <a:r>
                        <a:rPr lang="en-GB" b="1" i="0" dirty="0"/>
                        <a:t>)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1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1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5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481</Words>
  <Application>Microsoft Office PowerPoint</Application>
  <PresentationFormat>Widescreen</PresentationFormat>
  <Paragraphs>309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SCALLOP/INF1 analysis </vt:lpstr>
      <vt:lpstr>Outlines</vt:lpstr>
      <vt:lpstr>OPG</vt:lpstr>
      <vt:lpstr>OPG</vt:lpstr>
      <vt:lpstr>OPG</vt:lpstr>
      <vt:lpstr>TNFSF14</vt:lpstr>
      <vt:lpstr>TNFSF14</vt:lpstr>
      <vt:lpstr>TNFSF14</vt:lpstr>
      <vt:lpstr>cis/trans classification (hits/jma.cojo) results</vt:lpstr>
      <vt:lpstr>GCTA –cojo-slct results: Allele A is associated with increasing level (p=7.0e-21)</vt:lpstr>
      <vt:lpstr>SNP information (PhenoScanner) chr17:26694861 rs704: Kwan JS,2014, PMID25080503, allele G ~ decrease of Osteoprotegerin levels (p=1e-9). </vt:lpstr>
      <vt:lpstr>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53</cp:revision>
  <dcterms:created xsi:type="dcterms:W3CDTF">2018-11-11T14:47:16Z</dcterms:created>
  <dcterms:modified xsi:type="dcterms:W3CDTF">2018-11-12T15:11:04Z</dcterms:modified>
</cp:coreProperties>
</file>