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30"/>
  </p:notesMasterIdLst>
  <p:sldIdLst>
    <p:sldId id="256" r:id="rId2"/>
    <p:sldId id="267" r:id="rId3"/>
    <p:sldId id="268" r:id="rId4"/>
    <p:sldId id="271" r:id="rId5"/>
    <p:sldId id="270" r:id="rId6"/>
    <p:sldId id="272" r:id="rId7"/>
    <p:sldId id="274" r:id="rId8"/>
    <p:sldId id="283" r:id="rId9"/>
    <p:sldId id="273" r:id="rId10"/>
    <p:sldId id="269" r:id="rId11"/>
    <p:sldId id="276" r:id="rId12"/>
    <p:sldId id="277" r:id="rId13"/>
    <p:sldId id="278" r:id="rId14"/>
    <p:sldId id="279" r:id="rId15"/>
    <p:sldId id="275" r:id="rId16"/>
    <p:sldId id="284" r:id="rId17"/>
    <p:sldId id="285" r:id="rId18"/>
    <p:sldId id="287" r:id="rId19"/>
    <p:sldId id="280" r:id="rId20"/>
    <p:sldId id="281" r:id="rId21"/>
    <p:sldId id="282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Work Sans Medium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Inconsolata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5A1BDB8-3017-4E8E-8570-D9DE346A380E}">
          <p14:sldIdLst>
            <p14:sldId id="256"/>
            <p14:sldId id="267"/>
            <p14:sldId id="268"/>
            <p14:sldId id="271"/>
            <p14:sldId id="270"/>
            <p14:sldId id="272"/>
            <p14:sldId id="274"/>
            <p14:sldId id="283"/>
            <p14:sldId id="273"/>
            <p14:sldId id="269"/>
            <p14:sldId id="276"/>
            <p14:sldId id="277"/>
            <p14:sldId id="278"/>
            <p14:sldId id="279"/>
            <p14:sldId id="275"/>
            <p14:sldId id="284"/>
            <p14:sldId id="285"/>
            <p14:sldId id="287"/>
            <p14:sldId id="280"/>
            <p14:sldId id="281"/>
            <p14:sldId id="282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D3EB9D4-EBC8-43F7-8D7E-433ECECDB48F}">
  <a:tblStyle styleId="{5D3EB9D4-EBC8-43F7-8D7E-433ECECDB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9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8525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6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13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495626"/>
            <a:ext cx="5408700" cy="28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137099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25" y="4127083"/>
            <a:ext cx="33102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13225" y="1073608"/>
            <a:ext cx="45960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233425" y="-17762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812250" y="812675"/>
            <a:ext cx="2442600" cy="24426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2715300" y="22891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416100" y="-1348725"/>
            <a:ext cx="2937600" cy="29376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/>
          <p:nvPr/>
        </p:nvSpPr>
        <p:spPr>
          <a:xfrm flipH="1">
            <a:off x="5385200" y="277449"/>
            <a:ext cx="3271800" cy="32718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7"/>
          <p:cNvSpPr/>
          <p:nvPr/>
        </p:nvSpPr>
        <p:spPr>
          <a:xfrm>
            <a:off x="5522900" y="-2706825"/>
            <a:ext cx="6145200" cy="61452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7"/>
          <p:cNvSpPr/>
          <p:nvPr/>
        </p:nvSpPr>
        <p:spPr>
          <a:xfrm>
            <a:off x="-972575" y="3098475"/>
            <a:ext cx="3170400" cy="317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007050" y="1116617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0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0" r:id="rId3"/>
    <p:sldLayoutId id="2147483664" r:id="rId4"/>
    <p:sldLayoutId id="2147483702" r:id="rId5"/>
    <p:sldLayoutId id="2147483703" r:id="rId6"/>
    <p:sldLayoutId id="214748370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ctrTitle"/>
          </p:nvPr>
        </p:nvSpPr>
        <p:spPr>
          <a:xfrm>
            <a:off x="713225" y="828135"/>
            <a:ext cx="5408700" cy="19797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Технология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OpenMP</a:t>
            </a:r>
            <a:endParaRPr dirty="0"/>
          </a:p>
        </p:txBody>
      </p:sp>
      <p:sp>
        <p:nvSpPr>
          <p:cNvPr id="353" name="Google Shape;353;p61"/>
          <p:cNvSpPr txBox="1">
            <a:spLocks noGrp="1"/>
          </p:cNvSpPr>
          <p:nvPr>
            <p:ph type="subTitle" idx="1"/>
          </p:nvPr>
        </p:nvSpPr>
        <p:spPr>
          <a:xfrm>
            <a:off x="713225" y="3767645"/>
            <a:ext cx="4711500" cy="74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Презентация </a:t>
            </a:r>
            <a:br>
              <a:rPr lang="ru-RU" dirty="0" smtClean="0"/>
            </a:br>
            <a:r>
              <a:rPr lang="ru-RU" dirty="0" smtClean="0"/>
              <a:t>Худеньких Юлии и </a:t>
            </a:r>
            <a:r>
              <a:rPr lang="ru-RU" dirty="0" smtClean="0"/>
              <a:t>Тупицыной </a:t>
            </a:r>
            <a:r>
              <a:rPr lang="ru-RU" dirty="0" smtClean="0"/>
              <a:t>Анны</a:t>
            </a:r>
            <a:endParaRPr dirty="0"/>
          </a:p>
        </p:txBody>
      </p:sp>
      <p:cxnSp>
        <p:nvCxnSpPr>
          <p:cNvPr id="355" name="Google Shape;355;p61"/>
          <p:cNvCxnSpPr/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61"/>
          <p:cNvCxnSpPr/>
          <p:nvPr/>
        </p:nvCxnSpPr>
        <p:spPr>
          <a:xfrm>
            <a:off x="713225" y="3615817"/>
            <a:ext cx="8426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825" y="190500"/>
            <a:ext cx="8258175" cy="1143000"/>
          </a:xfrm>
        </p:spPr>
        <p:txBody>
          <a:bodyPr/>
          <a:lstStyle/>
          <a:p>
            <a:pPr marL="180975" indent="0"/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Рассмотрим программу, которая увеличивает число, выводит его на экран и увеличивает опять сразу после вывода: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1" y="1333500"/>
            <a:ext cx="2972058" cy="1531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83" y="1333500"/>
            <a:ext cx="4663844" cy="219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638174" y="3932586"/>
            <a:ext cx="66008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0"/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Проблема такая же, как и с обычной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многопоточностью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в критической секции (здесь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cout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и инкремент)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каждый поток пытается сделать своё 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действие несмотря 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на то, что делают 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другие потоки. 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4550" t="1344" r="27273" b="7860"/>
          <a:stretch/>
        </p:blipFill>
        <p:spPr>
          <a:xfrm>
            <a:off x="6622480" y="3408672"/>
            <a:ext cx="171450" cy="643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569" y="3408672"/>
            <a:ext cx="312447" cy="320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754" y="3408672"/>
            <a:ext cx="167655" cy="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0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9399" y="374723"/>
            <a:ext cx="5058925" cy="4530651"/>
          </a:xfrm>
        </p:spPr>
        <p:txBody>
          <a:bodyPr/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#pragma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critical</a:t>
            </a:r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 критической секции в один момент времени может находиться только один поток, остальные ожидают ее освобождения. </a:t>
            </a:r>
            <a:endParaRPr lang="ru-RU" sz="1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Правилом </a:t>
            </a:r>
            <a:r>
              <a:rPr lang="ru-RU" sz="1400" dirty="0"/>
              <a:t>хорошего тона считается, если критическая секция содержит обращения только к одному разделяемому </a:t>
            </a:r>
            <a:r>
              <a:rPr lang="ru-RU" sz="1400" dirty="0" smtClean="0"/>
              <a:t>ресурсу</a:t>
            </a:r>
            <a:br>
              <a:rPr lang="ru-RU" sz="1400" dirty="0" smtClean="0"/>
            </a:br>
            <a:r>
              <a:rPr lang="ru-RU" sz="1400" dirty="0"/>
              <a:t>(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</a:rPr>
              <a:t>в примере секция не только выводит данные на экран, но и выполняет инкремент — это не очень хорошо, в общем случае</a:t>
            </a:r>
            <a:r>
              <a:rPr lang="ru-RU" sz="1400" dirty="0" smtClean="0"/>
              <a:t>).</a:t>
            </a:r>
          </a:p>
          <a:p>
            <a:pPr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Можно именовать критические секции 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cout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4" y="1026973"/>
            <a:ext cx="2682472" cy="2537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228600" y="3810000"/>
            <a:ext cx="5524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Потоки всё ещё могут соперничать за первый инкремент.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42" y="3316710"/>
            <a:ext cx="190517" cy="64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518" y="3632389"/>
            <a:ext cx="167655" cy="66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l="4475" r="53104" b="60387"/>
          <a:stretch/>
        </p:blipFill>
        <p:spPr>
          <a:xfrm>
            <a:off x="8136832" y="3963888"/>
            <a:ext cx="193964" cy="63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6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3225" y="361950"/>
            <a:ext cx="4935100" cy="4524849"/>
          </a:xfrm>
        </p:spPr>
        <p:txBody>
          <a:bodyPr/>
          <a:lstStyle/>
          <a:p>
            <a:pPr marL="127000" indent="0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#pragma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omp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atomic</a:t>
            </a:r>
            <a:endParaRPr lang="ru-RU" sz="1400" b="1" dirty="0" smtClean="0">
              <a:solidFill>
                <a:schemeClr val="bg2">
                  <a:lumMod val="7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27000" indent="0"/>
            <a:endParaRPr lang="ru-RU" sz="1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12750" indent="-285750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Ведет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себя как критическая секция, но работает чуть быстрее.</a:t>
            </a:r>
          </a:p>
          <a:p>
            <a:pPr marL="412750" indent="-285750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Применять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ее можно для 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операций префиксного/постфиксного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инкремента/декремента и операции типа 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BINOP = 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EXPR,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где 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BINOP представляет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собой 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sz="1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не </a:t>
            </a:r>
            <a:r>
              <a:rPr lang="ru-RU" sz="1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перегруженный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 оператор 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+,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*, -, /, &amp;, ^, |, &lt;&lt;, 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&gt;&gt;.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пример: 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x+=y;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154672"/>
            <a:ext cx="2690093" cy="2674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713225" y="3009097"/>
            <a:ext cx="46291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0"/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Теперь каждая операция над общими данными размещена в критической секции или является атомарной, однако порядок выполнения этих операций по прежнему не определен.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69" y="3525343"/>
            <a:ext cx="190517" cy="66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43" y="3677434"/>
            <a:ext cx="190517" cy="66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2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3225" y="361950"/>
            <a:ext cx="4611250" cy="2228850"/>
          </a:xfrm>
        </p:spPr>
        <p:txBody>
          <a:bodyPr/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#pragma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barrier</a:t>
            </a:r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12750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/>
              <a:t>Поток, завершив свою часть вычислений доходит до директивы </a:t>
            </a:r>
            <a:r>
              <a:rPr lang="ru-RU" sz="1400" dirty="0" err="1" smtClean="0">
                <a:solidFill>
                  <a:schemeClr val="bg2">
                    <a:lumMod val="75000"/>
                  </a:schemeClr>
                </a:solidFill>
              </a:rPr>
              <a:t>barrier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dirty="0" smtClean="0"/>
              <a:t>и </a:t>
            </a:r>
            <a:r>
              <a:rPr lang="ru-RU" sz="1400" dirty="0"/>
              <a:t>ждет пока все потоки дойдут до этой же точки. </a:t>
            </a:r>
          </a:p>
          <a:p>
            <a:pPr marL="412750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Дождавшись </a:t>
            </a:r>
            <a:r>
              <a:rPr lang="ru-RU" sz="1400" dirty="0"/>
              <a:t>последнего, потоки продолжают выполнение. </a:t>
            </a:r>
            <a:endParaRPr lang="ru-RU" sz="1400" dirty="0" smtClean="0"/>
          </a:p>
          <a:p>
            <a:pPr marL="127000" indent="0" fontAlgn="base">
              <a:buClr>
                <a:schemeClr val="bg1">
                  <a:lumMod val="75000"/>
                </a:schemeClr>
              </a:buClr>
              <a:buSzPct val="100000"/>
            </a:pP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27000" indent="0" fontAlgn="base">
              <a:buClr>
                <a:schemeClr val="bg1">
                  <a:lumMod val="75000"/>
                </a:schemeClr>
              </a:buClr>
              <a:buSzPct val="100000"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</a:rPr>
              <a:t>Также можно дать указание наоборот не ожидать завершения всех потоков с помощью директивы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nowait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2556" y="3257550"/>
            <a:ext cx="46725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fontAlgn="base">
              <a:buClr>
                <a:schemeClr val="bg1">
                  <a:lumMod val="75000"/>
                </a:schemeClr>
              </a:buClr>
              <a:buSzPct val="100000"/>
            </a:pP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Сейчас в 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программе нет никаких проблем с синхронизацией, но 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все 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потоки выполняют одну и туже работу 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параллельно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 </a:t>
            </a:r>
            <a:endParaRPr lang="ru-RU" dirty="0">
              <a:solidFill>
                <a:schemeClr val="bg2">
                  <a:lumMod val="7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92" y="1271587"/>
            <a:ext cx="2606266" cy="2834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194" y="3778784"/>
            <a:ext cx="205758" cy="655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71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7949" y="1067126"/>
            <a:ext cx="5859025" cy="2842200"/>
          </a:xfrm>
        </p:spPr>
        <p:txBody>
          <a:bodyPr/>
          <a:lstStyle/>
          <a:p>
            <a:r>
              <a:rPr lang="ru-RU" sz="4400" dirty="0" smtClean="0">
                <a:solidFill>
                  <a:schemeClr val="bg2">
                    <a:lumMod val="75000"/>
                  </a:schemeClr>
                </a:solidFill>
              </a:rPr>
              <a:t>Распределение задач между потоками</a:t>
            </a:r>
            <a:endParaRPr lang="ru-RU" sz="4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40349" y="371476"/>
            <a:ext cx="7203626" cy="4295774"/>
          </a:xfrm>
        </p:spPr>
        <p:txBody>
          <a:bodyPr/>
          <a:lstStyle/>
          <a:p>
            <a:pPr marL="85725" indent="0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Рассмотрим функцию, вычисляющую сумму элементов массива: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59" y="1112405"/>
            <a:ext cx="2667231" cy="2651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69" y="1112405"/>
            <a:ext cx="4694327" cy="3528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t="40375"/>
          <a:stretch/>
        </p:blipFill>
        <p:spPr>
          <a:xfrm>
            <a:off x="7253905" y="4609770"/>
            <a:ext cx="1646063" cy="23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653" y="4275596"/>
            <a:ext cx="1417443" cy="243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4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98021" y="901849"/>
            <a:ext cx="4155454" cy="1418921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parallel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задает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 параллельную 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область</a:t>
            </a:r>
            <a:r>
              <a:rPr lang="en-US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1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2962275" algn="l"/>
                <a:tab pos="5114925" algn="l"/>
              </a:tabLst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shared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задаёт общие для всех потоков объекты</a:t>
            </a:r>
            <a:r>
              <a:rPr lang="en-US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ru-RU" sz="14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9" y="286054"/>
            <a:ext cx="4094901" cy="1772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0" y="2054748"/>
            <a:ext cx="8001000" cy="377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reduction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задает локальную переменную (</a:t>
            </a:r>
            <a:r>
              <a:rPr lang="ru-RU" sz="1400" dirty="0" err="1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sum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), а также, операцию, которая будет выполнена над локальными переменными при выходе из параллельной области (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). </a:t>
            </a:r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Начальное значение локальных переменных, в этом случае, определяется типом операции.</a:t>
            </a: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num_threads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задаёт количество потоков.</a:t>
            </a: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400" dirty="0" err="1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имеет множество опций, в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нутри 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цикла можно задать опции </a:t>
            </a:r>
            <a:r>
              <a:rPr lang="ru-RU" sz="1400" i="1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private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и </a:t>
            </a:r>
            <a:r>
              <a:rPr lang="ru-RU" sz="1400" i="1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firstprivate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ru-RU" sz="1400" i="1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schedule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определяет способ распределения итераций между потоками, а </a:t>
            </a:r>
            <a:r>
              <a:rPr lang="ru-RU" sz="1400" i="1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nowait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— убирает неявную барьерную синхронизацию, которая по умолчанию стоит в конце цикла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en-US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Можно применять только если итерации цикла не зависят друг от друга (т.е. цикл векторизуемый).</a:t>
            </a:r>
            <a:endParaRPr lang="ru-RU" sz="14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2"/>
              <p:cNvSpPr txBox="1">
                <a:spLocks/>
              </p:cNvSpPr>
              <p:nvPr/>
            </p:nvSpPr>
            <p:spPr>
              <a:xfrm>
                <a:off x="484071" y="485775"/>
                <a:ext cx="8117004" cy="3705225"/>
              </a:xfrm>
              <a:prstGeom prst="rect">
                <a:avLst/>
              </a:prstGeom>
              <a:solidFill>
                <a:schemeClr val="lt2">
                  <a:alpha val="66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85725" indent="0" fontAlgn="base"/>
                <a:r>
                  <a:rPr lang="ru-RU" sz="1400" dirty="0" smtClean="0"/>
                  <a:t>Опция</a:t>
                </a:r>
                <a:r>
                  <a:rPr lang="ru-RU" sz="1400" dirty="0"/>
                  <a:t> </a:t>
                </a:r>
                <a:r>
                  <a:rPr lang="ru-RU" sz="14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schedule</a:t>
                </a:r>
                <a:r>
                  <a:rPr lang="ru-RU" sz="1400" dirty="0" smtClean="0"/>
                  <a:t>, изменяет </a:t>
                </a:r>
                <a:r>
                  <a:rPr lang="ru-RU" sz="1400" dirty="0"/>
                  <a:t>алгоритм распределения итераций между потоками. Всего поддерживается 3 таких алгоритма. </a:t>
                </a:r>
                <a:r>
                  <a:rPr lang="ru-RU" sz="1400" dirty="0" smtClean="0"/>
                  <a:t>Пусть</a:t>
                </a:r>
                <a:r>
                  <a:rPr lang="ru-RU" sz="1400" dirty="0"/>
                  <a:t> </a:t>
                </a:r>
                <a:r>
                  <a:rPr lang="ru-RU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p</a:t>
                </a:r>
                <a:r>
                  <a:rPr lang="ru-RU" sz="1400" dirty="0" smtClean="0"/>
                  <a:t> – </a:t>
                </a:r>
                <a:r>
                  <a:rPr lang="ru-RU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количество потоков</a:t>
                </a:r>
                <a:r>
                  <a:rPr lang="ru-RU" sz="1400" dirty="0" smtClean="0"/>
                  <a:t>, которые </a:t>
                </a:r>
                <a:r>
                  <a:rPr lang="ru-RU" sz="1400" dirty="0"/>
                  <a:t>выполняют </a:t>
                </a:r>
                <a:r>
                  <a:rPr lang="ru-RU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n</a:t>
                </a:r>
                <a:r>
                  <a:rPr lang="ru-RU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 итераций</a:t>
                </a:r>
                <a:r>
                  <a:rPr lang="ru-RU" sz="1400" dirty="0" smtClean="0"/>
                  <a:t>:</a:t>
                </a: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ru-RU" sz="1400" dirty="0" err="1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static</a:t>
                </a:r>
                <a:r>
                  <a:rPr lang="ru-RU" sz="1400" dirty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 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статическое планирование.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ru-RU" sz="1400" i="1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(Нулевой </a:t>
                </a:r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поток получит первые</a:t>
                </a:r>
                <a:r>
                  <a:rPr lang="en-US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en-US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итераций, первый — вторые и т.д</a:t>
                </a:r>
                <a:r>
                  <a:rPr lang="ru-RU" sz="1400" i="1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.)</a:t>
                </a: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i="1" dirty="0" smtClean="0">
                  <a:solidFill>
                    <a:schemeClr val="accent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static</a:t>
                </a:r>
                <a:r>
                  <a:rPr lang="ru-RU" sz="1400" dirty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10) 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</a:t>
                </a:r>
                <a:r>
                  <a:rPr lang="ru-RU" sz="1400" dirty="0" err="1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блочно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-циклическое распределение итераций. </a:t>
                </a: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dinamic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dynamic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10)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динамическое планирование. </a:t>
                </a: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guided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guided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10)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разновидность динамического планирования с изменяемым при каждом последующем распределении числе итераций. </a:t>
                </a:r>
                <a:endParaRPr lang="en-US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2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71" y="485775"/>
                <a:ext cx="8117004" cy="3705225"/>
              </a:xfrm>
              <a:prstGeom prst="rect">
                <a:avLst/>
              </a:prstGeom>
              <a:blipFill rotWithShape="0">
                <a:blip r:embed="rId2"/>
                <a:stretch>
                  <a:fillRect r="-225"/>
                </a:stretch>
              </a:blip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8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7449" y="311608"/>
            <a:ext cx="5839976" cy="1260017"/>
          </a:xfrm>
        </p:spPr>
        <p:txBody>
          <a:bodyPr/>
          <a:lstStyle/>
          <a:p>
            <a:pPr marL="85725" indent="0"/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Параллельные секции: 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9" y="925643"/>
            <a:ext cx="4036143" cy="2941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592" y="2626854"/>
            <a:ext cx="4522763" cy="2182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Правая круглая скобка 9"/>
          <p:cNvSpPr/>
          <p:nvPr/>
        </p:nvSpPr>
        <p:spPr>
          <a:xfrm>
            <a:off x="3943350" y="1962150"/>
            <a:ext cx="123825" cy="777146"/>
          </a:xfrm>
          <a:prstGeom prst="rightBracke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кругленная соединительная линия 11"/>
          <p:cNvCxnSpPr/>
          <p:nvPr/>
        </p:nvCxnSpPr>
        <p:spPr>
          <a:xfrm rot="10800000" flipH="1" flipV="1">
            <a:off x="4067174" y="2350723"/>
            <a:ext cx="2457799" cy="276131"/>
          </a:xfrm>
          <a:prstGeom prst="curvedConnector4">
            <a:avLst>
              <a:gd name="adj1" fmla="val 30615"/>
              <a:gd name="adj2" fmla="val -274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336"/>
          <a:stretch/>
        </p:blipFill>
        <p:spPr>
          <a:xfrm>
            <a:off x="2722205" y="1119324"/>
            <a:ext cx="5606601" cy="730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8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Распараллеливание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11999"/>
              </p:ext>
            </p:extLst>
          </p:nvPr>
        </p:nvGraphicFramePr>
        <p:xfrm>
          <a:off x="708614" y="1287725"/>
          <a:ext cx="7726799" cy="3057525"/>
        </p:xfrm>
        <a:graphic>
          <a:graphicData uri="http://schemas.openxmlformats.org/drawingml/2006/table">
            <a:tbl>
              <a:tblPr>
                <a:tableStyleId>{5D3EB9D4-EBC8-43F7-8D7E-433ECECDB48F}</a:tableStyleId>
              </a:tblPr>
              <a:tblGrid>
                <a:gridCol w="1402105"/>
                <a:gridCol w="6324694"/>
              </a:tblGrid>
              <a:tr h="611505"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Директива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Описание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parallel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Определяет область, которая будет выполнятся несколькими потоками параллельно.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1505">
                <a:tc>
                  <a:txBody>
                    <a:bodyPr/>
                    <a:lstStyle/>
                    <a:p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for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Распределяет между потоками работу, которая выполняется в цикле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for </a:t>
                      </a:r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внутри параллельной области.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1505">
                <a:tc>
                  <a:txBody>
                    <a:bodyPr/>
                    <a:lstStyle/>
                    <a:p>
                      <a:endParaRPr lang="ru-RU" sz="400" dirty="0" smtClean="0"/>
                    </a:p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sections, section</a:t>
                      </a:r>
                      <a:endParaRPr lang="ru-RU" u="none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Определяет секции кода, которые должны быть распределены между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всеми потоками.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single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</a:t>
                      </a:r>
                      <a:r>
                        <a:rPr lang="ru-RU" baseline="0" dirty="0" smtClean="0"/>
                        <a:t> указать, что секция кода должна выполнятся в одном потоке (но не в главном).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title"/>
          </p:nvPr>
        </p:nvSpPr>
        <p:spPr>
          <a:xfrm>
            <a:off x="2007050" y="1116617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OpenMP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b="0" dirty="0"/>
              <a:t>(Open Multi-Processing)</a:t>
            </a:r>
            <a:endParaRPr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0" name="Google Shape;410;p66"/>
          <p:cNvSpPr txBox="1">
            <a:spLocks noGrp="1"/>
          </p:cNvSpPr>
          <p:nvPr>
            <p:ph type="subTitle" idx="1"/>
          </p:nvPr>
        </p:nvSpPr>
        <p:spPr>
          <a:xfrm>
            <a:off x="2007050" y="2723968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ru-RU" dirty="0" smtClean="0"/>
              <a:t>— набор </a:t>
            </a:r>
            <a:r>
              <a:rPr lang="ru-RU" dirty="0"/>
              <a:t>директив компилятора, библиотечных процедур и переменных </a:t>
            </a:r>
            <a:r>
              <a:rPr lang="ru-RU" dirty="0" smtClean="0"/>
              <a:t>окружения, </a:t>
            </a:r>
            <a:r>
              <a:rPr lang="ru-RU" dirty="0"/>
              <a:t>которые предназначены для программирования многопоточных приложений на многопроцессорных системах с общей </a:t>
            </a:r>
            <a:r>
              <a:rPr lang="ru-RU" dirty="0" smtClean="0"/>
              <a:t>памятью.</a:t>
            </a:r>
            <a:endParaRPr dirty="0"/>
          </a:p>
        </p:txBody>
      </p:sp>
      <p:cxnSp>
        <p:nvCxnSpPr>
          <p:cNvPr id="411" name="Google Shape;411;p66"/>
          <p:cNvCxnSpPr/>
          <p:nvPr/>
        </p:nvCxnSpPr>
        <p:spPr>
          <a:xfrm>
            <a:off x="2070900" y="26032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66"/>
          <p:cNvCxnSpPr/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77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1938" y="208175"/>
            <a:ext cx="7726800" cy="7729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Синхронизация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73594"/>
              </p:ext>
            </p:extLst>
          </p:nvPr>
        </p:nvGraphicFramePr>
        <p:xfrm>
          <a:off x="641938" y="1085851"/>
          <a:ext cx="7654338" cy="3657600"/>
        </p:xfrm>
        <a:graphic>
          <a:graphicData uri="http://schemas.openxmlformats.org/drawingml/2006/table">
            <a:tbl>
              <a:tblPr>
                <a:tableStyleId>{5D3EB9D4-EBC8-43F7-8D7E-433ECECDB48F}</a:tableStyleId>
              </a:tblPr>
              <a:tblGrid>
                <a:gridCol w="1388956"/>
                <a:gridCol w="6265382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Директива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Описание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master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только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главный поток может выполнять секцию программы.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critical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секция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кода выполняется только в одном потоке за раз.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barrier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Приостанавливает все потоки в этом месте до того момента,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пока все не дойдут до сюда.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atomic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область памяти, которая будет обновляться атомарно.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flush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Используется для синхронизации значения локальной копии</a:t>
                      </a:r>
                    </a:p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переменной и переменной в памяти.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ordered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код в параллельном </a:t>
                      </a:r>
                      <a:r>
                        <a:rPr lang="ru-RU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for</a:t>
                      </a:r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цикле должен выполняться последовательно.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Для переменных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31095"/>
              </p:ext>
            </p:extLst>
          </p:nvPr>
        </p:nvGraphicFramePr>
        <p:xfrm>
          <a:off x="413339" y="1061085"/>
          <a:ext cx="5320711" cy="3598545"/>
        </p:xfrm>
        <a:graphic>
          <a:graphicData uri="http://schemas.openxmlformats.org/drawingml/2006/table">
            <a:tbl>
              <a:tblPr>
                <a:tableStyleId>{5D3EB9D4-EBC8-43F7-8D7E-433ECECDB48F}</a:tableStyleId>
              </a:tblPr>
              <a:tblGrid>
                <a:gridCol w="1339261"/>
                <a:gridCol w="3981450"/>
              </a:tblGrid>
              <a:tr h="611505"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Директива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Описание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threadprivate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переменная является закрытой для потока.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private 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Создаёт локальную копию переменной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для каждого потока, её начальное значение не определено.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firstprivate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Создаёт локальную копию переменной для каждого потока, её начальное значение берется из главного потока.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shared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переменная общая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, т.е. все обращения к ней — это обращения к переменной в общей памяти.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880" y="1407581"/>
            <a:ext cx="2823319" cy="24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8525" y="209876"/>
            <a:ext cx="6198100" cy="1447474"/>
          </a:xfrm>
        </p:spPr>
        <p:txBody>
          <a:bodyPr/>
          <a:lstStyle/>
          <a:p>
            <a:r>
              <a:rPr lang="ru-RU" sz="4000" dirty="0" smtClean="0">
                <a:solidFill>
                  <a:schemeClr val="bg1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Примеры</a:t>
            </a:r>
            <a:endParaRPr lang="ru-RU" sz="4000" dirty="0">
              <a:solidFill>
                <a:schemeClr val="bg1">
                  <a:lumMod val="7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376292"/>
            <a:ext cx="4762500" cy="628650"/>
          </a:xfrm>
          <a:prstGeom prst="rect">
            <a:avLst/>
          </a:prstGeom>
        </p:spPr>
      </p:pic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583" y="933613"/>
            <a:ext cx="5709761" cy="1418921"/>
          </a:xfrm>
        </p:spPr>
        <p:txBody>
          <a:bodyPr/>
          <a:lstStyle/>
          <a:p>
            <a:pPr marL="127000" indent="0">
              <a:buClr>
                <a:schemeClr val="bg1">
                  <a:lumMod val="75000"/>
                </a:schemeClr>
              </a:buClr>
            </a:pP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Метод Симпсона для вычисления интеграла.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53" y="2004942"/>
            <a:ext cx="3143250" cy="283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одзаголовок 2"/>
              <p:cNvSpPr txBox="1">
                <a:spLocks/>
              </p:cNvSpPr>
              <p:nvPr/>
            </p:nvSpPr>
            <p:spPr>
              <a:xfrm>
                <a:off x="5188049" y="2637706"/>
                <a:ext cx="1977448" cy="1572921"/>
              </a:xfrm>
              <a:prstGeom prst="rect">
                <a:avLst/>
              </a:prstGeom>
              <a:solidFill>
                <a:schemeClr val="lt2">
                  <a:alpha val="66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85725" indent="0" algn="ctr" fontAlgn="base">
                  <a:buClr>
                    <a:schemeClr val="bg1">
                      <a:lumMod val="75000"/>
                    </a:schemeClr>
                  </a:buClr>
                  <a:buSzPct val="100000"/>
                </a:pPr>
                <a:r>
                  <a:rPr lang="en-US" sz="14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m</a:t>
                </a: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𝑏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b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en-US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f (a)</a:t>
                </a:r>
                <a:r>
                  <a:rPr lang="en-US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P (a)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en-US" sz="18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en-US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f (b)</a:t>
                </a:r>
                <a:r>
                  <a:rPr lang="en-US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P (b)</a:t>
                </a:r>
                <a: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en-US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f (</a:t>
                </a:r>
                <a:r>
                  <a:rPr lang="en-US" sz="1200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𝑏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 </a:t>
                </a:r>
                <a:r>
                  <a:rPr lang="en-US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= </a:t>
                </a:r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P (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𝑏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</a:t>
                </a:r>
                <a:endParaRPr lang="ru-RU" i="1" dirty="0">
                  <a:solidFill>
                    <a:schemeClr val="bg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049" y="2637706"/>
                <a:ext cx="1977448" cy="15729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0031" y="195204"/>
            <a:ext cx="3535502" cy="645305"/>
          </a:xfrm>
        </p:spPr>
        <p:txBody>
          <a:bodyPr/>
          <a:lstStyle/>
          <a:p>
            <a:r>
              <a:rPr lang="ru-RU" sz="1800" b="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Составная </a:t>
            </a:r>
            <a:r>
              <a:rPr lang="ru-RU" sz="1800" b="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формула </a:t>
            </a:r>
            <a:br>
              <a:rPr lang="ru-RU" sz="1800" b="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sz="1800" b="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(формула </a:t>
            </a:r>
            <a:r>
              <a:rPr lang="ru-RU" sz="1800" b="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Котеса</a:t>
            </a:r>
            <a:r>
              <a:rPr lang="ru-RU" sz="1800" b="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r>
              <a:rPr lang="ru-RU" b="0" dirty="0"/>
              <a:t/>
            </a:r>
            <a:br>
              <a:rPr lang="ru-RU" b="0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3917" y="942108"/>
            <a:ext cx="3360011" cy="3260436"/>
          </a:xfrm>
        </p:spPr>
        <p:txBody>
          <a:bodyPr/>
          <a:lstStyle/>
          <a:p>
            <a:pPr marL="92075" indent="0"/>
            <a:r>
              <a:rPr lang="ru-RU" dirty="0"/>
              <a:t>Для более точного вычисления интеграла, интервал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a,b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ru-RU" dirty="0"/>
              <a:t>разбивают на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/>
              <a:t>элементарных </a:t>
            </a:r>
            <a:r>
              <a:rPr lang="ru-RU" dirty="0"/>
              <a:t>отрезков одинаковой длины и применяют формулу Симпсона на составных отрезках.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1141" r="1008"/>
          <a:stretch/>
        </p:blipFill>
        <p:spPr>
          <a:xfrm>
            <a:off x="3001818" y="2242446"/>
            <a:ext cx="5574061" cy="659759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2"/>
              <p:cNvSpPr txBox="1">
                <a:spLocks/>
              </p:cNvSpPr>
              <p:nvPr/>
            </p:nvSpPr>
            <p:spPr>
              <a:xfrm>
                <a:off x="735169" y="3182918"/>
                <a:ext cx="6718578" cy="1669795"/>
              </a:xfrm>
              <a:prstGeom prst="rect">
                <a:avLst/>
              </a:prstGeom>
              <a:solidFill>
                <a:schemeClr val="lt2">
                  <a:alpha val="66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85725" indent="0" fontAlgn="base">
                  <a:buClr>
                    <a:schemeClr val="bg1">
                      <a:lumMod val="75000"/>
                    </a:schemeClr>
                  </a:buClr>
                  <a:buSzPct val="100000"/>
                </a:pPr>
                <a:r>
                  <a:rPr lang="en-US" sz="14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h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40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величина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шага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</m:sub>
                    </m:sSub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= 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a+jh</a:t>
                </a: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b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]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−1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4020202020204" charset="0"/>
                      </a:rPr>
                      <m:t>∪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</m:sub>
                    </m:sSub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]. </a:t>
                </a: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85725" indent="0" fontAlgn="base">
                  <a:buClr>
                    <a:schemeClr val="bg1">
                      <a:lumMod val="75000"/>
                    </a:schemeClr>
                  </a:buClr>
                  <a:buSzPct val="100000"/>
                </a:pP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Если проводить 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параллели с простой формулой Симпсона, то в данном случае серединой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отрезка становится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</m:sub>
                    </m:sSub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.</m:t>
                    </m:r>
                  </m:oMath>
                </a14:m>
                <a:endParaRPr lang="ru-RU" sz="1400" dirty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6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69" y="3182918"/>
                <a:ext cx="6718578" cy="16697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5" y="2128478"/>
            <a:ext cx="8291331" cy="2463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-1141" r="1008"/>
          <a:stretch/>
        </p:blipFill>
        <p:spPr>
          <a:xfrm>
            <a:off x="1735051" y="908946"/>
            <a:ext cx="5574061" cy="659759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882563" y="3971925"/>
            <a:ext cx="1704975" cy="2000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кругленная соединительная линия 8"/>
          <p:cNvCxnSpPr>
            <a:stCxn id="7" idx="6"/>
          </p:cNvCxnSpPr>
          <p:nvPr/>
        </p:nvCxnSpPr>
        <p:spPr>
          <a:xfrm flipV="1">
            <a:off x="2587538" y="1428750"/>
            <a:ext cx="1934543" cy="2643188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82563" y="3790950"/>
            <a:ext cx="1270087" cy="18097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кругленная соединительная линия 14"/>
          <p:cNvCxnSpPr>
            <a:stCxn id="11" idx="6"/>
          </p:cNvCxnSpPr>
          <p:nvPr/>
        </p:nvCxnSpPr>
        <p:spPr>
          <a:xfrm flipV="1">
            <a:off x="2152650" y="1428750"/>
            <a:ext cx="3219450" cy="2452688"/>
          </a:xfrm>
          <a:prstGeom prst="curved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411333" y="4434310"/>
            <a:ext cx="1306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976802" y="4438428"/>
            <a:ext cx="130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31" y="588465"/>
            <a:ext cx="5730737" cy="4138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62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7" y="428625"/>
            <a:ext cx="3232559" cy="3248025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960447" y="838202"/>
            <a:ext cx="1601904" cy="466724"/>
          </a:xfrm>
          <a:prstGeom prst="rect">
            <a:avLst/>
          </a:prstGeom>
          <a:solidFill>
            <a:schemeClr val="lt2">
              <a:alpha val="66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85725" indent="0" fontAlgn="base">
              <a:buClr>
                <a:schemeClr val="bg1">
                  <a:lumMod val="75000"/>
                </a:schemeClr>
              </a:buClr>
              <a:buSzPct val="100000"/>
            </a:pP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 (x) = 10 - x</a:t>
            </a:r>
            <a:endParaRPr lang="ru-RU" sz="1800" i="1" dirty="0">
              <a:solidFill>
                <a:schemeClr val="bg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одзаголовок 2"/>
              <p:cNvSpPr txBox="1">
                <a:spLocks/>
              </p:cNvSpPr>
              <p:nvPr/>
            </p:nvSpPr>
            <p:spPr>
              <a:xfrm>
                <a:off x="4457700" y="1152525"/>
                <a:ext cx="3562350" cy="781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127000" indent="0">
                  <a:buClr>
                    <a:schemeClr val="bg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10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4020202020204" charset="0"/>
                                <a:cs typeface="Open Sans" panose="020B060402020202020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4020202020204" charset="0"/>
                                <a:cs typeface="Open Sans" panose="020B0604020202020204" charset="0"/>
                              </a:rPr>
                              <m:t>10 −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4020202020204" charset="0"/>
                                <a:cs typeface="Open Sans" panose="020B060402020202020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50 </a:t>
                </a:r>
                <a:endParaRPr lang="ru-RU" sz="1800" i="1" dirty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7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1152525"/>
                <a:ext cx="3562350" cy="7810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r="73437" b="82222"/>
          <a:stretch/>
        </p:blipFill>
        <p:spPr>
          <a:xfrm>
            <a:off x="4086225" y="2705099"/>
            <a:ext cx="4800600" cy="1807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5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4" y="510452"/>
            <a:ext cx="4633362" cy="2027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619125" y="1200150"/>
            <a:ext cx="3028950" cy="152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69375" b="82337"/>
          <a:stretch/>
        </p:blipFill>
        <p:spPr>
          <a:xfrm>
            <a:off x="3124200" y="2786062"/>
            <a:ext cx="5182092" cy="1681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9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050" t="9630" r="46979" b="47222"/>
          <a:stretch/>
        </p:blipFill>
        <p:spPr>
          <a:xfrm>
            <a:off x="628650" y="438150"/>
            <a:ext cx="5410200" cy="410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8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9916" y="304800"/>
            <a:ext cx="4711500" cy="4591235"/>
          </a:xfrm>
        </p:spPr>
        <p:txBody>
          <a:bodyPr/>
          <a:lstStyle/>
          <a:p>
            <a:pPr marL="92075" indent="0"/>
            <a:r>
              <a:rPr lang="ru-RU" sz="1600" dirty="0" err="1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ru-RU" sz="1600" dirty="0"/>
              <a:t> делает параллельные вычисления с помощью </a:t>
            </a:r>
            <a:r>
              <a:rPr lang="ru-RU" sz="1600" dirty="0" err="1"/>
              <a:t>многопоточности</a:t>
            </a:r>
            <a:r>
              <a:rPr lang="ru-RU" sz="1600" dirty="0"/>
              <a:t>, в которой ведущий поток (или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</a:rPr>
              <a:t>master</a:t>
            </a:r>
            <a:r>
              <a:rPr lang="ru-RU" sz="1600" dirty="0"/>
              <a:t>) создаёт набор ведомых потоков (каждый из них имеет свою собственную память </a:t>
            </a:r>
            <a:r>
              <a:rPr lang="ru-RU" sz="1600" dirty="0" smtClean="0"/>
              <a:t>и </a:t>
            </a:r>
            <a:r>
              <a:rPr lang="ru-RU" sz="1600" dirty="0"/>
              <a:t>доступ к памяти процесса), и задача распределяется между ними.</a:t>
            </a:r>
          </a:p>
        </p:txBody>
      </p:sp>
      <p:pic>
        <p:nvPicPr>
          <p:cNvPr id="1026" name="Picture 2" descr="https://srv2.imgonline.com.ua/result_img/imgonline-com-ua-Replace-color-VGTvKcdj4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5" y="2484726"/>
            <a:ext cx="4979843" cy="189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Как подключить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427713" y="17176"/>
            <a:ext cx="5200500" cy="80743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Visual Studio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735389" y="480706"/>
            <a:ext cx="3622226" cy="1881710"/>
          </a:xfrm>
        </p:spPr>
        <p:txBody>
          <a:bodyPr/>
          <a:lstStyle/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Заходим в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свойства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проекта</a:t>
            </a: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Переходим в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C/C++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Заходим в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Язык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ru-RU" dirty="0" smtClean="0">
              <a:solidFill>
                <a:schemeClr val="tx1"/>
              </a:solidFill>
            </a:endParaRP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Изменяем свойство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Поддержк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а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ru-RU" dirty="0" smtClean="0">
              <a:solidFill>
                <a:schemeClr val="tx1"/>
              </a:solidFill>
            </a:endParaRP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Жмём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OK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ru-RU" dirty="0" smtClean="0">
              <a:solidFill>
                <a:schemeClr val="tx1"/>
              </a:solidFill>
            </a:endParaRP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Пишем в нашей программе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#include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omp.h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7" y="88529"/>
            <a:ext cx="2365817" cy="27314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17" y="1554983"/>
            <a:ext cx="1981372" cy="25300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597" y="2820012"/>
            <a:ext cx="1508891" cy="2019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04" y="2580966"/>
            <a:ext cx="3677009" cy="256253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03852" y="25122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4965" y="242707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779360" y="355445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430349" y="352197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288323" y="48472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8400" y="259367"/>
            <a:ext cx="7670350" cy="712183"/>
          </a:xfrm>
        </p:spPr>
        <p:txBody>
          <a:bodyPr/>
          <a:lstStyle/>
          <a:p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Сборка проекта через компилятор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gcc</a:t>
            </a:r>
            <a:endParaRPr lang="ru-RU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2312" y="829844"/>
            <a:ext cx="6482526" cy="2886074"/>
          </a:xfrm>
        </p:spPr>
        <p:txBody>
          <a:bodyPr/>
          <a:lstStyle/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/>
              <a:t>Написать в программе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#include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omp.h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/>
              <a:t>Сохранить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cpp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smtClean="0"/>
              <a:t>файл</a:t>
            </a:r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/>
              <a:t>Зайти в командную строку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cmd</a:t>
            </a:r>
            <a:r>
              <a:rPr lang="ru-RU" dirty="0" smtClean="0"/>
              <a:t>)</a:t>
            </a:r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/>
              <a:t>Перейти в папку с файлом командой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cd</a:t>
            </a:r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Написать команду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g++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fopenmp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имя_файла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cpp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–o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имя_приложения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27000" indent="0"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bg2">
                    <a:lumMod val="75000"/>
                  </a:schemeClr>
                </a:solidFill>
              </a:rPr>
            </a:br>
            <a:endParaRPr lang="ru-RU" dirty="0" smtClean="0"/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89749" y="2784455"/>
            <a:ext cx="27874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indent="0"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Если всё сделать правильно, то в папке с </a:t>
            </a:r>
            <a:r>
              <a:rPr lang="en-US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cpp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файлом появится собранное приложение с именем, которое вы </a:t>
            </a:r>
            <a:r>
              <a:rPr lang="ru-RU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указали </a:t>
            </a: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 </a:t>
            </a:r>
            <a:r>
              <a:rPr lang="ru-RU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команде в пункте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ru-RU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имя_приложения</a:t>
            </a: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0" y="2595943"/>
            <a:ext cx="4654365" cy="15150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68" y="4470939"/>
            <a:ext cx="4302107" cy="385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20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18049" y="952826"/>
            <a:ext cx="4820801" cy="36096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000" b="1" dirty="0" smtClean="0">
                <a:solidFill>
                  <a:schemeClr val="bg2">
                    <a:lumMod val="75000"/>
                  </a:schemeClr>
                </a:solidFill>
              </a:rPr>
              <a:t>Как писать программу с использованием </a:t>
            </a:r>
            <a:r>
              <a:rPr lang="en-US" sz="4000" b="1" dirty="0" err="1" smtClean="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4650" y="1285875"/>
            <a:ext cx="5565326" cy="3685567"/>
          </a:xfrm>
        </p:spPr>
        <p:txBody>
          <a:bodyPr/>
          <a:lstStyle/>
          <a:p>
            <a:pPr marL="85725" indent="0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#pragma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</a:rPr>
              <a:t>omp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parallel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[clause[ [, ]clause] ...]</a:t>
            </a:r>
          </a:p>
          <a:p>
            <a:pPr marL="85725" indent="0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{…}</a:t>
            </a:r>
            <a:endParaRPr lang="ru-RU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5725" indent="0"/>
            <a:endParaRPr lang="ru-RU" sz="1800" dirty="0"/>
          </a:p>
          <a:p>
            <a:pPr marL="85725" indent="0"/>
            <a:endParaRPr lang="en-US" sz="1800" dirty="0"/>
          </a:p>
          <a:p>
            <a:pPr marL="85725" indent="0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clause:</a:t>
            </a:r>
            <a:r>
              <a:rPr lang="en-US" sz="1800" dirty="0"/>
              <a:t> </a:t>
            </a:r>
            <a:r>
              <a:rPr lang="en-US" sz="1800" b="1" dirty="0"/>
              <a:t>if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scalar-expression</a:t>
            </a:r>
            <a:r>
              <a:rPr lang="en-US" sz="1800" dirty="0"/>
              <a:t>), </a:t>
            </a:r>
            <a:r>
              <a:rPr lang="en-US" sz="1800" b="1" dirty="0" err="1"/>
              <a:t>num_threads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integer-expression</a:t>
            </a:r>
            <a:r>
              <a:rPr lang="en-US" sz="1800" dirty="0"/>
              <a:t>),</a:t>
            </a:r>
          </a:p>
          <a:p>
            <a:pPr marL="85725" indent="0"/>
            <a:r>
              <a:rPr lang="en-US" sz="1800" b="1" dirty="0" smtClean="0"/>
              <a:t>default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shared |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none</a:t>
            </a:r>
            <a:r>
              <a:rPr lang="en-US" sz="1800" dirty="0"/>
              <a:t>), </a:t>
            </a:r>
            <a:r>
              <a:rPr lang="en-US" sz="1800" b="1" dirty="0"/>
              <a:t>private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en-US" sz="1800" dirty="0"/>
              <a:t>), </a:t>
            </a:r>
            <a:r>
              <a:rPr lang="en-US" sz="1800" b="1" dirty="0" err="1"/>
              <a:t>firstprivate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en-US" sz="1800" dirty="0"/>
              <a:t>),</a:t>
            </a:r>
          </a:p>
          <a:p>
            <a:pPr marL="85725" indent="0"/>
            <a:r>
              <a:rPr lang="en-US" sz="1800" b="1" dirty="0"/>
              <a:t>shared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en-US" sz="1800" dirty="0"/>
              <a:t>), </a:t>
            </a:r>
            <a:r>
              <a:rPr lang="en-US" sz="1800" b="1" dirty="0" err="1"/>
              <a:t>copyin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en-US" sz="1800" dirty="0"/>
              <a:t>), </a:t>
            </a:r>
            <a:r>
              <a:rPr lang="en-US" sz="1800" b="1" dirty="0"/>
              <a:t>reduction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operator: list</a:t>
            </a:r>
            <a:r>
              <a:rPr lang="en-US" sz="1800" dirty="0"/>
              <a:t>)</a:t>
            </a: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615915" y="396624"/>
            <a:ext cx="5641393" cy="69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 smtClean="0">
                <a:solidFill>
                  <a:schemeClr val="bg1">
                    <a:lumMod val="75000"/>
                  </a:schemeClr>
                </a:solidFill>
              </a:rPr>
              <a:t>Директивы 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OpenMP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5959" y="530514"/>
            <a:ext cx="4930193" cy="3150363"/>
          </a:xfrm>
        </p:spPr>
        <p:txBody>
          <a:bodyPr/>
          <a:lstStyle/>
          <a:p>
            <a:pPr marL="92075" indent="0" fontAlgn="base"/>
            <a:r>
              <a:rPr lang="ru-RU" sz="1400" b="1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ru-RU" sz="1400" b="1" dirty="0" err="1">
                <a:solidFill>
                  <a:schemeClr val="bg2">
                    <a:lumMod val="75000"/>
                  </a:schemeClr>
                </a:solidFill>
              </a:rPr>
              <a:t>pragma</a:t>
            </a:r>
            <a:r>
              <a:rPr lang="ru-RU" sz="1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b="1" dirty="0" err="1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ru-RU" sz="1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b="1" dirty="0" err="1" smtClean="0">
                <a:solidFill>
                  <a:schemeClr val="bg2">
                    <a:lumMod val="75000"/>
                  </a:schemeClr>
                </a:solidFill>
              </a:rPr>
              <a:t>parallel</a:t>
            </a:r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92075" indent="0" fontAlgn="base"/>
            <a:endParaRPr lang="ru-RU" sz="1400" dirty="0" smtClean="0"/>
          </a:p>
          <a:p>
            <a:pPr marL="377825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После </a:t>
            </a:r>
            <a:r>
              <a:rPr lang="ru-RU" sz="1400" dirty="0"/>
              <a:t>запуска программы создается единственный процесс, который начинается выполняться как и обычная последовательная программа. </a:t>
            </a:r>
            <a:endParaRPr lang="ru-RU" sz="1400" dirty="0" smtClean="0"/>
          </a:p>
          <a:p>
            <a:pPr marL="377825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Встретив </a:t>
            </a:r>
            <a:r>
              <a:rPr lang="ru-RU" sz="1400" dirty="0"/>
              <a:t>параллельную область (задаваемую директивой 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ru-RU" sz="1400" dirty="0" err="1">
                <a:solidFill>
                  <a:schemeClr val="bg2">
                    <a:lumMod val="75000"/>
                  </a:schemeClr>
                </a:solidFill>
              </a:rPr>
              <a:t>pragma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2">
                    <a:lumMod val="75000"/>
                  </a:schemeClr>
                </a:solidFill>
              </a:rPr>
              <a:t>parallel</a:t>
            </a:r>
            <a:r>
              <a:rPr lang="ru-RU" sz="1400" dirty="0" smtClean="0"/>
              <a:t>) </a:t>
            </a:r>
            <a:r>
              <a:rPr lang="ru-RU" sz="1400" dirty="0"/>
              <a:t>процесс порождает ряд </a:t>
            </a:r>
            <a:r>
              <a:rPr lang="ru-RU" sz="1400" dirty="0" smtClean="0"/>
              <a:t>потоков.</a:t>
            </a:r>
            <a:endParaRPr lang="ru-RU" sz="1400" dirty="0"/>
          </a:p>
          <a:p>
            <a:pPr marL="377825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И</a:t>
            </a:r>
            <a:r>
              <a:rPr lang="ru-RU" sz="1400" dirty="0" smtClean="0">
                <a:solidFill>
                  <a:schemeClr val="tx1"/>
                </a:solidFill>
              </a:rPr>
              <a:t>х </a:t>
            </a:r>
            <a:r>
              <a:rPr lang="ru-RU" sz="1400" dirty="0">
                <a:solidFill>
                  <a:schemeClr val="tx1"/>
                </a:solidFill>
              </a:rPr>
              <a:t>число можно задать </a:t>
            </a:r>
            <a:r>
              <a:rPr lang="ru-RU" sz="1400" dirty="0" smtClean="0">
                <a:solidFill>
                  <a:schemeClr val="tx1"/>
                </a:solidFill>
              </a:rPr>
              <a:t>явно с помощью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num_threads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ru-RU" sz="1400" dirty="0" err="1" smtClean="0">
                <a:solidFill>
                  <a:schemeClr val="bg2">
                    <a:lumMod val="75000"/>
                  </a:schemeClr>
                </a:solidFill>
              </a:rPr>
              <a:t>количество_потоков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ru-RU" sz="1400" dirty="0" smtClean="0">
                <a:solidFill>
                  <a:schemeClr val="tx1"/>
                </a:solidFill>
              </a:rPr>
              <a:t>, по </a:t>
            </a:r>
            <a:r>
              <a:rPr lang="ru-RU" sz="1400" dirty="0">
                <a:solidFill>
                  <a:schemeClr val="tx1"/>
                </a:solidFill>
              </a:rPr>
              <a:t>умолчанию будет создано столько потоков, сколько в вашей системе вычислительных </a:t>
            </a:r>
            <a:r>
              <a:rPr lang="ru-RU" sz="1400" dirty="0" smtClean="0">
                <a:solidFill>
                  <a:schemeClr val="tx1"/>
                </a:solidFill>
              </a:rPr>
              <a:t>ядер. </a:t>
            </a:r>
          </a:p>
          <a:p>
            <a:pPr marL="377825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Границы </a:t>
            </a:r>
            <a:r>
              <a:rPr lang="ru-RU" sz="1400" dirty="0"/>
              <a:t>параллельной области выделяются фигурными скобками, в конце области потоки уничтожаются. 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90" y="1532123"/>
            <a:ext cx="3580158" cy="2625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6566845" y="1115555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Псевдокод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240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827</Words>
  <Application>Microsoft Office PowerPoint</Application>
  <PresentationFormat>Экран (16:9)</PresentationFormat>
  <Paragraphs>151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Work Sans Medium</vt:lpstr>
      <vt:lpstr>Open Sans</vt:lpstr>
      <vt:lpstr>Inconsolata</vt:lpstr>
      <vt:lpstr>Technology Consulting Toolkit by Slidesgo</vt:lpstr>
      <vt:lpstr>Технология OpenMP</vt:lpstr>
      <vt:lpstr>OpenMP (Open Multi-Processing)</vt:lpstr>
      <vt:lpstr>Презентация PowerPoint</vt:lpstr>
      <vt:lpstr>Как подключить OpenMP?</vt:lpstr>
      <vt:lpstr>Visual Studio</vt:lpstr>
      <vt:lpstr>Сборка проекта через компилятор gcc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Распределение задач между потоками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Распараллеливание</vt:lpstr>
      <vt:lpstr>Синхронизация</vt:lpstr>
      <vt:lpstr>Для переменных</vt:lpstr>
      <vt:lpstr>Примеры</vt:lpstr>
      <vt:lpstr>Составная формула  (формула Котеса)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OpenMP</dc:title>
  <cp:lastModifiedBy>Пользователь Windows</cp:lastModifiedBy>
  <cp:revision>79</cp:revision>
  <dcterms:modified xsi:type="dcterms:W3CDTF">2021-12-22T07:18:58Z</dcterms:modified>
</cp:coreProperties>
</file>