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Hussar Bold" panose="020B0604020202020204" charset="0"/>
      <p:regular r:id="rId13"/>
    </p:embeddedFont>
    <p:embeddedFont>
      <p:font typeface="Josefin Sans" pitchFamily="2" charset="0"/>
      <p:regular r:id="rId14"/>
    </p:embeddedFont>
    <p:embeddedFont>
      <p:font typeface="Josefin Sans Bold" pitchFamily="2"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84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 name="Group 2"/>
          <p:cNvGrpSpPr/>
          <p:nvPr/>
        </p:nvGrpSpPr>
        <p:grpSpPr>
          <a:xfrm>
            <a:off x="-152152" y="-123825"/>
            <a:ext cx="18544927" cy="10525125"/>
            <a:chOff x="0" y="0"/>
            <a:chExt cx="24726570" cy="14033500"/>
          </a:xfrm>
        </p:grpSpPr>
        <p:sp>
          <p:nvSpPr>
            <p:cNvPr id="3" name="Freeform 3"/>
            <p:cNvSpPr/>
            <p:nvPr/>
          </p:nvSpPr>
          <p:spPr>
            <a:xfrm>
              <a:off x="0" y="85471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9240170" y="0"/>
              <a:ext cx="5486400" cy="5486400"/>
            </a:xfrm>
            <a:custGeom>
              <a:avLst/>
              <a:gdLst/>
              <a:ahLst/>
              <a:cxnLst/>
              <a:rect l="l" t="t" r="r" b="b"/>
              <a:pathLst>
                <a:path w="5486400" h="5486400">
                  <a:moveTo>
                    <a:pt x="5486400" y="5486400"/>
                  </a:moveTo>
                  <a:lnTo>
                    <a:pt x="0" y="5486400"/>
                  </a:lnTo>
                  <a:lnTo>
                    <a:pt x="0" y="0"/>
                  </a:lnTo>
                  <a:lnTo>
                    <a:pt x="5486400" y="0"/>
                  </a:lnTo>
                  <a:lnTo>
                    <a:pt x="5486400" y="548640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rot="1543025">
            <a:off x="-1097373" y="-2770396"/>
            <a:ext cx="2990627" cy="8468497"/>
            <a:chOff x="0" y="0"/>
            <a:chExt cx="787655" cy="2230386"/>
          </a:xfrm>
        </p:grpSpPr>
        <p:sp>
          <p:nvSpPr>
            <p:cNvPr id="6" name="Freeform 6"/>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7" name="TextBox 7"/>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8" name="Group 8"/>
          <p:cNvGrpSpPr/>
          <p:nvPr/>
        </p:nvGrpSpPr>
        <p:grpSpPr>
          <a:xfrm rot="1593254">
            <a:off x="-1418174" y="-1918870"/>
            <a:ext cx="3103048" cy="5895140"/>
            <a:chOff x="0" y="0"/>
            <a:chExt cx="817264" cy="1552630"/>
          </a:xfrm>
        </p:grpSpPr>
        <p:sp>
          <p:nvSpPr>
            <p:cNvPr id="9" name="Freeform 9"/>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1A4879"/>
            </a:solidFill>
            <a:ln w="95250" cap="sq">
              <a:solidFill>
                <a:srgbClr val="F7F7F7"/>
              </a:solidFill>
              <a:prstDash val="solid"/>
              <a:miter/>
            </a:ln>
          </p:spPr>
        </p:sp>
        <p:sp>
          <p:nvSpPr>
            <p:cNvPr id="10" name="TextBox 10"/>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11" name="Freeform 11"/>
          <p:cNvSpPr/>
          <p:nvPr/>
        </p:nvSpPr>
        <p:spPr>
          <a:xfrm rot="-3822679">
            <a:off x="-2625972" y="614828"/>
            <a:ext cx="5251944" cy="1676930"/>
          </a:xfrm>
          <a:custGeom>
            <a:avLst/>
            <a:gdLst/>
            <a:ahLst/>
            <a:cxnLst/>
            <a:rect l="l" t="t" r="r" b="b"/>
            <a:pathLst>
              <a:path w="5251944" h="1676930">
                <a:moveTo>
                  <a:pt x="0" y="0"/>
                </a:moveTo>
                <a:lnTo>
                  <a:pt x="5251944" y="0"/>
                </a:lnTo>
                <a:lnTo>
                  <a:pt x="5251944" y="1676930"/>
                </a:lnTo>
                <a:lnTo>
                  <a:pt x="0" y="16769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2" name="Group 12"/>
          <p:cNvGrpSpPr/>
          <p:nvPr/>
        </p:nvGrpSpPr>
        <p:grpSpPr>
          <a:xfrm rot="-9256974">
            <a:off x="16768408" y="4204414"/>
            <a:ext cx="2990627" cy="8468497"/>
            <a:chOff x="0" y="0"/>
            <a:chExt cx="787655" cy="2230386"/>
          </a:xfrm>
        </p:grpSpPr>
        <p:sp>
          <p:nvSpPr>
            <p:cNvPr id="13" name="Freeform 13"/>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14" name="TextBox 14"/>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15" name="Group 15"/>
          <p:cNvGrpSpPr/>
          <p:nvPr/>
        </p:nvGrpSpPr>
        <p:grpSpPr>
          <a:xfrm rot="-9206745">
            <a:off x="16976788" y="5926245"/>
            <a:ext cx="3103048" cy="5895140"/>
            <a:chOff x="0" y="0"/>
            <a:chExt cx="817264" cy="1552630"/>
          </a:xfrm>
        </p:grpSpPr>
        <p:sp>
          <p:nvSpPr>
            <p:cNvPr id="16" name="Freeform 16"/>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1A4879"/>
            </a:solidFill>
            <a:ln w="95250" cap="sq">
              <a:solidFill>
                <a:srgbClr val="F7F7F7"/>
              </a:solidFill>
              <a:prstDash val="solid"/>
              <a:miter/>
            </a:ln>
          </p:spPr>
        </p:sp>
        <p:sp>
          <p:nvSpPr>
            <p:cNvPr id="17" name="TextBox 17"/>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18" name="Freeform 18"/>
          <p:cNvSpPr/>
          <p:nvPr/>
        </p:nvSpPr>
        <p:spPr>
          <a:xfrm rot="6977320">
            <a:off x="16035690" y="7610758"/>
            <a:ext cx="5251944" cy="1676930"/>
          </a:xfrm>
          <a:custGeom>
            <a:avLst/>
            <a:gdLst/>
            <a:ahLst/>
            <a:cxnLst/>
            <a:rect l="l" t="t" r="r" b="b"/>
            <a:pathLst>
              <a:path w="5251944" h="1676930">
                <a:moveTo>
                  <a:pt x="0" y="0"/>
                </a:moveTo>
                <a:lnTo>
                  <a:pt x="5251944" y="0"/>
                </a:lnTo>
                <a:lnTo>
                  <a:pt x="5251944" y="1676929"/>
                </a:lnTo>
                <a:lnTo>
                  <a:pt x="0" y="16769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TextBox 19"/>
          <p:cNvSpPr txBox="1"/>
          <p:nvPr/>
        </p:nvSpPr>
        <p:spPr>
          <a:xfrm>
            <a:off x="1028700" y="2984872"/>
            <a:ext cx="16826115" cy="3079927"/>
          </a:xfrm>
          <a:prstGeom prst="rect">
            <a:avLst/>
          </a:prstGeom>
        </p:spPr>
        <p:txBody>
          <a:bodyPr lIns="0" tIns="0" rIns="0" bIns="0" rtlCol="0" anchor="t">
            <a:spAutoFit/>
          </a:bodyPr>
          <a:lstStyle/>
          <a:p>
            <a:pPr algn="l">
              <a:lnSpc>
                <a:spcPts val="12031"/>
              </a:lnSpc>
            </a:pPr>
            <a:r>
              <a:rPr lang="en-US" sz="10372">
                <a:solidFill>
                  <a:srgbClr val="1A4879"/>
                </a:solidFill>
                <a:latin typeface="Josefin Sans"/>
                <a:ea typeface="Josefin Sans"/>
                <a:cs typeface="Josefin Sans"/>
                <a:sym typeface="Josefin Sans"/>
              </a:rPr>
              <a:t> Supply Chain Management System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 name="Group 2"/>
          <p:cNvGrpSpPr/>
          <p:nvPr/>
        </p:nvGrpSpPr>
        <p:grpSpPr>
          <a:xfrm>
            <a:off x="-152152" y="-123825"/>
            <a:ext cx="18544927" cy="10525125"/>
            <a:chOff x="0" y="0"/>
            <a:chExt cx="24726570" cy="14033500"/>
          </a:xfrm>
        </p:grpSpPr>
        <p:sp>
          <p:nvSpPr>
            <p:cNvPr id="3" name="Freeform 3"/>
            <p:cNvSpPr/>
            <p:nvPr/>
          </p:nvSpPr>
          <p:spPr>
            <a:xfrm>
              <a:off x="0" y="85471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9240170" y="0"/>
              <a:ext cx="5486400" cy="5486400"/>
            </a:xfrm>
            <a:custGeom>
              <a:avLst/>
              <a:gdLst/>
              <a:ahLst/>
              <a:cxnLst/>
              <a:rect l="l" t="t" r="r" b="b"/>
              <a:pathLst>
                <a:path w="5486400" h="5486400">
                  <a:moveTo>
                    <a:pt x="5486400" y="5486400"/>
                  </a:moveTo>
                  <a:lnTo>
                    <a:pt x="0" y="5486400"/>
                  </a:lnTo>
                  <a:lnTo>
                    <a:pt x="0" y="0"/>
                  </a:lnTo>
                  <a:lnTo>
                    <a:pt x="5486400" y="0"/>
                  </a:lnTo>
                  <a:lnTo>
                    <a:pt x="5486400" y="548640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122876" y="1028700"/>
            <a:ext cx="16136424" cy="8229600"/>
            <a:chOff x="0" y="0"/>
            <a:chExt cx="4249922" cy="2167467"/>
          </a:xfrm>
        </p:grpSpPr>
        <p:sp>
          <p:nvSpPr>
            <p:cNvPr id="6" name="Freeform 6"/>
            <p:cNvSpPr/>
            <p:nvPr/>
          </p:nvSpPr>
          <p:spPr>
            <a:xfrm>
              <a:off x="0" y="0"/>
              <a:ext cx="4249922" cy="2167467"/>
            </a:xfrm>
            <a:custGeom>
              <a:avLst/>
              <a:gdLst/>
              <a:ahLst/>
              <a:cxnLst/>
              <a:rect l="l" t="t" r="r" b="b"/>
              <a:pathLst>
                <a:path w="4249922" h="2167467">
                  <a:moveTo>
                    <a:pt x="0" y="0"/>
                  </a:moveTo>
                  <a:lnTo>
                    <a:pt x="4249922" y="0"/>
                  </a:lnTo>
                  <a:lnTo>
                    <a:pt x="4249922" y="2167467"/>
                  </a:lnTo>
                  <a:lnTo>
                    <a:pt x="0" y="2167467"/>
                  </a:lnTo>
                  <a:close/>
                </a:path>
              </a:pathLst>
            </a:custGeom>
            <a:solidFill>
              <a:srgbClr val="FFFFFF"/>
            </a:solidFill>
            <a:ln w="38100" cap="sq">
              <a:solidFill>
                <a:srgbClr val="1A4879"/>
              </a:solidFill>
              <a:prstDash val="solid"/>
              <a:miter/>
            </a:ln>
          </p:spPr>
        </p:sp>
        <p:sp>
          <p:nvSpPr>
            <p:cNvPr id="7" name="TextBox 7"/>
            <p:cNvSpPr txBox="1"/>
            <p:nvPr/>
          </p:nvSpPr>
          <p:spPr>
            <a:xfrm>
              <a:off x="0" y="28575"/>
              <a:ext cx="4249922" cy="2138892"/>
            </a:xfrm>
            <a:prstGeom prst="rect">
              <a:avLst/>
            </a:prstGeom>
          </p:spPr>
          <p:txBody>
            <a:bodyPr lIns="50800" tIns="50800" rIns="50800" bIns="50800" rtlCol="0" anchor="ctr"/>
            <a:lstStyle/>
            <a:p>
              <a:pPr algn="ctr">
                <a:lnSpc>
                  <a:spcPts val="2100"/>
                </a:lnSpc>
              </a:pPr>
              <a:endParaRPr/>
            </a:p>
          </p:txBody>
        </p:sp>
      </p:grpSp>
      <p:grpSp>
        <p:nvGrpSpPr>
          <p:cNvPr id="8" name="Group 8"/>
          <p:cNvGrpSpPr/>
          <p:nvPr/>
        </p:nvGrpSpPr>
        <p:grpSpPr>
          <a:xfrm rot="1543025">
            <a:off x="-1097373" y="-2770396"/>
            <a:ext cx="2990627" cy="8468497"/>
            <a:chOff x="0" y="0"/>
            <a:chExt cx="787655" cy="2230386"/>
          </a:xfrm>
        </p:grpSpPr>
        <p:sp>
          <p:nvSpPr>
            <p:cNvPr id="9" name="Freeform 9"/>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10" name="TextBox 10"/>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11" name="Group 11"/>
          <p:cNvGrpSpPr/>
          <p:nvPr/>
        </p:nvGrpSpPr>
        <p:grpSpPr>
          <a:xfrm rot="1593254">
            <a:off x="-1418174" y="-1918870"/>
            <a:ext cx="3103048" cy="5895140"/>
            <a:chOff x="0" y="0"/>
            <a:chExt cx="817264" cy="1552630"/>
          </a:xfrm>
        </p:grpSpPr>
        <p:sp>
          <p:nvSpPr>
            <p:cNvPr id="12" name="Freeform 12"/>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386093"/>
            </a:solidFill>
            <a:ln w="95250" cap="sq">
              <a:solidFill>
                <a:srgbClr val="F7F7F7"/>
              </a:solidFill>
              <a:prstDash val="solid"/>
              <a:miter/>
            </a:ln>
          </p:spPr>
        </p:sp>
        <p:sp>
          <p:nvSpPr>
            <p:cNvPr id="13" name="TextBox 13"/>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14" name="Freeform 14"/>
          <p:cNvSpPr/>
          <p:nvPr/>
        </p:nvSpPr>
        <p:spPr>
          <a:xfrm rot="-3822679">
            <a:off x="-2625972" y="614828"/>
            <a:ext cx="5251944" cy="1676930"/>
          </a:xfrm>
          <a:custGeom>
            <a:avLst/>
            <a:gdLst/>
            <a:ahLst/>
            <a:cxnLst/>
            <a:rect l="l" t="t" r="r" b="b"/>
            <a:pathLst>
              <a:path w="5251944" h="1676930">
                <a:moveTo>
                  <a:pt x="0" y="0"/>
                </a:moveTo>
                <a:lnTo>
                  <a:pt x="5251944" y="0"/>
                </a:lnTo>
                <a:lnTo>
                  <a:pt x="5251944" y="1676930"/>
                </a:lnTo>
                <a:lnTo>
                  <a:pt x="0" y="16769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5" name="Group 15"/>
          <p:cNvGrpSpPr/>
          <p:nvPr/>
        </p:nvGrpSpPr>
        <p:grpSpPr>
          <a:xfrm rot="-9256974">
            <a:off x="16768408" y="4204414"/>
            <a:ext cx="2990627" cy="8468497"/>
            <a:chOff x="0" y="0"/>
            <a:chExt cx="787655" cy="2230386"/>
          </a:xfrm>
        </p:grpSpPr>
        <p:sp>
          <p:nvSpPr>
            <p:cNvPr id="16" name="Freeform 16"/>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17" name="TextBox 17"/>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18" name="Group 18"/>
          <p:cNvGrpSpPr/>
          <p:nvPr/>
        </p:nvGrpSpPr>
        <p:grpSpPr>
          <a:xfrm rot="-9206745">
            <a:off x="16976788" y="5926245"/>
            <a:ext cx="3103048" cy="5895140"/>
            <a:chOff x="0" y="0"/>
            <a:chExt cx="817264" cy="1552630"/>
          </a:xfrm>
        </p:grpSpPr>
        <p:sp>
          <p:nvSpPr>
            <p:cNvPr id="19" name="Freeform 19"/>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386093"/>
            </a:solidFill>
            <a:ln w="95250" cap="sq">
              <a:solidFill>
                <a:srgbClr val="F7F7F7"/>
              </a:solidFill>
              <a:prstDash val="solid"/>
              <a:miter/>
            </a:ln>
          </p:spPr>
        </p:sp>
        <p:sp>
          <p:nvSpPr>
            <p:cNvPr id="20" name="TextBox 20"/>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21" name="Freeform 21"/>
          <p:cNvSpPr/>
          <p:nvPr/>
        </p:nvSpPr>
        <p:spPr>
          <a:xfrm rot="6977320">
            <a:off x="16035690" y="7610758"/>
            <a:ext cx="5251944" cy="1676930"/>
          </a:xfrm>
          <a:custGeom>
            <a:avLst/>
            <a:gdLst/>
            <a:ahLst/>
            <a:cxnLst/>
            <a:rect l="l" t="t" r="r" b="b"/>
            <a:pathLst>
              <a:path w="5251944" h="1676930">
                <a:moveTo>
                  <a:pt x="0" y="0"/>
                </a:moveTo>
                <a:lnTo>
                  <a:pt x="5251944" y="0"/>
                </a:lnTo>
                <a:lnTo>
                  <a:pt x="5251944" y="1676929"/>
                </a:lnTo>
                <a:lnTo>
                  <a:pt x="0" y="16769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TextBox 22"/>
          <p:cNvSpPr txBox="1"/>
          <p:nvPr/>
        </p:nvSpPr>
        <p:spPr>
          <a:xfrm>
            <a:off x="1511275" y="4137461"/>
            <a:ext cx="15748025" cy="3548156"/>
          </a:xfrm>
          <a:prstGeom prst="rect">
            <a:avLst/>
          </a:prstGeom>
        </p:spPr>
        <p:txBody>
          <a:bodyPr lIns="0" tIns="0" rIns="0" bIns="0" rtlCol="0" anchor="t">
            <a:spAutoFit/>
          </a:bodyPr>
          <a:lstStyle/>
          <a:p>
            <a:pPr algn="ctr">
              <a:lnSpc>
                <a:spcPts val="5700"/>
              </a:lnSpc>
            </a:pPr>
            <a:r>
              <a:rPr lang="en-US" sz="4072" b="1" dirty="0">
                <a:solidFill>
                  <a:srgbClr val="1A4879"/>
                </a:solidFill>
                <a:latin typeface="Josefin Sans Bold"/>
                <a:ea typeface="Josefin Sans Bold"/>
                <a:cs typeface="Josefin Sans Bold"/>
                <a:sym typeface="Josefin Sans Bold"/>
              </a:rPr>
              <a:t>This SQL and Power BI solution successfully enhances global supply chain visibility, enabling data-driven decisions on cost efficiency, supplier performance, and logistics optimization- supporting smarter procurement and improved operational responsiveness.</a:t>
            </a:r>
          </a:p>
        </p:txBody>
      </p:sp>
      <p:sp>
        <p:nvSpPr>
          <p:cNvPr id="23" name="TextBox 23"/>
          <p:cNvSpPr txBox="1"/>
          <p:nvPr/>
        </p:nvSpPr>
        <p:spPr>
          <a:xfrm>
            <a:off x="2838902" y="2434505"/>
            <a:ext cx="11870327" cy="1234109"/>
          </a:xfrm>
          <a:prstGeom prst="rect">
            <a:avLst/>
          </a:prstGeom>
        </p:spPr>
        <p:txBody>
          <a:bodyPr lIns="0" tIns="0" rIns="0" bIns="0" rtlCol="0" anchor="t">
            <a:spAutoFit/>
          </a:bodyPr>
          <a:lstStyle/>
          <a:p>
            <a:pPr algn="ctr">
              <a:lnSpc>
                <a:spcPts val="8634"/>
              </a:lnSpc>
            </a:pPr>
            <a:r>
              <a:rPr lang="en-US" sz="10793" b="1" spc="-712">
                <a:solidFill>
                  <a:srgbClr val="1A4879"/>
                </a:solidFill>
                <a:latin typeface="Hussar Bold"/>
                <a:ea typeface="Hussar Bold"/>
                <a:cs typeface="Hussar Bold"/>
                <a:sym typeface="Hussar Bold"/>
              </a:rPr>
              <a:t>Conclusion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 name="Group 2"/>
          <p:cNvGrpSpPr/>
          <p:nvPr/>
        </p:nvGrpSpPr>
        <p:grpSpPr>
          <a:xfrm rot="1543025">
            <a:off x="-1097373" y="-2770396"/>
            <a:ext cx="2990627" cy="8468497"/>
            <a:chOff x="0" y="0"/>
            <a:chExt cx="787655" cy="2230386"/>
          </a:xfrm>
        </p:grpSpPr>
        <p:sp>
          <p:nvSpPr>
            <p:cNvPr id="3" name="Freeform 3"/>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4" name="TextBox 4"/>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rot="1593254">
            <a:off x="-1418174" y="-1918870"/>
            <a:ext cx="3103048" cy="5895140"/>
            <a:chOff x="0" y="0"/>
            <a:chExt cx="817264" cy="1552630"/>
          </a:xfrm>
        </p:grpSpPr>
        <p:sp>
          <p:nvSpPr>
            <p:cNvPr id="6" name="Freeform 6"/>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386093"/>
            </a:solidFill>
            <a:ln w="95250" cap="sq">
              <a:solidFill>
                <a:srgbClr val="F7F7F7"/>
              </a:solidFill>
              <a:prstDash val="solid"/>
              <a:miter/>
            </a:ln>
          </p:spPr>
        </p:sp>
        <p:sp>
          <p:nvSpPr>
            <p:cNvPr id="7" name="TextBox 7"/>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8" name="Freeform 8"/>
          <p:cNvSpPr/>
          <p:nvPr/>
        </p:nvSpPr>
        <p:spPr>
          <a:xfrm>
            <a:off x="0" y="9258300"/>
            <a:ext cx="5251944" cy="1676930"/>
          </a:xfrm>
          <a:custGeom>
            <a:avLst/>
            <a:gdLst/>
            <a:ahLst/>
            <a:cxnLst/>
            <a:rect l="l" t="t" r="r" b="b"/>
            <a:pathLst>
              <a:path w="5251944" h="1676930">
                <a:moveTo>
                  <a:pt x="0" y="0"/>
                </a:moveTo>
                <a:lnTo>
                  <a:pt x="5251944" y="0"/>
                </a:lnTo>
                <a:lnTo>
                  <a:pt x="5251944" y="1676930"/>
                </a:lnTo>
                <a:lnTo>
                  <a:pt x="0" y="16769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rot="-9256974">
            <a:off x="16768408" y="4204414"/>
            <a:ext cx="2990627" cy="8468497"/>
            <a:chOff x="0" y="0"/>
            <a:chExt cx="787655" cy="2230386"/>
          </a:xfrm>
        </p:grpSpPr>
        <p:sp>
          <p:nvSpPr>
            <p:cNvPr id="10" name="Freeform 10"/>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11" name="TextBox 11"/>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12" name="Group 12"/>
          <p:cNvGrpSpPr/>
          <p:nvPr/>
        </p:nvGrpSpPr>
        <p:grpSpPr>
          <a:xfrm rot="-9206745">
            <a:off x="16976788" y="5926245"/>
            <a:ext cx="3103048" cy="5895140"/>
            <a:chOff x="0" y="0"/>
            <a:chExt cx="817264" cy="1552630"/>
          </a:xfrm>
        </p:grpSpPr>
        <p:sp>
          <p:nvSpPr>
            <p:cNvPr id="13" name="Freeform 13"/>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386093"/>
            </a:solidFill>
            <a:ln w="95250" cap="sq">
              <a:solidFill>
                <a:srgbClr val="FFFFFF"/>
              </a:solidFill>
              <a:prstDash val="solid"/>
              <a:miter/>
            </a:ln>
          </p:spPr>
        </p:sp>
        <p:sp>
          <p:nvSpPr>
            <p:cNvPr id="14" name="TextBox 14"/>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15" name="Freeform 15"/>
          <p:cNvSpPr/>
          <p:nvPr/>
        </p:nvSpPr>
        <p:spPr>
          <a:xfrm>
            <a:off x="13011777" y="-648230"/>
            <a:ext cx="5251944" cy="1676930"/>
          </a:xfrm>
          <a:custGeom>
            <a:avLst/>
            <a:gdLst/>
            <a:ahLst/>
            <a:cxnLst/>
            <a:rect l="l" t="t" r="r" b="b"/>
            <a:pathLst>
              <a:path w="5251944" h="1676930">
                <a:moveTo>
                  <a:pt x="0" y="0"/>
                </a:moveTo>
                <a:lnTo>
                  <a:pt x="5251944" y="0"/>
                </a:lnTo>
                <a:lnTo>
                  <a:pt x="5251944" y="1676930"/>
                </a:lnTo>
                <a:lnTo>
                  <a:pt x="0" y="16769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6"/>
          <p:cNvSpPr txBox="1"/>
          <p:nvPr/>
        </p:nvSpPr>
        <p:spPr>
          <a:xfrm>
            <a:off x="4797207" y="7055409"/>
            <a:ext cx="8693586" cy="622910"/>
          </a:xfrm>
          <a:prstGeom prst="rect">
            <a:avLst/>
          </a:prstGeom>
        </p:spPr>
        <p:txBody>
          <a:bodyPr lIns="0" tIns="0" rIns="0" bIns="0" rtlCol="0" anchor="t">
            <a:spAutoFit/>
          </a:bodyPr>
          <a:lstStyle/>
          <a:p>
            <a:pPr algn="ctr">
              <a:lnSpc>
                <a:spcPts val="4649"/>
              </a:lnSpc>
            </a:pPr>
            <a:r>
              <a:rPr lang="en-US" sz="4649">
                <a:solidFill>
                  <a:srgbClr val="1A4879"/>
                </a:solidFill>
                <a:latin typeface="Josefin Sans"/>
                <a:ea typeface="Josefin Sans"/>
                <a:cs typeface="Josefin Sans"/>
                <a:sym typeface="Josefin Sans"/>
              </a:rPr>
              <a:t>Presented by: Anne Musau</a:t>
            </a:r>
          </a:p>
        </p:txBody>
      </p:sp>
      <p:sp>
        <p:nvSpPr>
          <p:cNvPr id="17" name="TextBox 17"/>
          <p:cNvSpPr txBox="1"/>
          <p:nvPr/>
        </p:nvSpPr>
        <p:spPr>
          <a:xfrm>
            <a:off x="3208836" y="3936387"/>
            <a:ext cx="11870327" cy="2179781"/>
          </a:xfrm>
          <a:prstGeom prst="rect">
            <a:avLst/>
          </a:prstGeom>
        </p:spPr>
        <p:txBody>
          <a:bodyPr lIns="0" tIns="0" rIns="0" bIns="0" rtlCol="0" anchor="t">
            <a:spAutoFit/>
          </a:bodyPr>
          <a:lstStyle/>
          <a:p>
            <a:pPr algn="ctr">
              <a:lnSpc>
                <a:spcPts val="17070"/>
              </a:lnSpc>
            </a:pPr>
            <a:r>
              <a:rPr lang="en-US" sz="14715" b="1" spc="-971">
                <a:solidFill>
                  <a:srgbClr val="1A4879"/>
                </a:solidFill>
                <a:latin typeface="Hussar Bold"/>
                <a:ea typeface="Hussar Bold"/>
                <a:cs typeface="Hussar Bold"/>
                <a:sym typeface="Hussar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 name="Group 2"/>
          <p:cNvGrpSpPr/>
          <p:nvPr/>
        </p:nvGrpSpPr>
        <p:grpSpPr>
          <a:xfrm>
            <a:off x="-152152" y="-123825"/>
            <a:ext cx="18544927" cy="10525125"/>
            <a:chOff x="0" y="0"/>
            <a:chExt cx="24726570" cy="14033500"/>
          </a:xfrm>
        </p:grpSpPr>
        <p:sp>
          <p:nvSpPr>
            <p:cNvPr id="3" name="Freeform 3"/>
            <p:cNvSpPr/>
            <p:nvPr/>
          </p:nvSpPr>
          <p:spPr>
            <a:xfrm>
              <a:off x="0" y="85471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9240170" y="0"/>
              <a:ext cx="5486400" cy="5486400"/>
            </a:xfrm>
            <a:custGeom>
              <a:avLst/>
              <a:gdLst/>
              <a:ahLst/>
              <a:cxnLst/>
              <a:rect l="l" t="t" r="r" b="b"/>
              <a:pathLst>
                <a:path w="5486400" h="5486400">
                  <a:moveTo>
                    <a:pt x="5486400" y="5486400"/>
                  </a:moveTo>
                  <a:lnTo>
                    <a:pt x="0" y="5486400"/>
                  </a:lnTo>
                  <a:lnTo>
                    <a:pt x="0" y="0"/>
                  </a:lnTo>
                  <a:lnTo>
                    <a:pt x="5486400" y="0"/>
                  </a:lnTo>
                  <a:lnTo>
                    <a:pt x="5486400" y="548640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066800" y="1104900"/>
            <a:ext cx="16136424" cy="8229600"/>
            <a:chOff x="0" y="0"/>
            <a:chExt cx="4249922" cy="2167467"/>
          </a:xfrm>
        </p:grpSpPr>
        <p:sp>
          <p:nvSpPr>
            <p:cNvPr id="6" name="Freeform 6"/>
            <p:cNvSpPr/>
            <p:nvPr/>
          </p:nvSpPr>
          <p:spPr>
            <a:xfrm>
              <a:off x="0" y="0"/>
              <a:ext cx="4249922" cy="2167467"/>
            </a:xfrm>
            <a:custGeom>
              <a:avLst/>
              <a:gdLst/>
              <a:ahLst/>
              <a:cxnLst/>
              <a:rect l="l" t="t" r="r" b="b"/>
              <a:pathLst>
                <a:path w="4249922" h="2167467">
                  <a:moveTo>
                    <a:pt x="0" y="0"/>
                  </a:moveTo>
                  <a:lnTo>
                    <a:pt x="4249922" y="0"/>
                  </a:lnTo>
                  <a:lnTo>
                    <a:pt x="4249922" y="2167467"/>
                  </a:lnTo>
                  <a:lnTo>
                    <a:pt x="0" y="2167467"/>
                  </a:lnTo>
                  <a:close/>
                </a:path>
              </a:pathLst>
            </a:custGeom>
            <a:solidFill>
              <a:srgbClr val="FFFFFF"/>
            </a:solidFill>
            <a:ln w="38100" cap="sq">
              <a:solidFill>
                <a:srgbClr val="1A4879"/>
              </a:solidFill>
              <a:prstDash val="solid"/>
              <a:miter/>
            </a:ln>
          </p:spPr>
        </p:sp>
        <p:sp>
          <p:nvSpPr>
            <p:cNvPr id="7" name="TextBox 7"/>
            <p:cNvSpPr txBox="1"/>
            <p:nvPr/>
          </p:nvSpPr>
          <p:spPr>
            <a:xfrm>
              <a:off x="0" y="28575"/>
              <a:ext cx="4249922" cy="2138892"/>
            </a:xfrm>
            <a:prstGeom prst="rect">
              <a:avLst/>
            </a:prstGeom>
          </p:spPr>
          <p:txBody>
            <a:bodyPr lIns="50800" tIns="50800" rIns="50800" bIns="50800" rtlCol="0" anchor="ctr"/>
            <a:lstStyle/>
            <a:p>
              <a:pPr algn="ctr">
                <a:lnSpc>
                  <a:spcPts val="2100"/>
                </a:lnSpc>
              </a:pPr>
              <a:endParaRPr/>
            </a:p>
          </p:txBody>
        </p:sp>
      </p:grpSp>
      <p:grpSp>
        <p:nvGrpSpPr>
          <p:cNvPr id="8" name="Group 8"/>
          <p:cNvGrpSpPr/>
          <p:nvPr/>
        </p:nvGrpSpPr>
        <p:grpSpPr>
          <a:xfrm rot="1543025">
            <a:off x="-1097373" y="-2770396"/>
            <a:ext cx="2990627" cy="8468497"/>
            <a:chOff x="0" y="0"/>
            <a:chExt cx="787655" cy="2230386"/>
          </a:xfrm>
        </p:grpSpPr>
        <p:sp>
          <p:nvSpPr>
            <p:cNvPr id="9" name="Freeform 9"/>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10" name="TextBox 10"/>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11" name="Group 11"/>
          <p:cNvGrpSpPr/>
          <p:nvPr/>
        </p:nvGrpSpPr>
        <p:grpSpPr>
          <a:xfrm rot="1593254">
            <a:off x="-1418174" y="-1918870"/>
            <a:ext cx="3103048" cy="5895140"/>
            <a:chOff x="0" y="0"/>
            <a:chExt cx="817264" cy="1552630"/>
          </a:xfrm>
        </p:grpSpPr>
        <p:sp>
          <p:nvSpPr>
            <p:cNvPr id="12" name="Freeform 12"/>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386093"/>
            </a:solidFill>
            <a:ln w="95250" cap="sq">
              <a:solidFill>
                <a:srgbClr val="F7F7F7"/>
              </a:solidFill>
              <a:prstDash val="solid"/>
              <a:miter/>
            </a:ln>
          </p:spPr>
        </p:sp>
        <p:sp>
          <p:nvSpPr>
            <p:cNvPr id="13" name="TextBox 13"/>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14" name="Freeform 14"/>
          <p:cNvSpPr/>
          <p:nvPr/>
        </p:nvSpPr>
        <p:spPr>
          <a:xfrm rot="-3822679">
            <a:off x="-2625972" y="614828"/>
            <a:ext cx="5251944" cy="1676930"/>
          </a:xfrm>
          <a:custGeom>
            <a:avLst/>
            <a:gdLst/>
            <a:ahLst/>
            <a:cxnLst/>
            <a:rect l="l" t="t" r="r" b="b"/>
            <a:pathLst>
              <a:path w="5251944" h="1676930">
                <a:moveTo>
                  <a:pt x="0" y="0"/>
                </a:moveTo>
                <a:lnTo>
                  <a:pt x="5251944" y="0"/>
                </a:lnTo>
                <a:lnTo>
                  <a:pt x="5251944" y="1676930"/>
                </a:lnTo>
                <a:lnTo>
                  <a:pt x="0" y="16769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5" name="Group 15"/>
          <p:cNvGrpSpPr/>
          <p:nvPr/>
        </p:nvGrpSpPr>
        <p:grpSpPr>
          <a:xfrm rot="-9256974">
            <a:off x="16768408" y="4204414"/>
            <a:ext cx="2990627" cy="8468497"/>
            <a:chOff x="0" y="0"/>
            <a:chExt cx="787655" cy="2230386"/>
          </a:xfrm>
        </p:grpSpPr>
        <p:sp>
          <p:nvSpPr>
            <p:cNvPr id="16" name="Freeform 16"/>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17" name="TextBox 17"/>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18" name="Group 18"/>
          <p:cNvGrpSpPr/>
          <p:nvPr/>
        </p:nvGrpSpPr>
        <p:grpSpPr>
          <a:xfrm rot="-9206745">
            <a:off x="16976788" y="5926245"/>
            <a:ext cx="3103048" cy="5895140"/>
            <a:chOff x="0" y="0"/>
            <a:chExt cx="817264" cy="1552630"/>
          </a:xfrm>
        </p:grpSpPr>
        <p:sp>
          <p:nvSpPr>
            <p:cNvPr id="19" name="Freeform 19"/>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386093"/>
            </a:solidFill>
            <a:ln w="95250" cap="sq">
              <a:solidFill>
                <a:srgbClr val="F7F7F7"/>
              </a:solidFill>
              <a:prstDash val="solid"/>
              <a:miter/>
            </a:ln>
          </p:spPr>
        </p:sp>
        <p:sp>
          <p:nvSpPr>
            <p:cNvPr id="20" name="TextBox 20"/>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21" name="Freeform 21"/>
          <p:cNvSpPr/>
          <p:nvPr/>
        </p:nvSpPr>
        <p:spPr>
          <a:xfrm rot="6977320">
            <a:off x="16035690" y="7610758"/>
            <a:ext cx="5251944" cy="1676930"/>
          </a:xfrm>
          <a:custGeom>
            <a:avLst/>
            <a:gdLst/>
            <a:ahLst/>
            <a:cxnLst/>
            <a:rect l="l" t="t" r="r" b="b"/>
            <a:pathLst>
              <a:path w="5251944" h="1676930">
                <a:moveTo>
                  <a:pt x="0" y="0"/>
                </a:moveTo>
                <a:lnTo>
                  <a:pt x="5251944" y="0"/>
                </a:lnTo>
                <a:lnTo>
                  <a:pt x="5251944" y="1676929"/>
                </a:lnTo>
                <a:lnTo>
                  <a:pt x="0" y="16769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22" name="Group 22"/>
          <p:cNvGrpSpPr/>
          <p:nvPr/>
        </p:nvGrpSpPr>
        <p:grpSpPr>
          <a:xfrm rot="5400000">
            <a:off x="8722578" y="2118083"/>
            <a:ext cx="842843" cy="11684017"/>
            <a:chOff x="0" y="0"/>
            <a:chExt cx="221983" cy="3077272"/>
          </a:xfrm>
        </p:grpSpPr>
        <p:sp>
          <p:nvSpPr>
            <p:cNvPr id="23" name="Freeform 23"/>
            <p:cNvSpPr/>
            <p:nvPr/>
          </p:nvSpPr>
          <p:spPr>
            <a:xfrm>
              <a:off x="0" y="0"/>
              <a:ext cx="221983" cy="3077272"/>
            </a:xfrm>
            <a:custGeom>
              <a:avLst/>
              <a:gdLst/>
              <a:ahLst/>
              <a:cxnLst/>
              <a:rect l="l" t="t" r="r" b="b"/>
              <a:pathLst>
                <a:path w="221983" h="3077272">
                  <a:moveTo>
                    <a:pt x="0" y="0"/>
                  </a:moveTo>
                  <a:lnTo>
                    <a:pt x="221983" y="0"/>
                  </a:lnTo>
                  <a:lnTo>
                    <a:pt x="221983" y="3077272"/>
                  </a:lnTo>
                  <a:lnTo>
                    <a:pt x="0" y="3077272"/>
                  </a:lnTo>
                  <a:close/>
                </a:path>
              </a:pathLst>
            </a:custGeom>
            <a:solidFill>
              <a:srgbClr val="386093"/>
            </a:solidFill>
            <a:ln cap="sq">
              <a:noFill/>
              <a:prstDash val="solid"/>
              <a:miter/>
            </a:ln>
          </p:spPr>
        </p:sp>
        <p:sp>
          <p:nvSpPr>
            <p:cNvPr id="24" name="TextBox 24"/>
            <p:cNvSpPr txBox="1"/>
            <p:nvPr/>
          </p:nvSpPr>
          <p:spPr>
            <a:xfrm>
              <a:off x="0" y="28575"/>
              <a:ext cx="221983" cy="3048697"/>
            </a:xfrm>
            <a:prstGeom prst="rect">
              <a:avLst/>
            </a:prstGeom>
          </p:spPr>
          <p:txBody>
            <a:bodyPr lIns="50800" tIns="50800" rIns="50800" bIns="50800" rtlCol="0" anchor="ctr"/>
            <a:lstStyle/>
            <a:p>
              <a:pPr algn="ctr">
                <a:lnSpc>
                  <a:spcPts val="2100"/>
                </a:lnSpc>
              </a:pPr>
              <a:endParaRPr/>
            </a:p>
          </p:txBody>
        </p:sp>
      </p:grpSp>
      <p:grpSp>
        <p:nvGrpSpPr>
          <p:cNvPr id="25" name="Group 25"/>
          <p:cNvGrpSpPr/>
          <p:nvPr/>
        </p:nvGrpSpPr>
        <p:grpSpPr>
          <a:xfrm rot="5400000">
            <a:off x="8722578" y="960914"/>
            <a:ext cx="842843" cy="11684017"/>
            <a:chOff x="0" y="0"/>
            <a:chExt cx="221983" cy="3077272"/>
          </a:xfrm>
        </p:grpSpPr>
        <p:sp>
          <p:nvSpPr>
            <p:cNvPr id="26" name="Freeform 26"/>
            <p:cNvSpPr/>
            <p:nvPr/>
          </p:nvSpPr>
          <p:spPr>
            <a:xfrm>
              <a:off x="0" y="0"/>
              <a:ext cx="221983" cy="3077272"/>
            </a:xfrm>
            <a:custGeom>
              <a:avLst/>
              <a:gdLst/>
              <a:ahLst/>
              <a:cxnLst/>
              <a:rect l="l" t="t" r="r" b="b"/>
              <a:pathLst>
                <a:path w="221983" h="3077272">
                  <a:moveTo>
                    <a:pt x="0" y="0"/>
                  </a:moveTo>
                  <a:lnTo>
                    <a:pt x="221983" y="0"/>
                  </a:lnTo>
                  <a:lnTo>
                    <a:pt x="221983" y="3077272"/>
                  </a:lnTo>
                  <a:lnTo>
                    <a:pt x="0" y="3077272"/>
                  </a:lnTo>
                  <a:close/>
                </a:path>
              </a:pathLst>
            </a:custGeom>
            <a:solidFill>
              <a:srgbClr val="386093"/>
            </a:solidFill>
            <a:ln cap="sq">
              <a:noFill/>
              <a:prstDash val="solid"/>
              <a:miter/>
            </a:ln>
          </p:spPr>
        </p:sp>
        <p:sp>
          <p:nvSpPr>
            <p:cNvPr id="27" name="TextBox 27"/>
            <p:cNvSpPr txBox="1"/>
            <p:nvPr/>
          </p:nvSpPr>
          <p:spPr>
            <a:xfrm>
              <a:off x="0" y="28575"/>
              <a:ext cx="221983" cy="3048697"/>
            </a:xfrm>
            <a:prstGeom prst="rect">
              <a:avLst/>
            </a:prstGeom>
          </p:spPr>
          <p:txBody>
            <a:bodyPr lIns="50800" tIns="50800" rIns="50800" bIns="50800" rtlCol="0" anchor="ctr"/>
            <a:lstStyle/>
            <a:p>
              <a:pPr algn="ctr">
                <a:lnSpc>
                  <a:spcPts val="2100"/>
                </a:lnSpc>
              </a:pPr>
              <a:endParaRPr/>
            </a:p>
          </p:txBody>
        </p:sp>
      </p:grpSp>
      <p:grpSp>
        <p:nvGrpSpPr>
          <p:cNvPr id="28" name="Group 28"/>
          <p:cNvGrpSpPr/>
          <p:nvPr/>
        </p:nvGrpSpPr>
        <p:grpSpPr>
          <a:xfrm rot="5400000">
            <a:off x="8722578" y="-91479"/>
            <a:ext cx="842843" cy="11684017"/>
            <a:chOff x="0" y="0"/>
            <a:chExt cx="221983" cy="3077272"/>
          </a:xfrm>
        </p:grpSpPr>
        <p:sp>
          <p:nvSpPr>
            <p:cNvPr id="29" name="Freeform 29"/>
            <p:cNvSpPr/>
            <p:nvPr/>
          </p:nvSpPr>
          <p:spPr>
            <a:xfrm>
              <a:off x="0" y="0"/>
              <a:ext cx="221983" cy="3077272"/>
            </a:xfrm>
            <a:custGeom>
              <a:avLst/>
              <a:gdLst/>
              <a:ahLst/>
              <a:cxnLst/>
              <a:rect l="l" t="t" r="r" b="b"/>
              <a:pathLst>
                <a:path w="221983" h="3077272">
                  <a:moveTo>
                    <a:pt x="0" y="0"/>
                  </a:moveTo>
                  <a:lnTo>
                    <a:pt x="221983" y="0"/>
                  </a:lnTo>
                  <a:lnTo>
                    <a:pt x="221983" y="3077272"/>
                  </a:lnTo>
                  <a:lnTo>
                    <a:pt x="0" y="3077272"/>
                  </a:lnTo>
                  <a:close/>
                </a:path>
              </a:pathLst>
            </a:custGeom>
            <a:solidFill>
              <a:srgbClr val="386093"/>
            </a:solidFill>
            <a:ln cap="sq">
              <a:noFill/>
              <a:prstDash val="solid"/>
              <a:miter/>
            </a:ln>
          </p:spPr>
        </p:sp>
        <p:sp>
          <p:nvSpPr>
            <p:cNvPr id="30" name="TextBox 30"/>
            <p:cNvSpPr txBox="1"/>
            <p:nvPr/>
          </p:nvSpPr>
          <p:spPr>
            <a:xfrm>
              <a:off x="0" y="28575"/>
              <a:ext cx="221983" cy="3048697"/>
            </a:xfrm>
            <a:prstGeom prst="rect">
              <a:avLst/>
            </a:prstGeom>
          </p:spPr>
          <p:txBody>
            <a:bodyPr lIns="50800" tIns="50800" rIns="50800" bIns="50800" rtlCol="0" anchor="ctr"/>
            <a:lstStyle/>
            <a:p>
              <a:pPr algn="ctr">
                <a:lnSpc>
                  <a:spcPts val="2100"/>
                </a:lnSpc>
              </a:pPr>
              <a:endParaRPr/>
            </a:p>
          </p:txBody>
        </p:sp>
      </p:grpSp>
      <p:grpSp>
        <p:nvGrpSpPr>
          <p:cNvPr id="31" name="Group 31"/>
          <p:cNvGrpSpPr/>
          <p:nvPr/>
        </p:nvGrpSpPr>
        <p:grpSpPr>
          <a:xfrm rot="5400000">
            <a:off x="8722578" y="-1162155"/>
            <a:ext cx="842843" cy="11684017"/>
            <a:chOff x="0" y="0"/>
            <a:chExt cx="221983" cy="3077272"/>
          </a:xfrm>
        </p:grpSpPr>
        <p:sp>
          <p:nvSpPr>
            <p:cNvPr id="32" name="Freeform 32"/>
            <p:cNvSpPr/>
            <p:nvPr/>
          </p:nvSpPr>
          <p:spPr>
            <a:xfrm>
              <a:off x="0" y="0"/>
              <a:ext cx="221983" cy="3077272"/>
            </a:xfrm>
            <a:custGeom>
              <a:avLst/>
              <a:gdLst/>
              <a:ahLst/>
              <a:cxnLst/>
              <a:rect l="l" t="t" r="r" b="b"/>
              <a:pathLst>
                <a:path w="221983" h="3077272">
                  <a:moveTo>
                    <a:pt x="0" y="0"/>
                  </a:moveTo>
                  <a:lnTo>
                    <a:pt x="221983" y="0"/>
                  </a:lnTo>
                  <a:lnTo>
                    <a:pt x="221983" y="3077272"/>
                  </a:lnTo>
                  <a:lnTo>
                    <a:pt x="0" y="3077272"/>
                  </a:lnTo>
                  <a:close/>
                </a:path>
              </a:pathLst>
            </a:custGeom>
            <a:solidFill>
              <a:srgbClr val="386093"/>
            </a:solidFill>
            <a:ln cap="sq">
              <a:noFill/>
              <a:prstDash val="solid"/>
              <a:miter/>
            </a:ln>
          </p:spPr>
          <p:txBody>
            <a:bodyPr/>
            <a:lstStyle/>
            <a:p>
              <a:endParaRPr lang="en-KE" dirty="0"/>
            </a:p>
          </p:txBody>
        </p:sp>
        <p:sp>
          <p:nvSpPr>
            <p:cNvPr id="33" name="TextBox 33"/>
            <p:cNvSpPr txBox="1"/>
            <p:nvPr/>
          </p:nvSpPr>
          <p:spPr>
            <a:xfrm>
              <a:off x="0" y="28575"/>
              <a:ext cx="221983" cy="3048697"/>
            </a:xfrm>
            <a:prstGeom prst="rect">
              <a:avLst/>
            </a:prstGeom>
          </p:spPr>
          <p:txBody>
            <a:bodyPr lIns="50800" tIns="50800" rIns="50800" bIns="50800" rtlCol="0" anchor="ctr"/>
            <a:lstStyle/>
            <a:p>
              <a:pPr algn="ctr">
                <a:lnSpc>
                  <a:spcPts val="2100"/>
                </a:lnSpc>
              </a:pPr>
              <a:endParaRPr/>
            </a:p>
          </p:txBody>
        </p:sp>
      </p:grpSp>
      <p:sp>
        <p:nvSpPr>
          <p:cNvPr id="34" name="TextBox 34"/>
          <p:cNvSpPr txBox="1"/>
          <p:nvPr/>
        </p:nvSpPr>
        <p:spPr>
          <a:xfrm>
            <a:off x="9791595" y="7306676"/>
            <a:ext cx="5287569" cy="973455"/>
          </a:xfrm>
          <a:prstGeom prst="rect">
            <a:avLst/>
          </a:prstGeom>
        </p:spPr>
        <p:txBody>
          <a:bodyPr lIns="0" tIns="0" rIns="0" bIns="0" rtlCol="0" anchor="t">
            <a:spAutoFit/>
          </a:bodyPr>
          <a:lstStyle/>
          <a:p>
            <a:pPr marL="906780" lvl="1" indent="-453390" algn="l">
              <a:lnSpc>
                <a:spcPts val="8400"/>
              </a:lnSpc>
              <a:buFont typeface="Arial"/>
              <a:buChar char="•"/>
            </a:pPr>
            <a:r>
              <a:rPr lang="en-US" sz="4200">
                <a:solidFill>
                  <a:srgbClr val="FFFFFF"/>
                </a:solidFill>
                <a:latin typeface="Josefin Sans"/>
                <a:ea typeface="Josefin Sans"/>
                <a:cs typeface="Josefin Sans"/>
                <a:sym typeface="Josefin Sans"/>
              </a:rPr>
              <a:t>Conclusion</a:t>
            </a:r>
          </a:p>
        </p:txBody>
      </p:sp>
      <p:sp>
        <p:nvSpPr>
          <p:cNvPr id="35" name="TextBox 35"/>
          <p:cNvSpPr txBox="1"/>
          <p:nvPr/>
        </p:nvSpPr>
        <p:spPr>
          <a:xfrm>
            <a:off x="3380857" y="7279156"/>
            <a:ext cx="4657928" cy="973455"/>
          </a:xfrm>
          <a:prstGeom prst="rect">
            <a:avLst/>
          </a:prstGeom>
        </p:spPr>
        <p:txBody>
          <a:bodyPr lIns="0" tIns="0" rIns="0" bIns="0" rtlCol="0" anchor="t">
            <a:spAutoFit/>
          </a:bodyPr>
          <a:lstStyle/>
          <a:p>
            <a:pPr marL="906780" lvl="1" indent="-453390" algn="l">
              <a:lnSpc>
                <a:spcPts val="8400"/>
              </a:lnSpc>
              <a:buFont typeface="Arial"/>
              <a:buChar char="•"/>
            </a:pPr>
            <a:r>
              <a:rPr lang="en-US" sz="4200">
                <a:solidFill>
                  <a:srgbClr val="FFFFFF"/>
                </a:solidFill>
                <a:latin typeface="Josefin Sans"/>
                <a:ea typeface="Josefin Sans"/>
                <a:cs typeface="Josefin Sans"/>
                <a:sym typeface="Josefin Sans"/>
              </a:rPr>
              <a:t>Methodology</a:t>
            </a:r>
          </a:p>
        </p:txBody>
      </p:sp>
      <p:sp>
        <p:nvSpPr>
          <p:cNvPr id="36" name="TextBox 36"/>
          <p:cNvSpPr txBox="1"/>
          <p:nvPr/>
        </p:nvSpPr>
        <p:spPr>
          <a:xfrm>
            <a:off x="9791595" y="6149508"/>
            <a:ext cx="4306464" cy="973455"/>
          </a:xfrm>
          <a:prstGeom prst="rect">
            <a:avLst/>
          </a:prstGeom>
        </p:spPr>
        <p:txBody>
          <a:bodyPr lIns="0" tIns="0" rIns="0" bIns="0" rtlCol="0" anchor="t">
            <a:spAutoFit/>
          </a:bodyPr>
          <a:lstStyle/>
          <a:p>
            <a:pPr marL="906780" lvl="1" indent="-453390" algn="l">
              <a:lnSpc>
                <a:spcPts val="8400"/>
              </a:lnSpc>
              <a:buFont typeface="Arial"/>
              <a:buChar char="•"/>
            </a:pPr>
            <a:r>
              <a:rPr lang="en-US" sz="4200">
                <a:solidFill>
                  <a:srgbClr val="FFFFFF"/>
                </a:solidFill>
                <a:latin typeface="Josefin Sans"/>
                <a:ea typeface="Josefin Sans"/>
                <a:cs typeface="Josefin Sans"/>
                <a:sym typeface="Josefin Sans"/>
              </a:rPr>
              <a:t>Key Insights</a:t>
            </a:r>
          </a:p>
        </p:txBody>
      </p:sp>
      <p:sp>
        <p:nvSpPr>
          <p:cNvPr id="37" name="TextBox 37"/>
          <p:cNvSpPr txBox="1"/>
          <p:nvPr/>
        </p:nvSpPr>
        <p:spPr>
          <a:xfrm>
            <a:off x="3398381" y="6149508"/>
            <a:ext cx="3478037" cy="973455"/>
          </a:xfrm>
          <a:prstGeom prst="rect">
            <a:avLst/>
          </a:prstGeom>
        </p:spPr>
        <p:txBody>
          <a:bodyPr lIns="0" tIns="0" rIns="0" bIns="0" rtlCol="0" anchor="t">
            <a:spAutoFit/>
          </a:bodyPr>
          <a:lstStyle/>
          <a:p>
            <a:pPr marL="906780" lvl="1" indent="-453390" algn="l">
              <a:lnSpc>
                <a:spcPts val="8400"/>
              </a:lnSpc>
              <a:buFont typeface="Arial"/>
              <a:buChar char="•"/>
            </a:pPr>
            <a:r>
              <a:rPr lang="en-US" sz="4200">
                <a:solidFill>
                  <a:srgbClr val="FFFFFF"/>
                </a:solidFill>
                <a:latin typeface="Josefin Sans"/>
                <a:ea typeface="Josefin Sans"/>
                <a:cs typeface="Josefin Sans"/>
                <a:sym typeface="Josefin Sans"/>
              </a:rPr>
              <a:t>Problem</a:t>
            </a:r>
          </a:p>
        </p:txBody>
      </p:sp>
      <p:sp>
        <p:nvSpPr>
          <p:cNvPr id="38" name="TextBox 38"/>
          <p:cNvSpPr txBox="1"/>
          <p:nvPr/>
        </p:nvSpPr>
        <p:spPr>
          <a:xfrm>
            <a:off x="9791595" y="5097115"/>
            <a:ext cx="3009724" cy="973455"/>
          </a:xfrm>
          <a:prstGeom prst="rect">
            <a:avLst/>
          </a:prstGeom>
        </p:spPr>
        <p:txBody>
          <a:bodyPr lIns="0" tIns="0" rIns="0" bIns="0" rtlCol="0" anchor="t">
            <a:spAutoFit/>
          </a:bodyPr>
          <a:lstStyle/>
          <a:p>
            <a:pPr marL="906780" lvl="1" indent="-453390" algn="l">
              <a:lnSpc>
                <a:spcPts val="8400"/>
              </a:lnSpc>
              <a:buFont typeface="Arial"/>
              <a:buChar char="•"/>
            </a:pPr>
            <a:r>
              <a:rPr lang="en-US" sz="4200">
                <a:solidFill>
                  <a:srgbClr val="FFFFFF"/>
                </a:solidFill>
                <a:latin typeface="Josefin Sans"/>
                <a:ea typeface="Josefin Sans"/>
                <a:cs typeface="Josefin Sans"/>
                <a:sym typeface="Josefin Sans"/>
              </a:rPr>
              <a:t>Results</a:t>
            </a:r>
          </a:p>
        </p:txBody>
      </p:sp>
      <p:sp>
        <p:nvSpPr>
          <p:cNvPr id="39" name="TextBox 39"/>
          <p:cNvSpPr txBox="1"/>
          <p:nvPr/>
        </p:nvSpPr>
        <p:spPr>
          <a:xfrm>
            <a:off x="3398381" y="5097115"/>
            <a:ext cx="6803788" cy="973455"/>
          </a:xfrm>
          <a:prstGeom prst="rect">
            <a:avLst/>
          </a:prstGeom>
        </p:spPr>
        <p:txBody>
          <a:bodyPr lIns="0" tIns="0" rIns="0" bIns="0" rtlCol="0" anchor="t">
            <a:spAutoFit/>
          </a:bodyPr>
          <a:lstStyle/>
          <a:p>
            <a:pPr marL="906780" lvl="1" indent="-453390" algn="l">
              <a:lnSpc>
                <a:spcPts val="8400"/>
              </a:lnSpc>
              <a:buFont typeface="Arial"/>
              <a:buChar char="•"/>
            </a:pPr>
            <a:r>
              <a:rPr lang="en-US" sz="4200">
                <a:solidFill>
                  <a:srgbClr val="FFFFFF"/>
                </a:solidFill>
                <a:latin typeface="Josefin Sans"/>
                <a:ea typeface="Josefin Sans"/>
                <a:cs typeface="Josefin Sans"/>
                <a:sym typeface="Josefin Sans"/>
              </a:rPr>
              <a:t>Data source and scope</a:t>
            </a:r>
          </a:p>
        </p:txBody>
      </p:sp>
      <p:sp>
        <p:nvSpPr>
          <p:cNvPr id="40" name="TextBox 40"/>
          <p:cNvSpPr txBox="1"/>
          <p:nvPr/>
        </p:nvSpPr>
        <p:spPr>
          <a:xfrm>
            <a:off x="9791595" y="4026438"/>
            <a:ext cx="4773073" cy="973455"/>
          </a:xfrm>
          <a:prstGeom prst="rect">
            <a:avLst/>
          </a:prstGeom>
        </p:spPr>
        <p:txBody>
          <a:bodyPr lIns="0" tIns="0" rIns="0" bIns="0" rtlCol="0" anchor="t">
            <a:spAutoFit/>
          </a:bodyPr>
          <a:lstStyle/>
          <a:p>
            <a:pPr marL="906780" lvl="1" indent="-453390" algn="l">
              <a:lnSpc>
                <a:spcPts val="8400"/>
              </a:lnSpc>
              <a:buFont typeface="Arial"/>
              <a:buChar char="•"/>
            </a:pPr>
            <a:r>
              <a:rPr lang="en-US" sz="4200" dirty="0">
                <a:solidFill>
                  <a:srgbClr val="FFFFFF"/>
                </a:solidFill>
                <a:latin typeface="Josefin Sans"/>
                <a:ea typeface="Josefin Sans"/>
                <a:cs typeface="Josefin Sans"/>
                <a:sym typeface="Josefin Sans"/>
              </a:rPr>
              <a:t>Results</a:t>
            </a:r>
          </a:p>
        </p:txBody>
      </p:sp>
      <p:sp>
        <p:nvSpPr>
          <p:cNvPr id="41" name="TextBox 41"/>
          <p:cNvSpPr txBox="1"/>
          <p:nvPr/>
        </p:nvSpPr>
        <p:spPr>
          <a:xfrm>
            <a:off x="3398381" y="4026438"/>
            <a:ext cx="4216585" cy="973455"/>
          </a:xfrm>
          <a:prstGeom prst="rect">
            <a:avLst/>
          </a:prstGeom>
        </p:spPr>
        <p:txBody>
          <a:bodyPr lIns="0" tIns="0" rIns="0" bIns="0" rtlCol="0" anchor="t">
            <a:spAutoFit/>
          </a:bodyPr>
          <a:lstStyle/>
          <a:p>
            <a:pPr marL="906780" lvl="1" indent="-453390" algn="l">
              <a:lnSpc>
                <a:spcPts val="8400"/>
              </a:lnSpc>
              <a:buFont typeface="Arial"/>
              <a:buChar char="•"/>
            </a:pPr>
            <a:r>
              <a:rPr lang="en-US" sz="4200">
                <a:solidFill>
                  <a:srgbClr val="FFFFFF"/>
                </a:solidFill>
                <a:latin typeface="Josefin Sans"/>
                <a:ea typeface="Josefin Sans"/>
                <a:cs typeface="Josefin Sans"/>
                <a:sym typeface="Josefin Sans"/>
              </a:rPr>
              <a:t>Goal</a:t>
            </a:r>
          </a:p>
        </p:txBody>
      </p:sp>
      <p:sp>
        <p:nvSpPr>
          <p:cNvPr id="42" name="TextBox 42"/>
          <p:cNvSpPr txBox="1"/>
          <p:nvPr/>
        </p:nvSpPr>
        <p:spPr>
          <a:xfrm>
            <a:off x="2345078" y="2570416"/>
            <a:ext cx="12734085" cy="1120772"/>
          </a:xfrm>
          <a:prstGeom prst="rect">
            <a:avLst/>
          </a:prstGeom>
        </p:spPr>
        <p:txBody>
          <a:bodyPr lIns="0" tIns="0" rIns="0" bIns="0" rtlCol="0" anchor="t">
            <a:spAutoFit/>
          </a:bodyPr>
          <a:lstStyle/>
          <a:p>
            <a:pPr algn="ctr">
              <a:lnSpc>
                <a:spcPts val="7899"/>
              </a:lnSpc>
            </a:pPr>
            <a:r>
              <a:rPr lang="en-US" sz="9874" spc="-651">
                <a:solidFill>
                  <a:srgbClr val="1A4879"/>
                </a:solidFill>
                <a:latin typeface="Hussar Bold"/>
                <a:ea typeface="Hussar Bold"/>
                <a:cs typeface="Hussar Bold"/>
                <a:sym typeface="Hussar Bold"/>
              </a:rPr>
              <a:t>Project </a:t>
            </a:r>
            <a:r>
              <a:rPr lang="en-US" sz="9874" b="1" spc="-651">
                <a:solidFill>
                  <a:srgbClr val="1A4879"/>
                </a:solidFill>
                <a:latin typeface="Hussar Bold"/>
                <a:ea typeface="Hussar Bold"/>
                <a:cs typeface="Hussar Bold"/>
                <a:sym typeface="Hussar Bold"/>
              </a:rPr>
              <a:t>Overview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 name="Group 2"/>
          <p:cNvGrpSpPr/>
          <p:nvPr/>
        </p:nvGrpSpPr>
        <p:grpSpPr>
          <a:xfrm>
            <a:off x="-152152" y="-123825"/>
            <a:ext cx="18544927" cy="10525125"/>
            <a:chOff x="0" y="0"/>
            <a:chExt cx="24726570" cy="14033500"/>
          </a:xfrm>
        </p:grpSpPr>
        <p:sp>
          <p:nvSpPr>
            <p:cNvPr id="3" name="Freeform 3"/>
            <p:cNvSpPr/>
            <p:nvPr/>
          </p:nvSpPr>
          <p:spPr>
            <a:xfrm>
              <a:off x="0" y="85471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9240170" y="0"/>
              <a:ext cx="5486400" cy="5486400"/>
            </a:xfrm>
            <a:custGeom>
              <a:avLst/>
              <a:gdLst/>
              <a:ahLst/>
              <a:cxnLst/>
              <a:rect l="l" t="t" r="r" b="b"/>
              <a:pathLst>
                <a:path w="5486400" h="5486400">
                  <a:moveTo>
                    <a:pt x="5486400" y="5486400"/>
                  </a:moveTo>
                  <a:lnTo>
                    <a:pt x="0" y="5486400"/>
                  </a:lnTo>
                  <a:lnTo>
                    <a:pt x="0" y="0"/>
                  </a:lnTo>
                  <a:lnTo>
                    <a:pt x="5486400" y="0"/>
                  </a:lnTo>
                  <a:lnTo>
                    <a:pt x="5486400" y="548640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397941" y="1428779"/>
            <a:ext cx="16136424" cy="8229600"/>
            <a:chOff x="0" y="0"/>
            <a:chExt cx="4249922" cy="2167467"/>
          </a:xfrm>
        </p:grpSpPr>
        <p:sp>
          <p:nvSpPr>
            <p:cNvPr id="6" name="Freeform 6"/>
            <p:cNvSpPr/>
            <p:nvPr/>
          </p:nvSpPr>
          <p:spPr>
            <a:xfrm>
              <a:off x="0" y="0"/>
              <a:ext cx="4249922" cy="2167467"/>
            </a:xfrm>
            <a:custGeom>
              <a:avLst/>
              <a:gdLst/>
              <a:ahLst/>
              <a:cxnLst/>
              <a:rect l="l" t="t" r="r" b="b"/>
              <a:pathLst>
                <a:path w="4249922" h="2167467">
                  <a:moveTo>
                    <a:pt x="0" y="0"/>
                  </a:moveTo>
                  <a:lnTo>
                    <a:pt x="4249922" y="0"/>
                  </a:lnTo>
                  <a:lnTo>
                    <a:pt x="4249922" y="2167467"/>
                  </a:lnTo>
                  <a:lnTo>
                    <a:pt x="0" y="2167467"/>
                  </a:lnTo>
                  <a:close/>
                </a:path>
              </a:pathLst>
            </a:custGeom>
            <a:solidFill>
              <a:srgbClr val="FFFFFF"/>
            </a:solidFill>
            <a:ln w="38100" cap="sq">
              <a:solidFill>
                <a:srgbClr val="1A4879"/>
              </a:solidFill>
              <a:prstDash val="solid"/>
              <a:miter/>
            </a:ln>
          </p:spPr>
        </p:sp>
        <p:sp>
          <p:nvSpPr>
            <p:cNvPr id="7" name="TextBox 7"/>
            <p:cNvSpPr txBox="1"/>
            <p:nvPr/>
          </p:nvSpPr>
          <p:spPr>
            <a:xfrm>
              <a:off x="0" y="28575"/>
              <a:ext cx="4249922" cy="2138892"/>
            </a:xfrm>
            <a:prstGeom prst="rect">
              <a:avLst/>
            </a:prstGeom>
          </p:spPr>
          <p:txBody>
            <a:bodyPr lIns="50800" tIns="50800" rIns="50800" bIns="50800" rtlCol="0" anchor="ctr"/>
            <a:lstStyle/>
            <a:p>
              <a:pPr algn="ctr">
                <a:lnSpc>
                  <a:spcPts val="2100"/>
                </a:lnSpc>
              </a:pPr>
              <a:endParaRPr/>
            </a:p>
          </p:txBody>
        </p:sp>
      </p:grpSp>
      <p:grpSp>
        <p:nvGrpSpPr>
          <p:cNvPr id="8" name="Group 8"/>
          <p:cNvGrpSpPr/>
          <p:nvPr/>
        </p:nvGrpSpPr>
        <p:grpSpPr>
          <a:xfrm rot="1543025">
            <a:off x="-1097373" y="-2770396"/>
            <a:ext cx="2990627" cy="8468497"/>
            <a:chOff x="0" y="0"/>
            <a:chExt cx="787655" cy="2230386"/>
          </a:xfrm>
        </p:grpSpPr>
        <p:sp>
          <p:nvSpPr>
            <p:cNvPr id="9" name="Freeform 9"/>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10" name="TextBox 10"/>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11" name="Group 11"/>
          <p:cNvGrpSpPr/>
          <p:nvPr/>
        </p:nvGrpSpPr>
        <p:grpSpPr>
          <a:xfrm rot="1593254">
            <a:off x="-1418174" y="-1918870"/>
            <a:ext cx="3103048" cy="5895140"/>
            <a:chOff x="0" y="0"/>
            <a:chExt cx="817264" cy="1552630"/>
          </a:xfrm>
        </p:grpSpPr>
        <p:sp>
          <p:nvSpPr>
            <p:cNvPr id="12" name="Freeform 12"/>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386093"/>
            </a:solidFill>
            <a:ln w="95250" cap="sq">
              <a:solidFill>
                <a:srgbClr val="F7F7F7"/>
              </a:solidFill>
              <a:prstDash val="solid"/>
              <a:miter/>
            </a:ln>
          </p:spPr>
        </p:sp>
        <p:sp>
          <p:nvSpPr>
            <p:cNvPr id="13" name="TextBox 13"/>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14" name="Freeform 14"/>
          <p:cNvSpPr/>
          <p:nvPr/>
        </p:nvSpPr>
        <p:spPr>
          <a:xfrm rot="-3822679">
            <a:off x="-2625972" y="614828"/>
            <a:ext cx="5251944" cy="1676930"/>
          </a:xfrm>
          <a:custGeom>
            <a:avLst/>
            <a:gdLst/>
            <a:ahLst/>
            <a:cxnLst/>
            <a:rect l="l" t="t" r="r" b="b"/>
            <a:pathLst>
              <a:path w="5251944" h="1676930">
                <a:moveTo>
                  <a:pt x="0" y="0"/>
                </a:moveTo>
                <a:lnTo>
                  <a:pt x="5251944" y="0"/>
                </a:lnTo>
                <a:lnTo>
                  <a:pt x="5251944" y="1676930"/>
                </a:lnTo>
                <a:lnTo>
                  <a:pt x="0" y="16769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5" name="Group 15"/>
          <p:cNvGrpSpPr/>
          <p:nvPr/>
        </p:nvGrpSpPr>
        <p:grpSpPr>
          <a:xfrm rot="-9256974">
            <a:off x="16768408" y="4204414"/>
            <a:ext cx="2990627" cy="8468497"/>
            <a:chOff x="0" y="0"/>
            <a:chExt cx="787655" cy="2230386"/>
          </a:xfrm>
        </p:grpSpPr>
        <p:sp>
          <p:nvSpPr>
            <p:cNvPr id="16" name="Freeform 16"/>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17" name="TextBox 17"/>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18" name="Group 18"/>
          <p:cNvGrpSpPr/>
          <p:nvPr/>
        </p:nvGrpSpPr>
        <p:grpSpPr>
          <a:xfrm rot="-9206745">
            <a:off x="16976788" y="5926245"/>
            <a:ext cx="3103048" cy="5895140"/>
            <a:chOff x="0" y="0"/>
            <a:chExt cx="817264" cy="1552630"/>
          </a:xfrm>
        </p:grpSpPr>
        <p:sp>
          <p:nvSpPr>
            <p:cNvPr id="19" name="Freeform 19"/>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386093"/>
            </a:solidFill>
            <a:ln w="95250" cap="sq">
              <a:solidFill>
                <a:srgbClr val="F7F7F7"/>
              </a:solidFill>
              <a:prstDash val="solid"/>
              <a:miter/>
            </a:ln>
          </p:spPr>
        </p:sp>
        <p:sp>
          <p:nvSpPr>
            <p:cNvPr id="20" name="TextBox 20"/>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21" name="Freeform 21"/>
          <p:cNvSpPr/>
          <p:nvPr/>
        </p:nvSpPr>
        <p:spPr>
          <a:xfrm rot="6977320">
            <a:off x="16035690" y="7610758"/>
            <a:ext cx="5251944" cy="1676930"/>
          </a:xfrm>
          <a:custGeom>
            <a:avLst/>
            <a:gdLst/>
            <a:ahLst/>
            <a:cxnLst/>
            <a:rect l="l" t="t" r="r" b="b"/>
            <a:pathLst>
              <a:path w="5251944" h="1676930">
                <a:moveTo>
                  <a:pt x="0" y="0"/>
                </a:moveTo>
                <a:lnTo>
                  <a:pt x="5251944" y="0"/>
                </a:lnTo>
                <a:lnTo>
                  <a:pt x="5251944" y="1676929"/>
                </a:lnTo>
                <a:lnTo>
                  <a:pt x="0" y="16769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TextBox 22"/>
          <p:cNvSpPr txBox="1"/>
          <p:nvPr/>
        </p:nvSpPr>
        <p:spPr>
          <a:xfrm>
            <a:off x="4283278" y="5076825"/>
            <a:ext cx="9721444" cy="2702560"/>
          </a:xfrm>
          <a:prstGeom prst="rect">
            <a:avLst/>
          </a:prstGeom>
        </p:spPr>
        <p:txBody>
          <a:bodyPr lIns="0" tIns="0" rIns="0" bIns="0" rtlCol="0" anchor="t">
            <a:spAutoFit/>
          </a:bodyPr>
          <a:lstStyle/>
          <a:p>
            <a:pPr algn="ctr">
              <a:lnSpc>
                <a:spcPts val="4340"/>
              </a:lnSpc>
            </a:pPr>
            <a:r>
              <a:rPr lang="en-US" sz="3100" b="1">
                <a:solidFill>
                  <a:srgbClr val="1A4879"/>
                </a:solidFill>
                <a:latin typeface="Josefin Sans Bold"/>
                <a:ea typeface="Josefin Sans Bold"/>
                <a:cs typeface="Josefin Sans Bold"/>
                <a:sym typeface="Josefin Sans Bold"/>
              </a:rPr>
              <a:t>Develop a system to analyze a global supply chain on a real-time basis and provide visibility into supplier and order performance, cost efficiency, and distribution patterns.</a:t>
            </a:r>
          </a:p>
          <a:p>
            <a:pPr algn="ctr">
              <a:lnSpc>
                <a:spcPts val="4340"/>
              </a:lnSpc>
            </a:pPr>
            <a:endParaRPr lang="en-US" sz="3100" b="1">
              <a:solidFill>
                <a:srgbClr val="1A4879"/>
              </a:solidFill>
              <a:latin typeface="Josefin Sans Bold"/>
              <a:ea typeface="Josefin Sans Bold"/>
              <a:cs typeface="Josefin Sans Bold"/>
              <a:sym typeface="Josefin Sans Bold"/>
            </a:endParaRPr>
          </a:p>
        </p:txBody>
      </p:sp>
      <p:sp>
        <p:nvSpPr>
          <p:cNvPr id="23" name="TextBox 23"/>
          <p:cNvSpPr txBox="1"/>
          <p:nvPr/>
        </p:nvSpPr>
        <p:spPr>
          <a:xfrm>
            <a:off x="4343956" y="2813631"/>
            <a:ext cx="9600087" cy="1254111"/>
          </a:xfrm>
          <a:prstGeom prst="rect">
            <a:avLst/>
          </a:prstGeom>
        </p:spPr>
        <p:txBody>
          <a:bodyPr lIns="0" tIns="0" rIns="0" bIns="0" rtlCol="0" anchor="t">
            <a:spAutoFit/>
          </a:bodyPr>
          <a:lstStyle/>
          <a:p>
            <a:pPr algn="ctr">
              <a:lnSpc>
                <a:spcPts val="8799"/>
              </a:lnSpc>
            </a:pPr>
            <a:r>
              <a:rPr lang="en-US" sz="10999" spc="-725">
                <a:solidFill>
                  <a:srgbClr val="1A4879"/>
                </a:solidFill>
                <a:latin typeface="Hussar Bold"/>
                <a:ea typeface="Hussar Bold"/>
                <a:cs typeface="Hussar Bold"/>
                <a:sym typeface="Hussar Bold"/>
              </a:rPr>
              <a:t>Goal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 name="Group 2"/>
          <p:cNvGrpSpPr/>
          <p:nvPr/>
        </p:nvGrpSpPr>
        <p:grpSpPr>
          <a:xfrm>
            <a:off x="-152152" y="-123825"/>
            <a:ext cx="18544927" cy="10525125"/>
            <a:chOff x="0" y="0"/>
            <a:chExt cx="24726570" cy="14033500"/>
          </a:xfrm>
        </p:grpSpPr>
        <p:sp>
          <p:nvSpPr>
            <p:cNvPr id="3" name="Freeform 3"/>
            <p:cNvSpPr/>
            <p:nvPr/>
          </p:nvSpPr>
          <p:spPr>
            <a:xfrm>
              <a:off x="0" y="85471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9240170" y="0"/>
              <a:ext cx="5486400" cy="5486400"/>
            </a:xfrm>
            <a:custGeom>
              <a:avLst/>
              <a:gdLst/>
              <a:ahLst/>
              <a:cxnLst/>
              <a:rect l="l" t="t" r="r" b="b"/>
              <a:pathLst>
                <a:path w="5486400" h="5486400">
                  <a:moveTo>
                    <a:pt x="5486400" y="5486400"/>
                  </a:moveTo>
                  <a:lnTo>
                    <a:pt x="0" y="5486400"/>
                  </a:lnTo>
                  <a:lnTo>
                    <a:pt x="0" y="0"/>
                  </a:lnTo>
                  <a:lnTo>
                    <a:pt x="5486400" y="0"/>
                  </a:lnTo>
                  <a:lnTo>
                    <a:pt x="5486400" y="548640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814876" y="1428779"/>
            <a:ext cx="16136424" cy="8229600"/>
            <a:chOff x="0" y="0"/>
            <a:chExt cx="4249922" cy="2167467"/>
          </a:xfrm>
        </p:grpSpPr>
        <p:sp>
          <p:nvSpPr>
            <p:cNvPr id="6" name="Freeform 6"/>
            <p:cNvSpPr/>
            <p:nvPr/>
          </p:nvSpPr>
          <p:spPr>
            <a:xfrm>
              <a:off x="0" y="0"/>
              <a:ext cx="4249922" cy="2167467"/>
            </a:xfrm>
            <a:custGeom>
              <a:avLst/>
              <a:gdLst/>
              <a:ahLst/>
              <a:cxnLst/>
              <a:rect l="l" t="t" r="r" b="b"/>
              <a:pathLst>
                <a:path w="4249922" h="2167467">
                  <a:moveTo>
                    <a:pt x="0" y="0"/>
                  </a:moveTo>
                  <a:lnTo>
                    <a:pt x="4249922" y="0"/>
                  </a:lnTo>
                  <a:lnTo>
                    <a:pt x="4249922" y="2167467"/>
                  </a:lnTo>
                  <a:lnTo>
                    <a:pt x="0" y="2167467"/>
                  </a:lnTo>
                  <a:close/>
                </a:path>
              </a:pathLst>
            </a:custGeom>
            <a:solidFill>
              <a:srgbClr val="FFFFFF"/>
            </a:solidFill>
            <a:ln w="38100" cap="sq">
              <a:solidFill>
                <a:srgbClr val="1A4879"/>
              </a:solidFill>
              <a:prstDash val="solid"/>
              <a:miter/>
            </a:ln>
          </p:spPr>
        </p:sp>
        <p:sp>
          <p:nvSpPr>
            <p:cNvPr id="7" name="TextBox 7"/>
            <p:cNvSpPr txBox="1"/>
            <p:nvPr/>
          </p:nvSpPr>
          <p:spPr>
            <a:xfrm>
              <a:off x="0" y="28575"/>
              <a:ext cx="4249922" cy="2138892"/>
            </a:xfrm>
            <a:prstGeom prst="rect">
              <a:avLst/>
            </a:prstGeom>
          </p:spPr>
          <p:txBody>
            <a:bodyPr lIns="50800" tIns="50800" rIns="50800" bIns="50800" rtlCol="0" anchor="ctr"/>
            <a:lstStyle/>
            <a:p>
              <a:pPr algn="ctr">
                <a:lnSpc>
                  <a:spcPts val="2100"/>
                </a:lnSpc>
              </a:pPr>
              <a:endParaRPr/>
            </a:p>
          </p:txBody>
        </p:sp>
      </p:grpSp>
      <p:grpSp>
        <p:nvGrpSpPr>
          <p:cNvPr id="8" name="Group 8"/>
          <p:cNvGrpSpPr/>
          <p:nvPr/>
        </p:nvGrpSpPr>
        <p:grpSpPr>
          <a:xfrm rot="1543025">
            <a:off x="-1097373" y="-2770396"/>
            <a:ext cx="2990627" cy="8468497"/>
            <a:chOff x="0" y="0"/>
            <a:chExt cx="787655" cy="2230386"/>
          </a:xfrm>
        </p:grpSpPr>
        <p:sp>
          <p:nvSpPr>
            <p:cNvPr id="9" name="Freeform 9"/>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10" name="TextBox 10"/>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11" name="Group 11"/>
          <p:cNvGrpSpPr/>
          <p:nvPr/>
        </p:nvGrpSpPr>
        <p:grpSpPr>
          <a:xfrm rot="1593254">
            <a:off x="-1418174" y="-1918870"/>
            <a:ext cx="3103048" cy="5895140"/>
            <a:chOff x="0" y="0"/>
            <a:chExt cx="817264" cy="1552630"/>
          </a:xfrm>
        </p:grpSpPr>
        <p:sp>
          <p:nvSpPr>
            <p:cNvPr id="12" name="Freeform 12"/>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386093"/>
            </a:solidFill>
            <a:ln w="95250" cap="sq">
              <a:solidFill>
                <a:srgbClr val="F7F7F7"/>
              </a:solidFill>
              <a:prstDash val="solid"/>
              <a:miter/>
            </a:ln>
          </p:spPr>
        </p:sp>
        <p:sp>
          <p:nvSpPr>
            <p:cNvPr id="13" name="TextBox 13"/>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14" name="Freeform 14"/>
          <p:cNvSpPr/>
          <p:nvPr/>
        </p:nvSpPr>
        <p:spPr>
          <a:xfrm rot="-3822679">
            <a:off x="-2625972" y="614828"/>
            <a:ext cx="5251944" cy="1676930"/>
          </a:xfrm>
          <a:custGeom>
            <a:avLst/>
            <a:gdLst/>
            <a:ahLst/>
            <a:cxnLst/>
            <a:rect l="l" t="t" r="r" b="b"/>
            <a:pathLst>
              <a:path w="5251944" h="1676930">
                <a:moveTo>
                  <a:pt x="0" y="0"/>
                </a:moveTo>
                <a:lnTo>
                  <a:pt x="5251944" y="0"/>
                </a:lnTo>
                <a:lnTo>
                  <a:pt x="5251944" y="1676930"/>
                </a:lnTo>
                <a:lnTo>
                  <a:pt x="0" y="16769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5" name="Group 15"/>
          <p:cNvGrpSpPr/>
          <p:nvPr/>
        </p:nvGrpSpPr>
        <p:grpSpPr>
          <a:xfrm rot="-9256974">
            <a:off x="16768408" y="4204414"/>
            <a:ext cx="2990627" cy="8468497"/>
            <a:chOff x="0" y="0"/>
            <a:chExt cx="787655" cy="2230386"/>
          </a:xfrm>
        </p:grpSpPr>
        <p:sp>
          <p:nvSpPr>
            <p:cNvPr id="16" name="Freeform 16"/>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17" name="TextBox 17"/>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18" name="Group 18"/>
          <p:cNvGrpSpPr/>
          <p:nvPr/>
        </p:nvGrpSpPr>
        <p:grpSpPr>
          <a:xfrm rot="-9206745">
            <a:off x="16976788" y="5926245"/>
            <a:ext cx="3103048" cy="5895140"/>
            <a:chOff x="0" y="0"/>
            <a:chExt cx="817264" cy="1552630"/>
          </a:xfrm>
        </p:grpSpPr>
        <p:sp>
          <p:nvSpPr>
            <p:cNvPr id="19" name="Freeform 19"/>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386093"/>
            </a:solidFill>
            <a:ln w="95250" cap="sq">
              <a:solidFill>
                <a:srgbClr val="F7F7F7"/>
              </a:solidFill>
              <a:prstDash val="solid"/>
              <a:miter/>
            </a:ln>
          </p:spPr>
        </p:sp>
        <p:sp>
          <p:nvSpPr>
            <p:cNvPr id="20" name="TextBox 20"/>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21" name="Freeform 21"/>
          <p:cNvSpPr/>
          <p:nvPr/>
        </p:nvSpPr>
        <p:spPr>
          <a:xfrm rot="6977320">
            <a:off x="16035690" y="7610758"/>
            <a:ext cx="5251944" cy="1676930"/>
          </a:xfrm>
          <a:custGeom>
            <a:avLst/>
            <a:gdLst/>
            <a:ahLst/>
            <a:cxnLst/>
            <a:rect l="l" t="t" r="r" b="b"/>
            <a:pathLst>
              <a:path w="5251944" h="1676930">
                <a:moveTo>
                  <a:pt x="0" y="0"/>
                </a:moveTo>
                <a:lnTo>
                  <a:pt x="5251944" y="0"/>
                </a:lnTo>
                <a:lnTo>
                  <a:pt x="5251944" y="1676929"/>
                </a:lnTo>
                <a:lnTo>
                  <a:pt x="0" y="16769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TextBox 22"/>
          <p:cNvSpPr txBox="1"/>
          <p:nvPr/>
        </p:nvSpPr>
        <p:spPr>
          <a:xfrm>
            <a:off x="3582499" y="3759951"/>
            <a:ext cx="10029222" cy="5803680"/>
          </a:xfrm>
          <a:prstGeom prst="rect">
            <a:avLst/>
          </a:prstGeom>
        </p:spPr>
        <p:txBody>
          <a:bodyPr lIns="0" tIns="0" rIns="0" bIns="0" rtlCol="0" anchor="t">
            <a:spAutoFit/>
          </a:bodyPr>
          <a:lstStyle/>
          <a:p>
            <a:pPr marL="642419" lvl="1" indent="-321209" algn="l">
              <a:lnSpc>
                <a:spcPts val="4165"/>
              </a:lnSpc>
              <a:buFont typeface="Arial"/>
              <a:buChar char="•"/>
            </a:pPr>
            <a:r>
              <a:rPr lang="en-US" sz="2975" b="1">
                <a:solidFill>
                  <a:srgbClr val="1A4879"/>
                </a:solidFill>
                <a:latin typeface="Josefin Sans Bold"/>
                <a:ea typeface="Josefin Sans Bold"/>
                <a:cs typeface="Josefin Sans Bold"/>
                <a:sym typeface="Josefin Sans Bold"/>
              </a:rPr>
              <a:t>Total Orders: 47  </a:t>
            </a:r>
          </a:p>
          <a:p>
            <a:pPr marL="642419" lvl="1" indent="-321209" algn="l">
              <a:lnSpc>
                <a:spcPts val="4165"/>
              </a:lnSpc>
              <a:buFont typeface="Arial"/>
              <a:buChar char="•"/>
            </a:pPr>
            <a:r>
              <a:rPr lang="en-US" sz="2975" b="1">
                <a:solidFill>
                  <a:srgbClr val="1A4879"/>
                </a:solidFill>
                <a:latin typeface="Josefin Sans Bold"/>
                <a:ea typeface="Josefin Sans Bold"/>
                <a:cs typeface="Josefin Sans Bold"/>
                <a:sym typeface="Josefin Sans Bold"/>
              </a:rPr>
              <a:t>Raw Materials: 13  </a:t>
            </a:r>
          </a:p>
          <a:p>
            <a:pPr marL="642419" lvl="1" indent="-321209" algn="l">
              <a:lnSpc>
                <a:spcPts val="4165"/>
              </a:lnSpc>
              <a:buFont typeface="Arial"/>
              <a:buChar char="•"/>
            </a:pPr>
            <a:r>
              <a:rPr lang="en-US" sz="2975" b="1">
                <a:solidFill>
                  <a:srgbClr val="1A4879"/>
                </a:solidFill>
                <a:latin typeface="Josefin Sans Bold"/>
                <a:ea typeface="Josefin Sans Bold"/>
                <a:cs typeface="Josefin Sans Bold"/>
                <a:sym typeface="Josefin Sans Bold"/>
              </a:rPr>
              <a:t>Suppliers: 10  </a:t>
            </a:r>
          </a:p>
          <a:p>
            <a:pPr marL="642419" lvl="1" indent="-321209" algn="l">
              <a:lnSpc>
                <a:spcPts val="4165"/>
              </a:lnSpc>
              <a:buFont typeface="Arial"/>
              <a:buChar char="•"/>
            </a:pPr>
            <a:r>
              <a:rPr lang="en-US" sz="2975" b="1">
                <a:solidFill>
                  <a:srgbClr val="1A4879"/>
                </a:solidFill>
                <a:latin typeface="Josefin Sans Bold"/>
                <a:ea typeface="Josefin Sans Bold"/>
                <a:cs typeface="Josefin Sans Bold"/>
                <a:sym typeface="Josefin Sans Bold"/>
              </a:rPr>
              <a:t>Regions Covered: East Asia, Europe, Africa, Americas  </a:t>
            </a:r>
          </a:p>
          <a:p>
            <a:pPr algn="l">
              <a:lnSpc>
                <a:spcPts val="4165"/>
              </a:lnSpc>
            </a:pPr>
            <a:r>
              <a:rPr lang="en-US" sz="2975" b="1">
                <a:solidFill>
                  <a:srgbClr val="1A4879"/>
                </a:solidFill>
                <a:latin typeface="Josefin Sans Bold"/>
                <a:ea typeface="Josefin Sans Bold"/>
                <a:cs typeface="Josefin Sans Bold"/>
                <a:sym typeface="Josefin Sans Bold"/>
              </a:rPr>
              <a:t>*Included Data:**  </a:t>
            </a:r>
          </a:p>
          <a:p>
            <a:pPr marL="642419" lvl="1" indent="-321209" algn="l">
              <a:lnSpc>
                <a:spcPts val="4165"/>
              </a:lnSpc>
              <a:buFont typeface="Arial"/>
              <a:buChar char="•"/>
            </a:pPr>
            <a:r>
              <a:rPr lang="en-US" sz="2975" b="1">
                <a:solidFill>
                  <a:srgbClr val="1A4879"/>
                </a:solidFill>
                <a:latin typeface="Josefin Sans Bold"/>
                <a:ea typeface="Josefin Sans Bold"/>
                <a:cs typeface="Josefin Sans Bold"/>
                <a:sym typeface="Josefin Sans Bold"/>
              </a:rPr>
              <a:t>Order History  </a:t>
            </a:r>
          </a:p>
          <a:p>
            <a:pPr marL="642419" lvl="1" indent="-321209" algn="l">
              <a:lnSpc>
                <a:spcPts val="4165"/>
              </a:lnSpc>
              <a:buFont typeface="Arial"/>
              <a:buChar char="•"/>
            </a:pPr>
            <a:r>
              <a:rPr lang="en-US" sz="2975" b="1">
                <a:solidFill>
                  <a:srgbClr val="1A4879"/>
                </a:solidFill>
                <a:latin typeface="Josefin Sans Bold"/>
                <a:ea typeface="Josefin Sans Bold"/>
                <a:cs typeface="Josefin Sans Bold"/>
                <a:sym typeface="Josefin Sans Bold"/>
              </a:rPr>
              <a:t>Supplier Details  </a:t>
            </a:r>
          </a:p>
          <a:p>
            <a:pPr marL="642419" lvl="1" indent="-321209" algn="l">
              <a:lnSpc>
                <a:spcPts val="4165"/>
              </a:lnSpc>
              <a:buFont typeface="Arial"/>
              <a:buChar char="•"/>
            </a:pPr>
            <a:r>
              <a:rPr lang="en-US" sz="2975" b="1">
                <a:solidFill>
                  <a:srgbClr val="1A4879"/>
                </a:solidFill>
                <a:latin typeface="Josefin Sans Bold"/>
                <a:ea typeface="Josefin Sans Bold"/>
                <a:cs typeface="Josefin Sans Bold"/>
                <a:sym typeface="Josefin Sans Bold"/>
              </a:rPr>
              <a:t>Inventory Levels  </a:t>
            </a:r>
          </a:p>
          <a:p>
            <a:pPr algn="l">
              <a:lnSpc>
                <a:spcPts val="4165"/>
              </a:lnSpc>
            </a:pPr>
            <a:r>
              <a:rPr lang="en-US" sz="2975" b="1">
                <a:solidFill>
                  <a:srgbClr val="1A4879"/>
                </a:solidFill>
                <a:latin typeface="Josefin Sans Bold"/>
                <a:ea typeface="Josefin Sans Bold"/>
                <a:cs typeface="Josefin Sans Bold"/>
                <a:sym typeface="Josefin Sans Bold"/>
              </a:rPr>
              <a:t>Transportation and Pricing Information  </a:t>
            </a:r>
          </a:p>
          <a:p>
            <a:pPr algn="l">
              <a:lnSpc>
                <a:spcPts val="4165"/>
              </a:lnSpc>
            </a:pPr>
            <a:r>
              <a:rPr lang="en-US" sz="2975" b="1">
                <a:solidFill>
                  <a:srgbClr val="1A4879"/>
                </a:solidFill>
                <a:latin typeface="Josefin Sans Bold"/>
                <a:ea typeface="Josefin Sans Bold"/>
                <a:cs typeface="Josefin Sans Bold"/>
                <a:sym typeface="Josefin Sans Bold"/>
              </a:rPr>
              <a:t>Tools: Power BI, DAX, Excel, SQL</a:t>
            </a:r>
          </a:p>
        </p:txBody>
      </p:sp>
      <p:sp>
        <p:nvSpPr>
          <p:cNvPr id="23" name="TextBox 23"/>
          <p:cNvSpPr txBox="1"/>
          <p:nvPr/>
        </p:nvSpPr>
        <p:spPr>
          <a:xfrm>
            <a:off x="814876" y="2756481"/>
            <a:ext cx="15474593" cy="1070145"/>
          </a:xfrm>
          <a:prstGeom prst="rect">
            <a:avLst/>
          </a:prstGeom>
        </p:spPr>
        <p:txBody>
          <a:bodyPr lIns="0" tIns="0" rIns="0" bIns="0" rtlCol="0" anchor="t">
            <a:spAutoFit/>
          </a:bodyPr>
          <a:lstStyle/>
          <a:p>
            <a:pPr algn="ctr">
              <a:lnSpc>
                <a:spcPts val="7552"/>
              </a:lnSpc>
            </a:pPr>
            <a:r>
              <a:rPr lang="en-US" sz="9440" spc="-623">
                <a:solidFill>
                  <a:srgbClr val="1A4879"/>
                </a:solidFill>
                <a:latin typeface="Hussar Bold"/>
                <a:ea typeface="Hussar Bold"/>
                <a:cs typeface="Hussar Bold"/>
                <a:sym typeface="Hussar Bold"/>
              </a:rPr>
              <a:t>Data  Source and  Scope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 name="Group 2"/>
          <p:cNvGrpSpPr/>
          <p:nvPr/>
        </p:nvGrpSpPr>
        <p:grpSpPr>
          <a:xfrm>
            <a:off x="-1285627" y="0"/>
            <a:ext cx="18544927" cy="10525125"/>
            <a:chOff x="0" y="0"/>
            <a:chExt cx="24726570" cy="14033500"/>
          </a:xfrm>
        </p:grpSpPr>
        <p:sp>
          <p:nvSpPr>
            <p:cNvPr id="3" name="Freeform 3"/>
            <p:cNvSpPr/>
            <p:nvPr/>
          </p:nvSpPr>
          <p:spPr>
            <a:xfrm>
              <a:off x="0" y="85471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9240170" y="0"/>
              <a:ext cx="5486400" cy="5486400"/>
            </a:xfrm>
            <a:custGeom>
              <a:avLst/>
              <a:gdLst/>
              <a:ahLst/>
              <a:cxnLst/>
              <a:rect l="l" t="t" r="r" b="b"/>
              <a:pathLst>
                <a:path w="5486400" h="5486400">
                  <a:moveTo>
                    <a:pt x="5486400" y="5486400"/>
                  </a:moveTo>
                  <a:lnTo>
                    <a:pt x="0" y="5486400"/>
                  </a:lnTo>
                  <a:lnTo>
                    <a:pt x="0" y="0"/>
                  </a:lnTo>
                  <a:lnTo>
                    <a:pt x="5486400" y="0"/>
                  </a:lnTo>
                  <a:lnTo>
                    <a:pt x="5486400" y="548640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rot="1543025">
            <a:off x="-1097373" y="-2770396"/>
            <a:ext cx="2990627" cy="8468497"/>
            <a:chOff x="0" y="0"/>
            <a:chExt cx="787655" cy="2230386"/>
          </a:xfrm>
        </p:grpSpPr>
        <p:sp>
          <p:nvSpPr>
            <p:cNvPr id="6" name="Freeform 6"/>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7" name="TextBox 7"/>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8" name="Group 8"/>
          <p:cNvGrpSpPr/>
          <p:nvPr/>
        </p:nvGrpSpPr>
        <p:grpSpPr>
          <a:xfrm rot="1593254">
            <a:off x="-1418174" y="-1918870"/>
            <a:ext cx="3103048" cy="5895140"/>
            <a:chOff x="0" y="0"/>
            <a:chExt cx="817264" cy="1552630"/>
          </a:xfrm>
        </p:grpSpPr>
        <p:sp>
          <p:nvSpPr>
            <p:cNvPr id="9" name="Freeform 9"/>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386093"/>
            </a:solidFill>
            <a:ln w="95250" cap="sq">
              <a:solidFill>
                <a:srgbClr val="F7F7F7"/>
              </a:solidFill>
              <a:prstDash val="solid"/>
              <a:miter/>
            </a:ln>
          </p:spPr>
        </p:sp>
        <p:sp>
          <p:nvSpPr>
            <p:cNvPr id="10" name="TextBox 10"/>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11" name="Freeform 11"/>
          <p:cNvSpPr/>
          <p:nvPr/>
        </p:nvSpPr>
        <p:spPr>
          <a:xfrm rot="-3822679">
            <a:off x="-2625972" y="614828"/>
            <a:ext cx="5251944" cy="1676930"/>
          </a:xfrm>
          <a:custGeom>
            <a:avLst/>
            <a:gdLst/>
            <a:ahLst/>
            <a:cxnLst/>
            <a:rect l="l" t="t" r="r" b="b"/>
            <a:pathLst>
              <a:path w="5251944" h="1676930">
                <a:moveTo>
                  <a:pt x="0" y="0"/>
                </a:moveTo>
                <a:lnTo>
                  <a:pt x="5251944" y="0"/>
                </a:lnTo>
                <a:lnTo>
                  <a:pt x="5251944" y="1676930"/>
                </a:lnTo>
                <a:lnTo>
                  <a:pt x="0" y="16769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2" name="Group 12"/>
          <p:cNvGrpSpPr/>
          <p:nvPr/>
        </p:nvGrpSpPr>
        <p:grpSpPr>
          <a:xfrm rot="-9256974">
            <a:off x="16768408" y="4204414"/>
            <a:ext cx="2990627" cy="8468497"/>
            <a:chOff x="0" y="0"/>
            <a:chExt cx="787655" cy="2230386"/>
          </a:xfrm>
        </p:grpSpPr>
        <p:sp>
          <p:nvSpPr>
            <p:cNvPr id="13" name="Freeform 13"/>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14" name="TextBox 14"/>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15" name="Group 15"/>
          <p:cNvGrpSpPr/>
          <p:nvPr/>
        </p:nvGrpSpPr>
        <p:grpSpPr>
          <a:xfrm rot="-9206745">
            <a:off x="16976788" y="5926245"/>
            <a:ext cx="3103048" cy="5895140"/>
            <a:chOff x="0" y="0"/>
            <a:chExt cx="817264" cy="1552630"/>
          </a:xfrm>
        </p:grpSpPr>
        <p:sp>
          <p:nvSpPr>
            <p:cNvPr id="16" name="Freeform 16"/>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386093"/>
            </a:solidFill>
            <a:ln w="95250" cap="sq">
              <a:solidFill>
                <a:srgbClr val="F7F7F7"/>
              </a:solidFill>
              <a:prstDash val="solid"/>
              <a:miter/>
            </a:ln>
          </p:spPr>
        </p:sp>
        <p:sp>
          <p:nvSpPr>
            <p:cNvPr id="17" name="TextBox 17"/>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18" name="Freeform 18"/>
          <p:cNvSpPr/>
          <p:nvPr/>
        </p:nvSpPr>
        <p:spPr>
          <a:xfrm rot="6977320">
            <a:off x="16035690" y="7610758"/>
            <a:ext cx="5251944" cy="1676930"/>
          </a:xfrm>
          <a:custGeom>
            <a:avLst/>
            <a:gdLst/>
            <a:ahLst/>
            <a:cxnLst/>
            <a:rect l="l" t="t" r="r" b="b"/>
            <a:pathLst>
              <a:path w="5251944" h="1676930">
                <a:moveTo>
                  <a:pt x="0" y="0"/>
                </a:moveTo>
                <a:lnTo>
                  <a:pt x="5251944" y="0"/>
                </a:lnTo>
                <a:lnTo>
                  <a:pt x="5251944" y="1676929"/>
                </a:lnTo>
                <a:lnTo>
                  <a:pt x="0" y="16769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TextBox 19"/>
          <p:cNvSpPr txBox="1"/>
          <p:nvPr/>
        </p:nvSpPr>
        <p:spPr>
          <a:xfrm>
            <a:off x="397941" y="4292261"/>
            <a:ext cx="16613539" cy="3848871"/>
          </a:xfrm>
          <a:prstGeom prst="rect">
            <a:avLst/>
          </a:prstGeom>
        </p:spPr>
        <p:txBody>
          <a:bodyPr lIns="0" tIns="0" rIns="0" bIns="0" rtlCol="0" anchor="t">
            <a:spAutoFit/>
          </a:bodyPr>
          <a:lstStyle/>
          <a:p>
            <a:pPr marL="786100" lvl="1" indent="-393050" algn="just">
              <a:lnSpc>
                <a:spcPts val="5097"/>
              </a:lnSpc>
              <a:buFont typeface="Arial"/>
              <a:buChar char="•"/>
            </a:pPr>
            <a:r>
              <a:rPr lang="en-US" sz="3641" b="1">
                <a:solidFill>
                  <a:srgbClr val="1A4879"/>
                </a:solidFill>
                <a:latin typeface="Josefin Sans Bold"/>
                <a:ea typeface="Josefin Sans Bold"/>
                <a:cs typeface="Josefin Sans Bold"/>
                <a:sym typeface="Josefin Sans Bold"/>
              </a:rPr>
              <a:t>Organizations lack real-time visibility into global supply chain operations, impacting cost control, supplier performance tracking, and distribution efficiency. This project addresses these gaps using Power BI to deliver interactive insights into orders, materials, suppliers, and logistics. The system is designed for supply chain managers &amp; procurement teams.</a:t>
            </a:r>
          </a:p>
        </p:txBody>
      </p:sp>
      <p:sp>
        <p:nvSpPr>
          <p:cNvPr id="20" name="TextBox 20"/>
          <p:cNvSpPr txBox="1"/>
          <p:nvPr/>
        </p:nvSpPr>
        <p:spPr>
          <a:xfrm>
            <a:off x="4820645" y="2145868"/>
            <a:ext cx="6076491" cy="1096454"/>
          </a:xfrm>
          <a:prstGeom prst="rect">
            <a:avLst/>
          </a:prstGeom>
        </p:spPr>
        <p:txBody>
          <a:bodyPr wrap="square" lIns="0" tIns="0" rIns="0" bIns="0" rtlCol="0" anchor="t">
            <a:spAutoFit/>
          </a:bodyPr>
          <a:lstStyle/>
          <a:p>
            <a:pPr algn="l">
              <a:lnSpc>
                <a:spcPts val="7600"/>
              </a:lnSpc>
            </a:pPr>
            <a:r>
              <a:rPr lang="en-US" sz="9500" b="1" spc="-627" dirty="0">
                <a:solidFill>
                  <a:srgbClr val="1A4879"/>
                </a:solidFill>
                <a:latin typeface="Hussar Bold"/>
                <a:ea typeface="Hussar Bold"/>
                <a:cs typeface="Hussar Bold"/>
                <a:sym typeface="Hussar Bold"/>
              </a:rPr>
              <a:t>Problem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 name="Group 2"/>
          <p:cNvGrpSpPr/>
          <p:nvPr/>
        </p:nvGrpSpPr>
        <p:grpSpPr>
          <a:xfrm>
            <a:off x="-152152" y="-123825"/>
            <a:ext cx="18544927" cy="10525125"/>
            <a:chOff x="0" y="0"/>
            <a:chExt cx="24726570" cy="14033500"/>
          </a:xfrm>
        </p:grpSpPr>
        <p:sp>
          <p:nvSpPr>
            <p:cNvPr id="3" name="Freeform 3"/>
            <p:cNvSpPr/>
            <p:nvPr/>
          </p:nvSpPr>
          <p:spPr>
            <a:xfrm>
              <a:off x="0" y="85471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9240170" y="0"/>
              <a:ext cx="5486400" cy="5486400"/>
            </a:xfrm>
            <a:custGeom>
              <a:avLst/>
              <a:gdLst/>
              <a:ahLst/>
              <a:cxnLst/>
              <a:rect l="l" t="t" r="r" b="b"/>
              <a:pathLst>
                <a:path w="5486400" h="5486400">
                  <a:moveTo>
                    <a:pt x="5486400" y="5486400"/>
                  </a:moveTo>
                  <a:lnTo>
                    <a:pt x="0" y="5486400"/>
                  </a:lnTo>
                  <a:lnTo>
                    <a:pt x="0" y="0"/>
                  </a:lnTo>
                  <a:lnTo>
                    <a:pt x="5486400" y="0"/>
                  </a:lnTo>
                  <a:lnTo>
                    <a:pt x="5486400" y="548640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397941" y="393401"/>
            <a:ext cx="17653256" cy="8864899"/>
            <a:chOff x="0" y="0"/>
            <a:chExt cx="4649417" cy="2334788"/>
          </a:xfrm>
        </p:grpSpPr>
        <p:sp>
          <p:nvSpPr>
            <p:cNvPr id="6" name="Freeform 6"/>
            <p:cNvSpPr/>
            <p:nvPr/>
          </p:nvSpPr>
          <p:spPr>
            <a:xfrm>
              <a:off x="0" y="0"/>
              <a:ext cx="4649417" cy="2334788"/>
            </a:xfrm>
            <a:custGeom>
              <a:avLst/>
              <a:gdLst/>
              <a:ahLst/>
              <a:cxnLst/>
              <a:rect l="l" t="t" r="r" b="b"/>
              <a:pathLst>
                <a:path w="4649417" h="2334788">
                  <a:moveTo>
                    <a:pt x="0" y="0"/>
                  </a:moveTo>
                  <a:lnTo>
                    <a:pt x="4649417" y="0"/>
                  </a:lnTo>
                  <a:lnTo>
                    <a:pt x="4649417" y="2334788"/>
                  </a:lnTo>
                  <a:lnTo>
                    <a:pt x="0" y="2334788"/>
                  </a:lnTo>
                  <a:close/>
                </a:path>
              </a:pathLst>
            </a:custGeom>
            <a:solidFill>
              <a:srgbClr val="FFFFFF"/>
            </a:solidFill>
            <a:ln w="38100" cap="sq">
              <a:solidFill>
                <a:srgbClr val="1A4879"/>
              </a:solidFill>
              <a:prstDash val="solid"/>
              <a:miter/>
            </a:ln>
          </p:spPr>
        </p:sp>
        <p:sp>
          <p:nvSpPr>
            <p:cNvPr id="7" name="TextBox 7"/>
            <p:cNvSpPr txBox="1"/>
            <p:nvPr/>
          </p:nvSpPr>
          <p:spPr>
            <a:xfrm>
              <a:off x="0" y="28575"/>
              <a:ext cx="4649417" cy="2306213"/>
            </a:xfrm>
            <a:prstGeom prst="rect">
              <a:avLst/>
            </a:prstGeom>
          </p:spPr>
          <p:txBody>
            <a:bodyPr lIns="50800" tIns="50800" rIns="50800" bIns="50800" rtlCol="0" anchor="ctr"/>
            <a:lstStyle/>
            <a:p>
              <a:pPr algn="ctr">
                <a:lnSpc>
                  <a:spcPts val="2100"/>
                </a:lnSpc>
              </a:pPr>
              <a:endParaRPr/>
            </a:p>
          </p:txBody>
        </p:sp>
      </p:grpSp>
      <p:grpSp>
        <p:nvGrpSpPr>
          <p:cNvPr id="8" name="Group 8"/>
          <p:cNvGrpSpPr/>
          <p:nvPr/>
        </p:nvGrpSpPr>
        <p:grpSpPr>
          <a:xfrm rot="1543025">
            <a:off x="-1097373" y="-2770396"/>
            <a:ext cx="2990627" cy="8468497"/>
            <a:chOff x="0" y="0"/>
            <a:chExt cx="787655" cy="2230386"/>
          </a:xfrm>
        </p:grpSpPr>
        <p:sp>
          <p:nvSpPr>
            <p:cNvPr id="9" name="Freeform 9"/>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10" name="TextBox 10"/>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11" name="Group 11"/>
          <p:cNvGrpSpPr/>
          <p:nvPr/>
        </p:nvGrpSpPr>
        <p:grpSpPr>
          <a:xfrm rot="1593254">
            <a:off x="-1418174" y="-1918870"/>
            <a:ext cx="3103048" cy="5895140"/>
            <a:chOff x="0" y="0"/>
            <a:chExt cx="817264" cy="1552630"/>
          </a:xfrm>
        </p:grpSpPr>
        <p:sp>
          <p:nvSpPr>
            <p:cNvPr id="12" name="Freeform 12"/>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386093"/>
            </a:solidFill>
            <a:ln w="95250" cap="sq">
              <a:solidFill>
                <a:srgbClr val="F7F7F7"/>
              </a:solidFill>
              <a:prstDash val="solid"/>
              <a:miter/>
            </a:ln>
          </p:spPr>
        </p:sp>
        <p:sp>
          <p:nvSpPr>
            <p:cNvPr id="13" name="TextBox 13"/>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14" name="Freeform 14"/>
          <p:cNvSpPr/>
          <p:nvPr/>
        </p:nvSpPr>
        <p:spPr>
          <a:xfrm rot="-3822679">
            <a:off x="-2625972" y="614828"/>
            <a:ext cx="5251944" cy="1676930"/>
          </a:xfrm>
          <a:custGeom>
            <a:avLst/>
            <a:gdLst/>
            <a:ahLst/>
            <a:cxnLst/>
            <a:rect l="l" t="t" r="r" b="b"/>
            <a:pathLst>
              <a:path w="5251944" h="1676930">
                <a:moveTo>
                  <a:pt x="0" y="0"/>
                </a:moveTo>
                <a:lnTo>
                  <a:pt x="5251944" y="0"/>
                </a:lnTo>
                <a:lnTo>
                  <a:pt x="5251944" y="1676930"/>
                </a:lnTo>
                <a:lnTo>
                  <a:pt x="0" y="16769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5" name="Group 15"/>
          <p:cNvGrpSpPr/>
          <p:nvPr/>
        </p:nvGrpSpPr>
        <p:grpSpPr>
          <a:xfrm rot="-9256974">
            <a:off x="16768408" y="4204414"/>
            <a:ext cx="2990627" cy="8468497"/>
            <a:chOff x="0" y="0"/>
            <a:chExt cx="787655" cy="2230386"/>
          </a:xfrm>
        </p:grpSpPr>
        <p:sp>
          <p:nvSpPr>
            <p:cNvPr id="16" name="Freeform 16"/>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17" name="TextBox 17"/>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18" name="Group 18"/>
          <p:cNvGrpSpPr/>
          <p:nvPr/>
        </p:nvGrpSpPr>
        <p:grpSpPr>
          <a:xfrm rot="-9206745">
            <a:off x="16976788" y="5926245"/>
            <a:ext cx="3103048" cy="5895140"/>
            <a:chOff x="0" y="0"/>
            <a:chExt cx="817264" cy="1552630"/>
          </a:xfrm>
        </p:grpSpPr>
        <p:sp>
          <p:nvSpPr>
            <p:cNvPr id="19" name="Freeform 19"/>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386093"/>
            </a:solidFill>
            <a:ln w="95250" cap="sq">
              <a:solidFill>
                <a:srgbClr val="F7F7F7"/>
              </a:solidFill>
              <a:prstDash val="solid"/>
              <a:miter/>
            </a:ln>
          </p:spPr>
        </p:sp>
        <p:sp>
          <p:nvSpPr>
            <p:cNvPr id="20" name="TextBox 20"/>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21" name="Freeform 21"/>
          <p:cNvSpPr/>
          <p:nvPr/>
        </p:nvSpPr>
        <p:spPr>
          <a:xfrm rot="6977320">
            <a:off x="16035690" y="7610758"/>
            <a:ext cx="5251944" cy="1676930"/>
          </a:xfrm>
          <a:custGeom>
            <a:avLst/>
            <a:gdLst/>
            <a:ahLst/>
            <a:cxnLst/>
            <a:rect l="l" t="t" r="r" b="b"/>
            <a:pathLst>
              <a:path w="5251944" h="1676930">
                <a:moveTo>
                  <a:pt x="0" y="0"/>
                </a:moveTo>
                <a:lnTo>
                  <a:pt x="5251944" y="0"/>
                </a:lnTo>
                <a:lnTo>
                  <a:pt x="5251944" y="1676929"/>
                </a:lnTo>
                <a:lnTo>
                  <a:pt x="0" y="16769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TextBox 22"/>
          <p:cNvSpPr txBox="1"/>
          <p:nvPr/>
        </p:nvSpPr>
        <p:spPr>
          <a:xfrm>
            <a:off x="1028700" y="2714441"/>
            <a:ext cx="16927590" cy="8099759"/>
          </a:xfrm>
          <a:prstGeom prst="rect">
            <a:avLst/>
          </a:prstGeom>
        </p:spPr>
        <p:txBody>
          <a:bodyPr lIns="0" tIns="0" rIns="0" bIns="0" rtlCol="0" anchor="t">
            <a:spAutoFit/>
          </a:bodyPr>
          <a:lstStyle/>
          <a:p>
            <a:pPr marL="836872" lvl="1" indent="-418436" algn="l">
              <a:lnSpc>
                <a:spcPts val="5426"/>
              </a:lnSpc>
              <a:buFont typeface="Arial"/>
              <a:buChar char="•"/>
            </a:pPr>
            <a:r>
              <a:rPr lang="en-US" sz="3876" b="1" dirty="0">
                <a:solidFill>
                  <a:srgbClr val="1A4879"/>
                </a:solidFill>
                <a:latin typeface="Josefin Sans Bold"/>
                <a:ea typeface="Josefin Sans Bold"/>
                <a:cs typeface="Josefin Sans Bold"/>
                <a:sym typeface="Josefin Sans Bold"/>
              </a:rPr>
              <a:t>Data cleaned in Excel, queried using SQL</a:t>
            </a:r>
          </a:p>
          <a:p>
            <a:pPr algn="l">
              <a:lnSpc>
                <a:spcPts val="5426"/>
              </a:lnSpc>
            </a:pPr>
            <a:r>
              <a:rPr lang="en-US" sz="3876" b="1" dirty="0">
                <a:solidFill>
                  <a:srgbClr val="1A4879"/>
                </a:solidFill>
                <a:latin typeface="Josefin Sans Bold"/>
                <a:ea typeface="Josefin Sans Bold"/>
                <a:cs typeface="Josefin Sans Bold"/>
                <a:sym typeface="Josefin Sans Bold"/>
              </a:rPr>
              <a:t>Created views in MySQL to:</a:t>
            </a:r>
          </a:p>
          <a:p>
            <a:pPr marL="836872" lvl="1" indent="-418436" algn="l">
              <a:lnSpc>
                <a:spcPts val="5426"/>
              </a:lnSpc>
              <a:buAutoNum type="arabicPeriod"/>
            </a:pPr>
            <a:r>
              <a:rPr lang="en-US" sz="3876" b="1" dirty="0">
                <a:solidFill>
                  <a:srgbClr val="1A4879"/>
                </a:solidFill>
                <a:latin typeface="Josefin Sans Bold"/>
                <a:ea typeface="Josefin Sans Bold"/>
                <a:cs typeface="Josefin Sans Bold"/>
                <a:sym typeface="Josefin Sans Bold"/>
              </a:rPr>
              <a:t>Track lead times by supplier</a:t>
            </a:r>
          </a:p>
          <a:p>
            <a:pPr marL="836872" lvl="1" indent="-418436" algn="l">
              <a:lnSpc>
                <a:spcPts val="5426"/>
              </a:lnSpc>
              <a:buAutoNum type="arabicPeriod"/>
            </a:pPr>
            <a:r>
              <a:rPr lang="en-US" sz="3876" b="1" dirty="0">
                <a:solidFill>
                  <a:srgbClr val="1A4879"/>
                </a:solidFill>
                <a:latin typeface="Josefin Sans Bold"/>
                <a:ea typeface="Josefin Sans Bold"/>
                <a:cs typeface="Josefin Sans Bold"/>
                <a:sym typeface="Josefin Sans Bold"/>
              </a:rPr>
              <a:t>Identify reorder triggers</a:t>
            </a:r>
          </a:p>
          <a:p>
            <a:pPr marL="836872" lvl="1" indent="-418436" algn="l">
              <a:lnSpc>
                <a:spcPts val="5426"/>
              </a:lnSpc>
              <a:buAutoNum type="arabicPeriod"/>
            </a:pPr>
            <a:r>
              <a:rPr lang="en-US" sz="3876" b="1" dirty="0">
                <a:solidFill>
                  <a:srgbClr val="1A4879"/>
                </a:solidFill>
                <a:latin typeface="Josefin Sans Bold"/>
                <a:ea typeface="Josefin Sans Bold"/>
                <a:cs typeface="Josefin Sans Bold"/>
                <a:sym typeface="Josefin Sans Bold"/>
              </a:rPr>
              <a:t>Calculate average unit cost per region </a:t>
            </a:r>
            <a:r>
              <a:rPr lang="en-US" sz="3876" b="1" dirty="0" err="1">
                <a:solidFill>
                  <a:srgbClr val="1A4879"/>
                </a:solidFill>
                <a:latin typeface="Josefin Sans Bold"/>
                <a:ea typeface="Josefin Sans Bold"/>
                <a:cs typeface="Josefin Sans Bold"/>
                <a:sym typeface="Josefin Sans Bold"/>
              </a:rPr>
              <a:t>etc</a:t>
            </a:r>
            <a:endParaRPr lang="en-US" sz="3876" b="1" dirty="0">
              <a:solidFill>
                <a:srgbClr val="1A4879"/>
              </a:solidFill>
              <a:latin typeface="Josefin Sans Bold"/>
              <a:ea typeface="Josefin Sans Bold"/>
              <a:cs typeface="Josefin Sans Bold"/>
              <a:sym typeface="Josefin Sans Bold"/>
            </a:endParaRPr>
          </a:p>
          <a:p>
            <a:pPr marL="836872" lvl="1" indent="-418436" algn="l">
              <a:lnSpc>
                <a:spcPts val="5426"/>
              </a:lnSpc>
              <a:buFont typeface="Arial"/>
              <a:buChar char="•"/>
            </a:pPr>
            <a:r>
              <a:rPr lang="en-US" sz="3876" b="1" dirty="0">
                <a:solidFill>
                  <a:srgbClr val="1A4879"/>
                </a:solidFill>
                <a:latin typeface="Josefin Sans Bold"/>
                <a:ea typeface="Josefin Sans Bold"/>
                <a:cs typeface="Josefin Sans Bold"/>
                <a:sym typeface="Josefin Sans Bold"/>
              </a:rPr>
              <a:t>Created measures in DAX</a:t>
            </a:r>
          </a:p>
          <a:p>
            <a:pPr marL="836872" lvl="1" indent="-418436" algn="l">
              <a:lnSpc>
                <a:spcPts val="5426"/>
              </a:lnSpc>
              <a:buFont typeface="Arial"/>
              <a:buChar char="•"/>
            </a:pPr>
            <a:r>
              <a:rPr lang="en-US" sz="3876" b="1" dirty="0">
                <a:solidFill>
                  <a:srgbClr val="1A4879"/>
                </a:solidFill>
                <a:latin typeface="Josefin Sans Bold"/>
                <a:ea typeface="Josefin Sans Bold"/>
                <a:cs typeface="Josefin Sans Bold"/>
                <a:sym typeface="Josefin Sans Bold"/>
              </a:rPr>
              <a:t>Build an interactive dashboard in Power BI</a:t>
            </a:r>
          </a:p>
          <a:p>
            <a:pPr algn="l">
              <a:lnSpc>
                <a:spcPts val="5426"/>
              </a:lnSpc>
            </a:pPr>
            <a:r>
              <a:rPr lang="en-US" sz="3876" b="1" dirty="0">
                <a:solidFill>
                  <a:srgbClr val="1A4879"/>
                </a:solidFill>
                <a:latin typeface="Josefin Sans Bold"/>
                <a:ea typeface="Josefin Sans Bold"/>
                <a:cs typeface="Josefin Sans Bold"/>
                <a:sym typeface="Josefin Sans Bold"/>
              </a:rPr>
              <a:t> Applied filters by suppliers, orders, raw materials, transport mode, </a:t>
            </a:r>
          </a:p>
          <a:p>
            <a:pPr algn="l">
              <a:lnSpc>
                <a:spcPts val="5426"/>
              </a:lnSpc>
            </a:pPr>
            <a:r>
              <a:rPr lang="en-US" sz="3876" b="1" dirty="0">
                <a:solidFill>
                  <a:srgbClr val="1A4879"/>
                </a:solidFill>
                <a:latin typeface="Josefin Sans Bold"/>
                <a:ea typeface="Josefin Sans Bold"/>
                <a:cs typeface="Josefin Sans Bold"/>
                <a:sym typeface="Josefin Sans Bold"/>
              </a:rPr>
              <a:t> and regions.</a:t>
            </a:r>
          </a:p>
          <a:p>
            <a:pPr algn="l">
              <a:lnSpc>
                <a:spcPts val="5426"/>
              </a:lnSpc>
            </a:pPr>
            <a:endParaRPr lang="en-US" sz="3876" b="1" dirty="0">
              <a:solidFill>
                <a:srgbClr val="1A4879"/>
              </a:solidFill>
              <a:latin typeface="Josefin Sans Bold"/>
              <a:ea typeface="Josefin Sans Bold"/>
              <a:cs typeface="Josefin Sans Bold"/>
              <a:sym typeface="Josefin Sans Bold"/>
            </a:endParaRPr>
          </a:p>
          <a:p>
            <a:pPr algn="l">
              <a:lnSpc>
                <a:spcPts val="5426"/>
              </a:lnSpc>
            </a:pPr>
            <a:endParaRPr lang="en-US" sz="3876" b="1" dirty="0">
              <a:solidFill>
                <a:srgbClr val="1A4879"/>
              </a:solidFill>
              <a:latin typeface="Josefin Sans Bold"/>
              <a:ea typeface="Josefin Sans Bold"/>
              <a:cs typeface="Josefin Sans Bold"/>
              <a:sym typeface="Josefin Sans Bold"/>
            </a:endParaRPr>
          </a:p>
          <a:p>
            <a:pPr algn="l">
              <a:lnSpc>
                <a:spcPts val="5426"/>
              </a:lnSpc>
            </a:pPr>
            <a:endParaRPr lang="en-US" sz="3876" b="1" dirty="0">
              <a:solidFill>
                <a:srgbClr val="1A4879"/>
              </a:solidFill>
              <a:latin typeface="Josefin Sans Bold"/>
              <a:ea typeface="Josefin Sans Bold"/>
              <a:cs typeface="Josefin Sans Bold"/>
              <a:sym typeface="Josefin Sans Bold"/>
            </a:endParaRPr>
          </a:p>
        </p:txBody>
      </p:sp>
      <p:sp>
        <p:nvSpPr>
          <p:cNvPr id="23" name="TextBox 23"/>
          <p:cNvSpPr txBox="1"/>
          <p:nvPr/>
        </p:nvSpPr>
        <p:spPr>
          <a:xfrm>
            <a:off x="4866495" y="1512726"/>
            <a:ext cx="10036022" cy="1013498"/>
          </a:xfrm>
          <a:prstGeom prst="rect">
            <a:avLst/>
          </a:prstGeom>
        </p:spPr>
        <p:txBody>
          <a:bodyPr lIns="0" tIns="0" rIns="0" bIns="0" rtlCol="0" anchor="t">
            <a:spAutoFit/>
          </a:bodyPr>
          <a:lstStyle/>
          <a:p>
            <a:pPr algn="l">
              <a:lnSpc>
                <a:spcPts val="7110"/>
              </a:lnSpc>
            </a:pPr>
            <a:r>
              <a:rPr lang="en-US" sz="8888" b="1" spc="-586" dirty="0">
                <a:solidFill>
                  <a:srgbClr val="1A4879"/>
                </a:solidFill>
                <a:latin typeface="Hussar Bold"/>
                <a:ea typeface="Hussar Bold"/>
                <a:cs typeface="Hussar Bold"/>
                <a:sym typeface="Hussar Bold"/>
              </a:rPr>
              <a:t>Methodology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 name="Group 2"/>
          <p:cNvGrpSpPr/>
          <p:nvPr/>
        </p:nvGrpSpPr>
        <p:grpSpPr>
          <a:xfrm>
            <a:off x="-152152" y="-123825"/>
            <a:ext cx="18544927" cy="10525125"/>
            <a:chOff x="0" y="0"/>
            <a:chExt cx="24726570" cy="14033500"/>
          </a:xfrm>
        </p:grpSpPr>
        <p:sp>
          <p:nvSpPr>
            <p:cNvPr id="3" name="Freeform 3"/>
            <p:cNvSpPr/>
            <p:nvPr/>
          </p:nvSpPr>
          <p:spPr>
            <a:xfrm>
              <a:off x="0" y="85471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9240170" y="0"/>
              <a:ext cx="5486400" cy="5486400"/>
            </a:xfrm>
            <a:custGeom>
              <a:avLst/>
              <a:gdLst/>
              <a:ahLst/>
              <a:cxnLst/>
              <a:rect l="l" t="t" r="r" b="b"/>
              <a:pathLst>
                <a:path w="5486400" h="5486400">
                  <a:moveTo>
                    <a:pt x="5486400" y="5486400"/>
                  </a:moveTo>
                  <a:lnTo>
                    <a:pt x="0" y="5486400"/>
                  </a:lnTo>
                  <a:lnTo>
                    <a:pt x="0" y="0"/>
                  </a:lnTo>
                  <a:lnTo>
                    <a:pt x="5486400" y="0"/>
                  </a:lnTo>
                  <a:lnTo>
                    <a:pt x="5486400" y="548640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rot="1543025">
            <a:off x="-1097373" y="-2770396"/>
            <a:ext cx="2990627" cy="8468497"/>
            <a:chOff x="0" y="0"/>
            <a:chExt cx="787655" cy="2230386"/>
          </a:xfrm>
        </p:grpSpPr>
        <p:sp>
          <p:nvSpPr>
            <p:cNvPr id="6" name="Freeform 6"/>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7" name="TextBox 7"/>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8" name="Group 8"/>
          <p:cNvGrpSpPr/>
          <p:nvPr/>
        </p:nvGrpSpPr>
        <p:grpSpPr>
          <a:xfrm rot="1593254">
            <a:off x="-1418174" y="-1918870"/>
            <a:ext cx="3103048" cy="5895140"/>
            <a:chOff x="0" y="0"/>
            <a:chExt cx="817264" cy="1552630"/>
          </a:xfrm>
        </p:grpSpPr>
        <p:sp>
          <p:nvSpPr>
            <p:cNvPr id="9" name="Freeform 9"/>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386093"/>
            </a:solidFill>
            <a:ln w="95250" cap="sq">
              <a:solidFill>
                <a:srgbClr val="F7F7F7"/>
              </a:solidFill>
              <a:prstDash val="solid"/>
              <a:miter/>
            </a:ln>
          </p:spPr>
        </p:sp>
        <p:sp>
          <p:nvSpPr>
            <p:cNvPr id="10" name="TextBox 10"/>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11" name="Freeform 11"/>
          <p:cNvSpPr/>
          <p:nvPr/>
        </p:nvSpPr>
        <p:spPr>
          <a:xfrm rot="-3822679">
            <a:off x="-2625972" y="614828"/>
            <a:ext cx="5251944" cy="1676930"/>
          </a:xfrm>
          <a:custGeom>
            <a:avLst/>
            <a:gdLst/>
            <a:ahLst/>
            <a:cxnLst/>
            <a:rect l="l" t="t" r="r" b="b"/>
            <a:pathLst>
              <a:path w="5251944" h="1676930">
                <a:moveTo>
                  <a:pt x="0" y="0"/>
                </a:moveTo>
                <a:lnTo>
                  <a:pt x="5251944" y="0"/>
                </a:lnTo>
                <a:lnTo>
                  <a:pt x="5251944" y="1676930"/>
                </a:lnTo>
                <a:lnTo>
                  <a:pt x="0" y="16769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2" name="Group 12"/>
          <p:cNvGrpSpPr/>
          <p:nvPr/>
        </p:nvGrpSpPr>
        <p:grpSpPr>
          <a:xfrm rot="-9256974">
            <a:off x="16768408" y="4204414"/>
            <a:ext cx="2990627" cy="8468497"/>
            <a:chOff x="0" y="0"/>
            <a:chExt cx="787655" cy="2230386"/>
          </a:xfrm>
        </p:grpSpPr>
        <p:sp>
          <p:nvSpPr>
            <p:cNvPr id="13" name="Freeform 13"/>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14" name="TextBox 14"/>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15" name="Group 15"/>
          <p:cNvGrpSpPr/>
          <p:nvPr/>
        </p:nvGrpSpPr>
        <p:grpSpPr>
          <a:xfrm rot="-9206745">
            <a:off x="16976788" y="5926245"/>
            <a:ext cx="3103048" cy="5895140"/>
            <a:chOff x="0" y="0"/>
            <a:chExt cx="817264" cy="1552630"/>
          </a:xfrm>
        </p:grpSpPr>
        <p:sp>
          <p:nvSpPr>
            <p:cNvPr id="16" name="Freeform 16"/>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386093"/>
            </a:solidFill>
            <a:ln w="95250" cap="sq">
              <a:solidFill>
                <a:srgbClr val="F7F7F7"/>
              </a:solidFill>
              <a:prstDash val="solid"/>
              <a:miter/>
            </a:ln>
          </p:spPr>
        </p:sp>
        <p:sp>
          <p:nvSpPr>
            <p:cNvPr id="17" name="TextBox 17"/>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18" name="Freeform 18"/>
          <p:cNvSpPr/>
          <p:nvPr/>
        </p:nvSpPr>
        <p:spPr>
          <a:xfrm rot="6977320">
            <a:off x="16035690" y="7610758"/>
            <a:ext cx="5251944" cy="1676930"/>
          </a:xfrm>
          <a:custGeom>
            <a:avLst/>
            <a:gdLst/>
            <a:ahLst/>
            <a:cxnLst/>
            <a:rect l="l" t="t" r="r" b="b"/>
            <a:pathLst>
              <a:path w="5251944" h="1676930">
                <a:moveTo>
                  <a:pt x="0" y="0"/>
                </a:moveTo>
                <a:lnTo>
                  <a:pt x="5251944" y="0"/>
                </a:lnTo>
                <a:lnTo>
                  <a:pt x="5251944" y="1676929"/>
                </a:lnTo>
                <a:lnTo>
                  <a:pt x="0" y="16769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a:off x="10259552" y="3746321"/>
            <a:ext cx="6487337" cy="5902183"/>
          </a:xfrm>
          <a:custGeom>
            <a:avLst/>
            <a:gdLst/>
            <a:ahLst/>
            <a:cxnLst/>
            <a:rect l="l" t="t" r="r" b="b"/>
            <a:pathLst>
              <a:path w="6487337" h="5902183">
                <a:moveTo>
                  <a:pt x="0" y="0"/>
                </a:moveTo>
                <a:lnTo>
                  <a:pt x="6487337" y="0"/>
                </a:lnTo>
                <a:lnTo>
                  <a:pt x="6487337" y="5902183"/>
                </a:lnTo>
                <a:lnTo>
                  <a:pt x="0" y="5902183"/>
                </a:lnTo>
                <a:lnTo>
                  <a:pt x="0" y="0"/>
                </a:lnTo>
                <a:close/>
              </a:path>
            </a:pathLst>
          </a:custGeom>
          <a:blipFill>
            <a:blip r:embed="rId6"/>
            <a:stretch>
              <a:fillRect t="-1036" b="-4192"/>
            </a:stretch>
          </a:blipFill>
        </p:spPr>
      </p:sp>
      <p:sp>
        <p:nvSpPr>
          <p:cNvPr id="20" name="TextBox 20"/>
          <p:cNvSpPr txBox="1"/>
          <p:nvPr/>
        </p:nvSpPr>
        <p:spPr>
          <a:xfrm>
            <a:off x="6602233" y="1512726"/>
            <a:ext cx="7314637" cy="1082680"/>
          </a:xfrm>
          <a:prstGeom prst="rect">
            <a:avLst/>
          </a:prstGeom>
        </p:spPr>
        <p:txBody>
          <a:bodyPr lIns="0" tIns="0" rIns="0" bIns="0" rtlCol="0" anchor="t">
            <a:spAutoFit/>
          </a:bodyPr>
          <a:lstStyle/>
          <a:p>
            <a:pPr algn="l">
              <a:lnSpc>
                <a:spcPts val="7600"/>
              </a:lnSpc>
            </a:pPr>
            <a:r>
              <a:rPr lang="en-US" sz="9500" spc="-627" dirty="0">
                <a:solidFill>
                  <a:srgbClr val="1A4879"/>
                </a:solidFill>
                <a:latin typeface="Hussar Bold"/>
                <a:ea typeface="Hussar Bold"/>
                <a:cs typeface="Hussar Bold"/>
                <a:sym typeface="Hussar Bold"/>
              </a:rPr>
              <a:t>Results</a:t>
            </a:r>
          </a:p>
        </p:txBody>
      </p:sp>
      <p:sp>
        <p:nvSpPr>
          <p:cNvPr id="21" name="Freeform 21"/>
          <p:cNvSpPr/>
          <p:nvPr/>
        </p:nvSpPr>
        <p:spPr>
          <a:xfrm>
            <a:off x="585990" y="3746321"/>
            <a:ext cx="9673562" cy="5682966"/>
          </a:xfrm>
          <a:custGeom>
            <a:avLst/>
            <a:gdLst/>
            <a:ahLst/>
            <a:cxnLst/>
            <a:rect l="l" t="t" r="r" b="b"/>
            <a:pathLst>
              <a:path w="9673562" h="5682966">
                <a:moveTo>
                  <a:pt x="0" y="0"/>
                </a:moveTo>
                <a:lnTo>
                  <a:pt x="9673562" y="0"/>
                </a:lnTo>
                <a:lnTo>
                  <a:pt x="9673562" y="5682967"/>
                </a:lnTo>
                <a:lnTo>
                  <a:pt x="0" y="5682967"/>
                </a:lnTo>
                <a:lnTo>
                  <a:pt x="0" y="0"/>
                </a:lnTo>
                <a:close/>
              </a:path>
            </a:pathLst>
          </a:custGeom>
          <a:blipFill>
            <a:blip r:embed="rId7"/>
            <a:stretch>
              <a:fillRect l="-1346" r="-1384"/>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 name="Group 2"/>
          <p:cNvGrpSpPr/>
          <p:nvPr/>
        </p:nvGrpSpPr>
        <p:grpSpPr>
          <a:xfrm>
            <a:off x="-152152" y="-123825"/>
            <a:ext cx="18544927" cy="10525125"/>
            <a:chOff x="0" y="0"/>
            <a:chExt cx="24726570" cy="14033500"/>
          </a:xfrm>
        </p:grpSpPr>
        <p:sp>
          <p:nvSpPr>
            <p:cNvPr id="3" name="Freeform 3"/>
            <p:cNvSpPr/>
            <p:nvPr/>
          </p:nvSpPr>
          <p:spPr>
            <a:xfrm>
              <a:off x="0" y="85471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9240170" y="0"/>
              <a:ext cx="5486400" cy="5486400"/>
            </a:xfrm>
            <a:custGeom>
              <a:avLst/>
              <a:gdLst/>
              <a:ahLst/>
              <a:cxnLst/>
              <a:rect l="l" t="t" r="r" b="b"/>
              <a:pathLst>
                <a:path w="5486400" h="5486400">
                  <a:moveTo>
                    <a:pt x="5486400" y="5486400"/>
                  </a:moveTo>
                  <a:lnTo>
                    <a:pt x="0" y="5486400"/>
                  </a:lnTo>
                  <a:lnTo>
                    <a:pt x="0" y="0"/>
                  </a:lnTo>
                  <a:lnTo>
                    <a:pt x="5486400" y="0"/>
                  </a:lnTo>
                  <a:lnTo>
                    <a:pt x="5486400" y="548640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059389" y="1004220"/>
            <a:ext cx="16136424" cy="8229600"/>
            <a:chOff x="0" y="0"/>
            <a:chExt cx="4249922" cy="2167467"/>
          </a:xfrm>
        </p:grpSpPr>
        <p:sp>
          <p:nvSpPr>
            <p:cNvPr id="6" name="Freeform 6"/>
            <p:cNvSpPr/>
            <p:nvPr/>
          </p:nvSpPr>
          <p:spPr>
            <a:xfrm>
              <a:off x="0" y="0"/>
              <a:ext cx="4249922" cy="2167467"/>
            </a:xfrm>
            <a:custGeom>
              <a:avLst/>
              <a:gdLst/>
              <a:ahLst/>
              <a:cxnLst/>
              <a:rect l="l" t="t" r="r" b="b"/>
              <a:pathLst>
                <a:path w="4249922" h="2167467">
                  <a:moveTo>
                    <a:pt x="0" y="0"/>
                  </a:moveTo>
                  <a:lnTo>
                    <a:pt x="4249922" y="0"/>
                  </a:lnTo>
                  <a:lnTo>
                    <a:pt x="4249922" y="2167467"/>
                  </a:lnTo>
                  <a:lnTo>
                    <a:pt x="0" y="2167467"/>
                  </a:lnTo>
                  <a:close/>
                </a:path>
              </a:pathLst>
            </a:custGeom>
            <a:solidFill>
              <a:srgbClr val="FFFFFF"/>
            </a:solidFill>
            <a:ln w="38100" cap="sq">
              <a:solidFill>
                <a:srgbClr val="1A4879"/>
              </a:solidFill>
              <a:prstDash val="solid"/>
              <a:miter/>
            </a:ln>
          </p:spPr>
        </p:sp>
        <p:sp>
          <p:nvSpPr>
            <p:cNvPr id="7" name="TextBox 7"/>
            <p:cNvSpPr txBox="1"/>
            <p:nvPr/>
          </p:nvSpPr>
          <p:spPr>
            <a:xfrm>
              <a:off x="0" y="28575"/>
              <a:ext cx="4249922" cy="2138892"/>
            </a:xfrm>
            <a:prstGeom prst="rect">
              <a:avLst/>
            </a:prstGeom>
          </p:spPr>
          <p:txBody>
            <a:bodyPr lIns="50800" tIns="50800" rIns="50800" bIns="50800" rtlCol="0" anchor="ctr"/>
            <a:lstStyle/>
            <a:p>
              <a:pPr algn="ctr">
                <a:lnSpc>
                  <a:spcPts val="2100"/>
                </a:lnSpc>
              </a:pPr>
              <a:endParaRPr/>
            </a:p>
          </p:txBody>
        </p:sp>
      </p:grpSp>
      <p:grpSp>
        <p:nvGrpSpPr>
          <p:cNvPr id="8" name="Group 8"/>
          <p:cNvGrpSpPr/>
          <p:nvPr/>
        </p:nvGrpSpPr>
        <p:grpSpPr>
          <a:xfrm rot="1543025">
            <a:off x="-1097373" y="-2770396"/>
            <a:ext cx="2990627" cy="8468497"/>
            <a:chOff x="0" y="0"/>
            <a:chExt cx="787655" cy="2230386"/>
          </a:xfrm>
        </p:grpSpPr>
        <p:sp>
          <p:nvSpPr>
            <p:cNvPr id="9" name="Freeform 9"/>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10" name="TextBox 10"/>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11" name="Group 11"/>
          <p:cNvGrpSpPr/>
          <p:nvPr/>
        </p:nvGrpSpPr>
        <p:grpSpPr>
          <a:xfrm rot="1593254">
            <a:off x="-1418174" y="-1918870"/>
            <a:ext cx="3103048" cy="5895140"/>
            <a:chOff x="0" y="0"/>
            <a:chExt cx="817264" cy="1552630"/>
          </a:xfrm>
        </p:grpSpPr>
        <p:sp>
          <p:nvSpPr>
            <p:cNvPr id="12" name="Freeform 12"/>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386093"/>
            </a:solidFill>
            <a:ln w="95250" cap="sq">
              <a:solidFill>
                <a:srgbClr val="F7F7F7"/>
              </a:solidFill>
              <a:prstDash val="solid"/>
              <a:miter/>
            </a:ln>
          </p:spPr>
        </p:sp>
        <p:sp>
          <p:nvSpPr>
            <p:cNvPr id="13" name="TextBox 13"/>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14" name="Freeform 14"/>
          <p:cNvSpPr/>
          <p:nvPr/>
        </p:nvSpPr>
        <p:spPr>
          <a:xfrm rot="-3822679">
            <a:off x="-2625972" y="614828"/>
            <a:ext cx="5251944" cy="1676930"/>
          </a:xfrm>
          <a:custGeom>
            <a:avLst/>
            <a:gdLst/>
            <a:ahLst/>
            <a:cxnLst/>
            <a:rect l="l" t="t" r="r" b="b"/>
            <a:pathLst>
              <a:path w="5251944" h="1676930">
                <a:moveTo>
                  <a:pt x="0" y="0"/>
                </a:moveTo>
                <a:lnTo>
                  <a:pt x="5251944" y="0"/>
                </a:lnTo>
                <a:lnTo>
                  <a:pt x="5251944" y="1676930"/>
                </a:lnTo>
                <a:lnTo>
                  <a:pt x="0" y="16769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5" name="Group 15"/>
          <p:cNvGrpSpPr/>
          <p:nvPr/>
        </p:nvGrpSpPr>
        <p:grpSpPr>
          <a:xfrm rot="-9256974">
            <a:off x="16768408" y="4204414"/>
            <a:ext cx="2990627" cy="8468497"/>
            <a:chOff x="0" y="0"/>
            <a:chExt cx="787655" cy="2230386"/>
          </a:xfrm>
        </p:grpSpPr>
        <p:sp>
          <p:nvSpPr>
            <p:cNvPr id="16" name="Freeform 16"/>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17" name="TextBox 17"/>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18" name="Group 18"/>
          <p:cNvGrpSpPr/>
          <p:nvPr/>
        </p:nvGrpSpPr>
        <p:grpSpPr>
          <a:xfrm rot="-9206745">
            <a:off x="16976788" y="5926245"/>
            <a:ext cx="3103048" cy="5895140"/>
            <a:chOff x="0" y="0"/>
            <a:chExt cx="817264" cy="1552630"/>
          </a:xfrm>
        </p:grpSpPr>
        <p:sp>
          <p:nvSpPr>
            <p:cNvPr id="19" name="Freeform 19"/>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386093"/>
            </a:solidFill>
            <a:ln w="95250" cap="sq">
              <a:solidFill>
                <a:srgbClr val="F7F7F7"/>
              </a:solidFill>
              <a:prstDash val="solid"/>
              <a:miter/>
            </a:ln>
          </p:spPr>
        </p:sp>
        <p:sp>
          <p:nvSpPr>
            <p:cNvPr id="20" name="TextBox 20"/>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21" name="Freeform 21"/>
          <p:cNvSpPr/>
          <p:nvPr/>
        </p:nvSpPr>
        <p:spPr>
          <a:xfrm rot="6977320">
            <a:off x="16035690" y="7610758"/>
            <a:ext cx="5251944" cy="1676930"/>
          </a:xfrm>
          <a:custGeom>
            <a:avLst/>
            <a:gdLst/>
            <a:ahLst/>
            <a:cxnLst/>
            <a:rect l="l" t="t" r="r" b="b"/>
            <a:pathLst>
              <a:path w="5251944" h="1676930">
                <a:moveTo>
                  <a:pt x="0" y="0"/>
                </a:moveTo>
                <a:lnTo>
                  <a:pt x="5251944" y="0"/>
                </a:lnTo>
                <a:lnTo>
                  <a:pt x="5251944" y="1676929"/>
                </a:lnTo>
                <a:lnTo>
                  <a:pt x="0" y="16769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Freeform 22"/>
          <p:cNvSpPr/>
          <p:nvPr/>
        </p:nvSpPr>
        <p:spPr>
          <a:xfrm>
            <a:off x="90291" y="3510336"/>
            <a:ext cx="8547467" cy="5747964"/>
          </a:xfrm>
          <a:custGeom>
            <a:avLst/>
            <a:gdLst/>
            <a:ahLst/>
            <a:cxnLst/>
            <a:rect l="l" t="t" r="r" b="b"/>
            <a:pathLst>
              <a:path w="8547467" h="5747964">
                <a:moveTo>
                  <a:pt x="0" y="0"/>
                </a:moveTo>
                <a:lnTo>
                  <a:pt x="8547467" y="0"/>
                </a:lnTo>
                <a:lnTo>
                  <a:pt x="8547467" y="5747964"/>
                </a:lnTo>
                <a:lnTo>
                  <a:pt x="0" y="5747964"/>
                </a:lnTo>
                <a:lnTo>
                  <a:pt x="0" y="0"/>
                </a:lnTo>
                <a:close/>
              </a:path>
            </a:pathLst>
          </a:custGeom>
          <a:blipFill>
            <a:blip r:embed="rId6"/>
            <a:stretch>
              <a:fillRect t="-4455" b="-618"/>
            </a:stretch>
          </a:blipFill>
        </p:spPr>
      </p:sp>
      <p:sp>
        <p:nvSpPr>
          <p:cNvPr id="23" name="TextBox 23"/>
          <p:cNvSpPr txBox="1"/>
          <p:nvPr/>
        </p:nvSpPr>
        <p:spPr>
          <a:xfrm>
            <a:off x="90290" y="1615775"/>
            <a:ext cx="14768709" cy="1146200"/>
          </a:xfrm>
          <a:prstGeom prst="rect">
            <a:avLst/>
          </a:prstGeom>
        </p:spPr>
        <p:txBody>
          <a:bodyPr wrap="square" lIns="0" tIns="0" rIns="0" bIns="0" rtlCol="0" anchor="t">
            <a:spAutoFit/>
          </a:bodyPr>
          <a:lstStyle/>
          <a:p>
            <a:pPr algn="ctr">
              <a:lnSpc>
                <a:spcPts val="8000"/>
              </a:lnSpc>
            </a:pPr>
            <a:r>
              <a:rPr lang="en-US" sz="10000" b="1" spc="-660" dirty="0">
                <a:solidFill>
                  <a:srgbClr val="1A4879"/>
                </a:solidFill>
                <a:latin typeface="Hussar Bold"/>
                <a:ea typeface="Hussar Bold"/>
                <a:cs typeface="Hussar Bold"/>
                <a:sym typeface="Hussar Bold"/>
              </a:rPr>
              <a:t>                 Results</a:t>
            </a:r>
          </a:p>
        </p:txBody>
      </p:sp>
      <p:sp>
        <p:nvSpPr>
          <p:cNvPr id="24" name="Freeform 24"/>
          <p:cNvSpPr/>
          <p:nvPr/>
        </p:nvSpPr>
        <p:spPr>
          <a:xfrm>
            <a:off x="8558287" y="3125851"/>
            <a:ext cx="10103375" cy="5747964"/>
          </a:xfrm>
          <a:custGeom>
            <a:avLst/>
            <a:gdLst/>
            <a:ahLst/>
            <a:cxnLst/>
            <a:rect l="l" t="t" r="r" b="b"/>
            <a:pathLst>
              <a:path w="10103375" h="5747964">
                <a:moveTo>
                  <a:pt x="0" y="0"/>
                </a:moveTo>
                <a:lnTo>
                  <a:pt x="10103375" y="0"/>
                </a:lnTo>
                <a:lnTo>
                  <a:pt x="10103375" y="5747964"/>
                </a:lnTo>
                <a:lnTo>
                  <a:pt x="0" y="5747964"/>
                </a:lnTo>
                <a:lnTo>
                  <a:pt x="0" y="0"/>
                </a:lnTo>
                <a:close/>
              </a:path>
            </a:pathLst>
          </a:custGeom>
          <a:blipFill>
            <a:blip r:embed="rId7"/>
            <a:stretch>
              <a:fillRect l="-2393" r="-12267" b="-2683"/>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 name="Group 2"/>
          <p:cNvGrpSpPr/>
          <p:nvPr/>
        </p:nvGrpSpPr>
        <p:grpSpPr>
          <a:xfrm>
            <a:off x="-152152" y="-123825"/>
            <a:ext cx="18544927" cy="10525125"/>
            <a:chOff x="0" y="0"/>
            <a:chExt cx="24726570" cy="14033500"/>
          </a:xfrm>
        </p:grpSpPr>
        <p:sp>
          <p:nvSpPr>
            <p:cNvPr id="3" name="Freeform 3"/>
            <p:cNvSpPr/>
            <p:nvPr/>
          </p:nvSpPr>
          <p:spPr>
            <a:xfrm>
              <a:off x="0" y="8547100"/>
              <a:ext cx="5486400" cy="5486400"/>
            </a:xfrm>
            <a:custGeom>
              <a:avLst/>
              <a:gdLst/>
              <a:ahLst/>
              <a:cxnLst/>
              <a:rect l="l" t="t" r="r" b="b"/>
              <a:pathLst>
                <a:path w="5486400" h="5486400">
                  <a:moveTo>
                    <a:pt x="0" y="0"/>
                  </a:moveTo>
                  <a:lnTo>
                    <a:pt x="5486400" y="0"/>
                  </a:lnTo>
                  <a:lnTo>
                    <a:pt x="5486400" y="5486400"/>
                  </a:lnTo>
                  <a:lnTo>
                    <a:pt x="0" y="5486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9240170" y="0"/>
              <a:ext cx="5486400" cy="5486400"/>
            </a:xfrm>
            <a:custGeom>
              <a:avLst/>
              <a:gdLst/>
              <a:ahLst/>
              <a:cxnLst/>
              <a:rect l="l" t="t" r="r" b="b"/>
              <a:pathLst>
                <a:path w="5486400" h="5486400">
                  <a:moveTo>
                    <a:pt x="5486400" y="5486400"/>
                  </a:moveTo>
                  <a:lnTo>
                    <a:pt x="0" y="5486400"/>
                  </a:lnTo>
                  <a:lnTo>
                    <a:pt x="0" y="0"/>
                  </a:lnTo>
                  <a:lnTo>
                    <a:pt x="5486400" y="0"/>
                  </a:lnTo>
                  <a:lnTo>
                    <a:pt x="5486400" y="548640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1075788" y="1077225"/>
            <a:ext cx="16136424" cy="8229600"/>
            <a:chOff x="0" y="0"/>
            <a:chExt cx="4249922" cy="2167467"/>
          </a:xfrm>
        </p:grpSpPr>
        <p:sp>
          <p:nvSpPr>
            <p:cNvPr id="6" name="Freeform 6"/>
            <p:cNvSpPr/>
            <p:nvPr/>
          </p:nvSpPr>
          <p:spPr>
            <a:xfrm>
              <a:off x="0" y="0"/>
              <a:ext cx="4249922" cy="2167467"/>
            </a:xfrm>
            <a:custGeom>
              <a:avLst/>
              <a:gdLst/>
              <a:ahLst/>
              <a:cxnLst/>
              <a:rect l="l" t="t" r="r" b="b"/>
              <a:pathLst>
                <a:path w="4249922" h="2167467">
                  <a:moveTo>
                    <a:pt x="0" y="0"/>
                  </a:moveTo>
                  <a:lnTo>
                    <a:pt x="4249922" y="0"/>
                  </a:lnTo>
                  <a:lnTo>
                    <a:pt x="4249922" y="2167467"/>
                  </a:lnTo>
                  <a:lnTo>
                    <a:pt x="0" y="2167467"/>
                  </a:lnTo>
                  <a:close/>
                </a:path>
              </a:pathLst>
            </a:custGeom>
            <a:solidFill>
              <a:srgbClr val="FFFFFF"/>
            </a:solidFill>
            <a:ln w="38100" cap="sq">
              <a:solidFill>
                <a:srgbClr val="1A4879"/>
              </a:solidFill>
              <a:prstDash val="solid"/>
              <a:miter/>
            </a:ln>
          </p:spPr>
        </p:sp>
        <p:sp>
          <p:nvSpPr>
            <p:cNvPr id="7" name="TextBox 7"/>
            <p:cNvSpPr txBox="1"/>
            <p:nvPr/>
          </p:nvSpPr>
          <p:spPr>
            <a:xfrm>
              <a:off x="0" y="28575"/>
              <a:ext cx="4249922" cy="2138892"/>
            </a:xfrm>
            <a:prstGeom prst="rect">
              <a:avLst/>
            </a:prstGeom>
          </p:spPr>
          <p:txBody>
            <a:bodyPr lIns="50800" tIns="50800" rIns="50800" bIns="50800" rtlCol="0" anchor="ctr"/>
            <a:lstStyle/>
            <a:p>
              <a:pPr algn="ctr">
                <a:lnSpc>
                  <a:spcPts val="2100"/>
                </a:lnSpc>
              </a:pPr>
              <a:endParaRPr/>
            </a:p>
          </p:txBody>
        </p:sp>
      </p:grpSp>
      <p:grpSp>
        <p:nvGrpSpPr>
          <p:cNvPr id="8" name="Group 8"/>
          <p:cNvGrpSpPr/>
          <p:nvPr/>
        </p:nvGrpSpPr>
        <p:grpSpPr>
          <a:xfrm rot="1543025">
            <a:off x="-1097373" y="-2770396"/>
            <a:ext cx="2990627" cy="8468497"/>
            <a:chOff x="0" y="0"/>
            <a:chExt cx="787655" cy="2230386"/>
          </a:xfrm>
        </p:grpSpPr>
        <p:sp>
          <p:nvSpPr>
            <p:cNvPr id="9" name="Freeform 9"/>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10" name="TextBox 10"/>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11" name="Group 11"/>
          <p:cNvGrpSpPr/>
          <p:nvPr/>
        </p:nvGrpSpPr>
        <p:grpSpPr>
          <a:xfrm rot="1593254">
            <a:off x="-1418174" y="-1918870"/>
            <a:ext cx="3103048" cy="5895140"/>
            <a:chOff x="0" y="0"/>
            <a:chExt cx="817264" cy="1552630"/>
          </a:xfrm>
        </p:grpSpPr>
        <p:sp>
          <p:nvSpPr>
            <p:cNvPr id="12" name="Freeform 12"/>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386093"/>
            </a:solidFill>
            <a:ln w="95250" cap="sq">
              <a:solidFill>
                <a:srgbClr val="F7F7F7"/>
              </a:solidFill>
              <a:prstDash val="solid"/>
              <a:miter/>
            </a:ln>
          </p:spPr>
        </p:sp>
        <p:sp>
          <p:nvSpPr>
            <p:cNvPr id="13" name="TextBox 13"/>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14" name="Freeform 14"/>
          <p:cNvSpPr/>
          <p:nvPr/>
        </p:nvSpPr>
        <p:spPr>
          <a:xfrm rot="-3822679">
            <a:off x="-2625972" y="614828"/>
            <a:ext cx="5251944" cy="1676930"/>
          </a:xfrm>
          <a:custGeom>
            <a:avLst/>
            <a:gdLst/>
            <a:ahLst/>
            <a:cxnLst/>
            <a:rect l="l" t="t" r="r" b="b"/>
            <a:pathLst>
              <a:path w="5251944" h="1676930">
                <a:moveTo>
                  <a:pt x="0" y="0"/>
                </a:moveTo>
                <a:lnTo>
                  <a:pt x="5251944" y="0"/>
                </a:lnTo>
                <a:lnTo>
                  <a:pt x="5251944" y="1676930"/>
                </a:lnTo>
                <a:lnTo>
                  <a:pt x="0" y="16769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5" name="Group 15"/>
          <p:cNvGrpSpPr/>
          <p:nvPr/>
        </p:nvGrpSpPr>
        <p:grpSpPr>
          <a:xfrm rot="-9256974">
            <a:off x="16768408" y="4204414"/>
            <a:ext cx="2990627" cy="8468497"/>
            <a:chOff x="0" y="0"/>
            <a:chExt cx="787655" cy="2230386"/>
          </a:xfrm>
        </p:grpSpPr>
        <p:sp>
          <p:nvSpPr>
            <p:cNvPr id="16" name="Freeform 16"/>
            <p:cNvSpPr/>
            <p:nvPr/>
          </p:nvSpPr>
          <p:spPr>
            <a:xfrm>
              <a:off x="0" y="0"/>
              <a:ext cx="787655" cy="2230386"/>
            </a:xfrm>
            <a:custGeom>
              <a:avLst/>
              <a:gdLst/>
              <a:ahLst/>
              <a:cxnLst/>
              <a:rect l="l" t="t" r="r" b="b"/>
              <a:pathLst>
                <a:path w="787655" h="2230386">
                  <a:moveTo>
                    <a:pt x="0" y="0"/>
                  </a:moveTo>
                  <a:lnTo>
                    <a:pt x="787655" y="0"/>
                  </a:lnTo>
                  <a:lnTo>
                    <a:pt x="787655" y="2230386"/>
                  </a:lnTo>
                  <a:lnTo>
                    <a:pt x="0" y="2230386"/>
                  </a:lnTo>
                  <a:close/>
                </a:path>
              </a:pathLst>
            </a:custGeom>
            <a:solidFill>
              <a:srgbClr val="F4B322"/>
            </a:solidFill>
            <a:ln cap="sq">
              <a:noFill/>
              <a:prstDash val="solid"/>
              <a:miter/>
            </a:ln>
          </p:spPr>
        </p:sp>
        <p:sp>
          <p:nvSpPr>
            <p:cNvPr id="17" name="TextBox 17"/>
            <p:cNvSpPr txBox="1"/>
            <p:nvPr/>
          </p:nvSpPr>
          <p:spPr>
            <a:xfrm>
              <a:off x="0" y="28575"/>
              <a:ext cx="787655" cy="2201811"/>
            </a:xfrm>
            <a:prstGeom prst="rect">
              <a:avLst/>
            </a:prstGeom>
          </p:spPr>
          <p:txBody>
            <a:bodyPr lIns="50800" tIns="50800" rIns="50800" bIns="50800" rtlCol="0" anchor="ctr"/>
            <a:lstStyle/>
            <a:p>
              <a:pPr algn="ctr">
                <a:lnSpc>
                  <a:spcPts val="2100"/>
                </a:lnSpc>
              </a:pPr>
              <a:endParaRPr/>
            </a:p>
          </p:txBody>
        </p:sp>
      </p:grpSp>
      <p:grpSp>
        <p:nvGrpSpPr>
          <p:cNvPr id="18" name="Group 18"/>
          <p:cNvGrpSpPr/>
          <p:nvPr/>
        </p:nvGrpSpPr>
        <p:grpSpPr>
          <a:xfrm rot="-9206745">
            <a:off x="16976788" y="5926245"/>
            <a:ext cx="3103048" cy="5895140"/>
            <a:chOff x="0" y="0"/>
            <a:chExt cx="817264" cy="1552630"/>
          </a:xfrm>
        </p:grpSpPr>
        <p:sp>
          <p:nvSpPr>
            <p:cNvPr id="19" name="Freeform 19"/>
            <p:cNvSpPr/>
            <p:nvPr/>
          </p:nvSpPr>
          <p:spPr>
            <a:xfrm>
              <a:off x="0" y="0"/>
              <a:ext cx="817264" cy="1552630"/>
            </a:xfrm>
            <a:custGeom>
              <a:avLst/>
              <a:gdLst/>
              <a:ahLst/>
              <a:cxnLst/>
              <a:rect l="l" t="t" r="r" b="b"/>
              <a:pathLst>
                <a:path w="817264" h="1552630">
                  <a:moveTo>
                    <a:pt x="0" y="0"/>
                  </a:moveTo>
                  <a:lnTo>
                    <a:pt x="817264" y="0"/>
                  </a:lnTo>
                  <a:lnTo>
                    <a:pt x="817264" y="1552630"/>
                  </a:lnTo>
                  <a:lnTo>
                    <a:pt x="0" y="1552630"/>
                  </a:lnTo>
                  <a:close/>
                </a:path>
              </a:pathLst>
            </a:custGeom>
            <a:solidFill>
              <a:srgbClr val="386093"/>
            </a:solidFill>
            <a:ln w="95250" cap="sq">
              <a:solidFill>
                <a:srgbClr val="F7F7F7"/>
              </a:solidFill>
              <a:prstDash val="solid"/>
              <a:miter/>
            </a:ln>
          </p:spPr>
        </p:sp>
        <p:sp>
          <p:nvSpPr>
            <p:cNvPr id="20" name="TextBox 20"/>
            <p:cNvSpPr txBox="1"/>
            <p:nvPr/>
          </p:nvSpPr>
          <p:spPr>
            <a:xfrm>
              <a:off x="0" y="28575"/>
              <a:ext cx="817264" cy="1524055"/>
            </a:xfrm>
            <a:prstGeom prst="rect">
              <a:avLst/>
            </a:prstGeom>
          </p:spPr>
          <p:txBody>
            <a:bodyPr lIns="50800" tIns="50800" rIns="50800" bIns="50800" rtlCol="0" anchor="ctr"/>
            <a:lstStyle/>
            <a:p>
              <a:pPr algn="ctr">
                <a:lnSpc>
                  <a:spcPts val="2100"/>
                </a:lnSpc>
              </a:pPr>
              <a:endParaRPr/>
            </a:p>
          </p:txBody>
        </p:sp>
      </p:grpSp>
      <p:sp>
        <p:nvSpPr>
          <p:cNvPr id="21" name="Freeform 21"/>
          <p:cNvSpPr/>
          <p:nvPr/>
        </p:nvSpPr>
        <p:spPr>
          <a:xfrm rot="6977320">
            <a:off x="16035690" y="7610758"/>
            <a:ext cx="5251944" cy="1676930"/>
          </a:xfrm>
          <a:custGeom>
            <a:avLst/>
            <a:gdLst/>
            <a:ahLst/>
            <a:cxnLst/>
            <a:rect l="l" t="t" r="r" b="b"/>
            <a:pathLst>
              <a:path w="5251944" h="1676930">
                <a:moveTo>
                  <a:pt x="0" y="0"/>
                </a:moveTo>
                <a:lnTo>
                  <a:pt x="5251944" y="0"/>
                </a:lnTo>
                <a:lnTo>
                  <a:pt x="5251944" y="1676929"/>
                </a:lnTo>
                <a:lnTo>
                  <a:pt x="0" y="16769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22" name="Picture 22"/>
          <p:cNvPicPr>
            <a:picLocks noChangeAspect="1"/>
          </p:cNvPicPr>
          <p:nvPr/>
        </p:nvPicPr>
        <p:blipFill>
          <a:blip r:embed="rId6"/>
          <a:stretch>
            <a:fillRect/>
          </a:stretch>
        </p:blipFill>
        <p:spPr>
          <a:xfrm>
            <a:off x="11530798" y="4542931"/>
            <a:ext cx="3764089" cy="3479451"/>
          </a:xfrm>
          <a:prstGeom prst="rect">
            <a:avLst/>
          </a:prstGeom>
        </p:spPr>
      </p:pic>
      <p:sp>
        <p:nvSpPr>
          <p:cNvPr id="23" name="TextBox 23"/>
          <p:cNvSpPr txBox="1"/>
          <p:nvPr/>
        </p:nvSpPr>
        <p:spPr>
          <a:xfrm>
            <a:off x="1122876" y="3291379"/>
            <a:ext cx="8989363" cy="7883573"/>
          </a:xfrm>
          <a:prstGeom prst="rect">
            <a:avLst/>
          </a:prstGeom>
        </p:spPr>
        <p:txBody>
          <a:bodyPr lIns="0" tIns="0" rIns="0" bIns="0" rtlCol="0" anchor="t">
            <a:spAutoFit/>
          </a:bodyPr>
          <a:lstStyle/>
          <a:p>
            <a:pPr algn="just">
              <a:lnSpc>
                <a:spcPts val="4800"/>
              </a:lnSpc>
            </a:pPr>
            <a:r>
              <a:rPr lang="en-US" sz="3428" b="1">
                <a:solidFill>
                  <a:srgbClr val="1A4879"/>
                </a:solidFill>
                <a:latin typeface="Josefin Sans Bold"/>
                <a:ea typeface="Josefin Sans Bold"/>
                <a:cs typeface="Josefin Sans Bold"/>
                <a:sym typeface="Josefin Sans Bold"/>
              </a:rPr>
              <a:t>Power BI Dashboard Insights</a:t>
            </a:r>
          </a:p>
          <a:p>
            <a:pPr marL="740282" lvl="1" indent="-370141" algn="just">
              <a:lnSpc>
                <a:spcPts val="4800"/>
              </a:lnSpc>
              <a:buFont typeface="Arial"/>
              <a:buChar char="•"/>
            </a:pPr>
            <a:r>
              <a:rPr lang="en-US" sz="3428" b="1">
                <a:solidFill>
                  <a:srgbClr val="1A4879"/>
                </a:solidFill>
                <a:latin typeface="Josefin Sans Bold"/>
                <a:ea typeface="Josefin Sans Bold"/>
                <a:cs typeface="Josefin Sans Bold"/>
                <a:sym typeface="Josefin Sans Bold"/>
              </a:rPr>
              <a:t>Top Suppliers:</a:t>
            </a:r>
          </a:p>
          <a:p>
            <a:pPr algn="just">
              <a:lnSpc>
                <a:spcPts val="4800"/>
              </a:lnSpc>
            </a:pPr>
            <a:r>
              <a:rPr lang="en-US" sz="3428" b="1">
                <a:solidFill>
                  <a:srgbClr val="1A4879"/>
                </a:solidFill>
                <a:latin typeface="Josefin Sans Bold"/>
                <a:ea typeface="Josefin Sans Bold"/>
                <a:cs typeface="Josefin Sans Bold"/>
                <a:sym typeface="Josefin Sans Bold"/>
              </a:rPr>
              <a:t>East Asia Plastics and India Textiles Co.</a:t>
            </a:r>
          </a:p>
          <a:p>
            <a:pPr marL="740282" lvl="1" indent="-370141" algn="just">
              <a:lnSpc>
                <a:spcPts val="4800"/>
              </a:lnSpc>
              <a:buFont typeface="Arial"/>
              <a:buChar char="•"/>
            </a:pPr>
            <a:r>
              <a:rPr lang="en-US" sz="3428" b="1">
                <a:solidFill>
                  <a:srgbClr val="1A4879"/>
                </a:solidFill>
                <a:latin typeface="Josefin Sans Bold"/>
                <a:ea typeface="Josefin Sans Bold"/>
                <a:cs typeface="Josefin Sans Bold"/>
                <a:sym typeface="Josefin Sans Bold"/>
              </a:rPr>
              <a:t>Most Supplied Materials:</a:t>
            </a:r>
          </a:p>
          <a:p>
            <a:pPr algn="just">
              <a:lnSpc>
                <a:spcPts val="4800"/>
              </a:lnSpc>
            </a:pPr>
            <a:r>
              <a:rPr lang="en-US" sz="3428" b="1">
                <a:solidFill>
                  <a:srgbClr val="1A4879"/>
                </a:solidFill>
                <a:latin typeface="Josefin Sans Bold"/>
                <a:ea typeface="Josefin Sans Bold"/>
                <a:cs typeface="Josefin Sans Bold"/>
                <a:sym typeface="Josefin Sans Bold"/>
              </a:rPr>
              <a:t>Recycled Plastic and Scrap Metal</a:t>
            </a:r>
          </a:p>
          <a:p>
            <a:pPr algn="just">
              <a:lnSpc>
                <a:spcPts val="4800"/>
              </a:lnSpc>
            </a:pPr>
            <a:r>
              <a:rPr lang="en-US" sz="3428" b="1">
                <a:solidFill>
                  <a:srgbClr val="1A4879"/>
                </a:solidFill>
                <a:latin typeface="Josefin Sans Bold"/>
                <a:ea typeface="Josefin Sans Bold"/>
                <a:cs typeface="Josefin Sans Bold"/>
                <a:sym typeface="Josefin Sans Bold"/>
              </a:rPr>
              <a:t>Transport Trends:</a:t>
            </a:r>
          </a:p>
          <a:p>
            <a:pPr marL="740282" lvl="1" indent="-370141" algn="just">
              <a:lnSpc>
                <a:spcPts val="4800"/>
              </a:lnSpc>
              <a:buFont typeface="Arial"/>
              <a:buChar char="•"/>
            </a:pPr>
            <a:r>
              <a:rPr lang="en-US" sz="3428" b="1">
                <a:solidFill>
                  <a:srgbClr val="1A4879"/>
                </a:solidFill>
                <a:latin typeface="Josefin Sans Bold"/>
                <a:ea typeface="Josefin Sans Bold"/>
                <a:cs typeface="Josefin Sans Bold"/>
                <a:sym typeface="Josefin Sans Bold"/>
              </a:rPr>
              <a:t>Sea routes = 72% of logistics → longer lead times</a:t>
            </a:r>
          </a:p>
          <a:p>
            <a:pPr marL="740282" lvl="1" indent="-370141" algn="just">
              <a:lnSpc>
                <a:spcPts val="4800"/>
              </a:lnSpc>
              <a:buFont typeface="Arial"/>
              <a:buChar char="•"/>
            </a:pPr>
            <a:r>
              <a:rPr lang="en-US" sz="3428" b="1">
                <a:solidFill>
                  <a:srgbClr val="1A4879"/>
                </a:solidFill>
                <a:latin typeface="Josefin Sans Bold"/>
                <a:ea typeface="Josefin Sans Bold"/>
                <a:cs typeface="Josefin Sans Bold"/>
                <a:sym typeface="Josefin Sans Bold"/>
              </a:rPr>
              <a:t>Asia suppliers = highest average lead times</a:t>
            </a:r>
          </a:p>
          <a:p>
            <a:pPr algn="just">
              <a:lnSpc>
                <a:spcPts val="4800"/>
              </a:lnSpc>
            </a:pPr>
            <a:endParaRPr lang="en-US" sz="3428" b="1">
              <a:solidFill>
                <a:srgbClr val="1A4879"/>
              </a:solidFill>
              <a:latin typeface="Josefin Sans Bold"/>
              <a:ea typeface="Josefin Sans Bold"/>
              <a:cs typeface="Josefin Sans Bold"/>
              <a:sym typeface="Josefin Sans Bold"/>
            </a:endParaRPr>
          </a:p>
          <a:p>
            <a:pPr algn="just">
              <a:lnSpc>
                <a:spcPts val="4800"/>
              </a:lnSpc>
            </a:pPr>
            <a:endParaRPr lang="en-US" sz="3428" b="1">
              <a:solidFill>
                <a:srgbClr val="1A4879"/>
              </a:solidFill>
              <a:latin typeface="Josefin Sans Bold"/>
              <a:ea typeface="Josefin Sans Bold"/>
              <a:cs typeface="Josefin Sans Bold"/>
              <a:sym typeface="Josefin Sans Bold"/>
            </a:endParaRPr>
          </a:p>
          <a:p>
            <a:pPr algn="just">
              <a:lnSpc>
                <a:spcPts val="4800"/>
              </a:lnSpc>
            </a:pPr>
            <a:endParaRPr lang="en-US" sz="3428" b="1">
              <a:solidFill>
                <a:srgbClr val="1A4879"/>
              </a:solidFill>
              <a:latin typeface="Josefin Sans Bold"/>
              <a:ea typeface="Josefin Sans Bold"/>
              <a:cs typeface="Josefin Sans Bold"/>
              <a:sym typeface="Josefin Sans Bold"/>
            </a:endParaRPr>
          </a:p>
        </p:txBody>
      </p:sp>
      <p:sp>
        <p:nvSpPr>
          <p:cNvPr id="24" name="TextBox 24"/>
          <p:cNvSpPr txBox="1"/>
          <p:nvPr/>
        </p:nvSpPr>
        <p:spPr>
          <a:xfrm>
            <a:off x="4364024" y="2019300"/>
            <a:ext cx="9170355" cy="1154162"/>
          </a:xfrm>
          <a:prstGeom prst="rect">
            <a:avLst/>
          </a:prstGeom>
        </p:spPr>
        <p:txBody>
          <a:bodyPr wrap="square" lIns="0" tIns="0" rIns="0" bIns="0" rtlCol="0" anchor="t">
            <a:spAutoFit/>
          </a:bodyPr>
          <a:lstStyle/>
          <a:p>
            <a:pPr algn="ctr">
              <a:lnSpc>
                <a:spcPts val="8000"/>
              </a:lnSpc>
            </a:pPr>
            <a:r>
              <a:rPr lang="en-US" sz="10000" spc="-660" dirty="0">
                <a:solidFill>
                  <a:srgbClr val="1A4879"/>
                </a:solidFill>
                <a:latin typeface="Hussar Bold"/>
                <a:ea typeface="Hussar Bold"/>
                <a:cs typeface="Hussar Bold"/>
                <a:sym typeface="Hussar Bold"/>
              </a:rPr>
              <a:t>Key  Insights</a:t>
            </a:r>
          </a:p>
        </p:txBody>
      </p:sp>
      <p:sp>
        <p:nvSpPr>
          <p:cNvPr id="25" name="Freeform 25"/>
          <p:cNvSpPr/>
          <p:nvPr/>
        </p:nvSpPr>
        <p:spPr>
          <a:xfrm>
            <a:off x="10373260" y="3648136"/>
            <a:ext cx="6886040" cy="5269042"/>
          </a:xfrm>
          <a:custGeom>
            <a:avLst/>
            <a:gdLst/>
            <a:ahLst/>
            <a:cxnLst/>
            <a:rect l="l" t="t" r="r" b="b"/>
            <a:pathLst>
              <a:path w="6886040" h="5269042">
                <a:moveTo>
                  <a:pt x="0" y="0"/>
                </a:moveTo>
                <a:lnTo>
                  <a:pt x="6886040" y="0"/>
                </a:lnTo>
                <a:lnTo>
                  <a:pt x="6886040" y="5269042"/>
                </a:lnTo>
                <a:lnTo>
                  <a:pt x="0" y="5269042"/>
                </a:lnTo>
                <a:lnTo>
                  <a:pt x="0" y="0"/>
                </a:lnTo>
                <a:close/>
              </a:path>
            </a:pathLst>
          </a:custGeom>
          <a:blipFill>
            <a:blip r:embed="rId7"/>
            <a:stretch>
              <a:fillRect l="-5417" t="-14011" r="-29565"/>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308</Words>
  <Application>Microsoft Office PowerPoint</Application>
  <PresentationFormat>Custom</PresentationFormat>
  <Paragraphs>52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Josefin Sans</vt:lpstr>
      <vt:lpstr>Arial</vt:lpstr>
      <vt:lpstr>Hussar Bold</vt:lpstr>
      <vt:lpstr>Josefin Sans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White Modern Geometric Research Project Presentation</dc:title>
  <dc:creator>User</dc:creator>
  <cp:lastModifiedBy>ANNE M</cp:lastModifiedBy>
  <cp:revision>2</cp:revision>
  <dcterms:created xsi:type="dcterms:W3CDTF">2006-08-16T00:00:00Z</dcterms:created>
  <dcterms:modified xsi:type="dcterms:W3CDTF">2025-06-05T20:41:59Z</dcterms:modified>
  <dc:identifier>DAGpgbv0hcE</dc:identifier>
</cp:coreProperties>
</file>