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257" r:id="rId4"/>
    <p:sldId id="258" r:id="rId5"/>
    <p:sldId id="259" r:id="rId6"/>
    <p:sldId id="260" r:id="rId7"/>
    <p:sldId id="266" r:id="rId8"/>
    <p:sldId id="264" r:id="rId9"/>
    <p:sldId id="262" r:id="rId10"/>
    <p:sldId id="268" r:id="rId11"/>
    <p:sldId id="267" r:id="rId12"/>
    <p:sldId id="271" r:id="rId13"/>
    <p:sldId id="272" r:id="rId14"/>
    <p:sldId id="273" r:id="rId15"/>
    <p:sldId id="275"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52B2-8C6E-419B-8E93-813F678ADC08}"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6DC3D-C717-495C-B489-C044A339A551}"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endParaRPr lang="ru-RU" smtClean="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file:///C:\Users\user\AppData\Local\Temp\wps\INetCache\b69254b191342bb4bd27f96fbdc5812f" TargetMode="External"/><Relationship Id="rId2" Type="http://schemas.openxmlformats.org/officeDocument/2006/relationships/image" Target="../media/image14.jpeg"/><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6.GIF"/><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smtClean="0"/>
              <a:t>Атомні електростанції України </a:t>
            </a:r>
            <a:endParaRPr lang="en-US" dirty="0"/>
          </a:p>
        </p:txBody>
      </p:sp>
      <p:sp>
        <p:nvSpPr>
          <p:cNvPr id="3" name="Подзаголовок 2"/>
          <p:cNvSpPr>
            <a:spLocks noGrp="1"/>
          </p:cNvSpPr>
          <p:nvPr>
            <p:ph type="subTitle" idx="1"/>
          </p:nvPr>
        </p:nvSpPr>
        <p:spPr/>
        <p:txBody>
          <a:bodyPr/>
          <a:lstStyle/>
          <a:p>
            <a:r>
              <a:rPr lang="uk-UA" dirty="0"/>
              <a:t>Робота учениці 9-Б класу</a:t>
            </a:r>
            <a:endParaRPr lang="uk-UA" dirty="0"/>
          </a:p>
          <a:p>
            <a:r>
              <a:rPr lang="uk-UA" dirty="0"/>
              <a:t>Мудрової Анни</a:t>
            </a:r>
            <a:endParaRPr lang="uk-UA"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a:xfrm>
            <a:off x="2014855" y="1752600"/>
            <a:ext cx="8158480" cy="1498600"/>
          </a:xfrm>
        </p:spPr>
        <p:txBody>
          <a:bodyPr/>
          <a:p>
            <a:r>
              <a:rPr lang="ru-RU" altLang="en-US"/>
              <a:t>Недіючі атомні електростанції України:</a:t>
            </a:r>
            <a:endParaRPr lang="ru-RU" altLang="en-US"/>
          </a:p>
        </p:txBody>
      </p:sp>
      <p:sp>
        <p:nvSpPr>
          <p:cNvPr id="5" name="Замещающий текст 4"/>
          <p:cNvSpPr>
            <a:spLocks noGrp="1"/>
          </p:cNvSpPr>
          <p:nvPr>
            <p:ph type="body" idx="1"/>
          </p:nvPr>
        </p:nvSpPr>
        <p:spPr>
          <a:xfrm>
            <a:off x="2014855" y="3846830"/>
            <a:ext cx="8158480" cy="2291715"/>
          </a:xfrm>
        </p:spPr>
        <p:txBody>
          <a:bodyPr>
            <a:normAutofit fontScale="90000" lnSpcReduction="10000"/>
          </a:bodyPr>
          <a:p>
            <a:pPr algn="ctr"/>
            <a:r>
              <a:rPr lang="uk-UA" altLang="ru-RU"/>
              <a:t>1. </a:t>
            </a:r>
            <a:r>
              <a:rPr lang="ru-RU" altLang="en-US"/>
              <a:t>Харківська АТЕЦ </a:t>
            </a:r>
            <a:endParaRPr lang="ru-RU" altLang="en-US"/>
          </a:p>
          <a:p>
            <a:pPr algn="ctr"/>
            <a:r>
              <a:rPr lang="uk-UA" altLang="ru-RU"/>
              <a:t>2. </a:t>
            </a:r>
            <a:r>
              <a:rPr lang="ru-RU" altLang="en-US"/>
              <a:t>Одеська АТЕЦ </a:t>
            </a:r>
            <a:endParaRPr lang="ru-RU" altLang="en-US"/>
          </a:p>
          <a:p>
            <a:pPr algn="ctr"/>
            <a:r>
              <a:rPr lang="uk-UA" altLang="ru-RU"/>
              <a:t>3. </a:t>
            </a:r>
            <a:r>
              <a:rPr lang="ru-RU" altLang="en-US"/>
              <a:t>Кримська АЕС </a:t>
            </a:r>
            <a:endParaRPr lang="ru-RU" altLang="en-US"/>
          </a:p>
          <a:p>
            <a:pPr algn="ctr"/>
            <a:r>
              <a:rPr lang="uk-UA" altLang="ru-RU"/>
              <a:t>4. </a:t>
            </a:r>
            <a:r>
              <a:rPr lang="ru-RU" altLang="en-US"/>
              <a:t>Чигиринська АЕС</a:t>
            </a:r>
            <a:endParaRPr lang="ru-RU" altLang="en-US"/>
          </a:p>
          <a:p>
            <a:pPr algn="ctr"/>
            <a:r>
              <a:rPr lang="uk-UA" altLang="ru-RU"/>
              <a:t>5. Чорнобильська АЕС</a:t>
            </a:r>
            <a:r>
              <a:rPr lang="ru-RU" altLang="en-US"/>
              <a:t> </a:t>
            </a:r>
            <a:endParaRPr lang="ru-RU" altLang="en-US"/>
          </a:p>
          <a:p>
            <a:pPr algn="ctr"/>
            <a:endParaRPr lang="ru-RU"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uk-UA" altLang="ru-RU"/>
              <a:t>Причини через які ці атомні електростанції перестали працювати</a:t>
            </a:r>
            <a:endParaRPr lang="uk-UA" altLang="ru-RU"/>
          </a:p>
        </p:txBody>
      </p:sp>
      <p:sp>
        <p:nvSpPr>
          <p:cNvPr id="4" name="Замещающее содержимое 3"/>
          <p:cNvSpPr>
            <a:spLocks noGrp="1"/>
          </p:cNvSpPr>
          <p:nvPr>
            <p:ph sz="half" idx="1"/>
          </p:nvPr>
        </p:nvSpPr>
        <p:spPr>
          <a:xfrm>
            <a:off x="1298575" y="2560320"/>
            <a:ext cx="4718050" cy="3310255"/>
          </a:xfrm>
        </p:spPr>
        <p:txBody>
          <a:bodyPr>
            <a:noAutofit/>
          </a:bodyPr>
          <a:p>
            <a:r>
              <a:rPr lang="uk-UA" altLang="ru-RU" sz="1700">
                <a:ln/>
                <a:solidFill>
                  <a:schemeClr val="tx1"/>
                </a:solidFill>
                <a:effectLst>
                  <a:outerShdw blurRad="38100" dist="19050" dir="2700000" algn="tl" rotWithShape="0">
                    <a:schemeClr val="dk1">
                      <a:alpha val="40000"/>
                    </a:schemeClr>
                  </a:outerShdw>
                </a:effectLst>
              </a:rPr>
              <a:t>1. Харківська АТЕС</a:t>
            </a:r>
            <a:endParaRPr lang="uk-UA" altLang="ru-RU" sz="1700">
              <a:ln/>
              <a:solidFill>
                <a:schemeClr val="tx1"/>
              </a:solidFill>
              <a:effectLst>
                <a:outerShdw blurRad="38100" dist="19050" dir="2700000" algn="tl" rotWithShape="0">
                  <a:schemeClr val="dk1">
                    <a:alpha val="40000"/>
                  </a:schemeClr>
                </a:outerShdw>
              </a:effectLst>
            </a:endParaRPr>
          </a:p>
          <a:p>
            <a:r>
              <a:rPr lang="uk-UA" altLang="ru-RU" sz="1700"/>
              <a:t>У липні Харківська ТЕЦ-5 працювала, використовуючи резервне паливо - мазут. Він закінчився, а від Харківміськгазу  надійшла відмова у відпуску теплоцентралі палива.</a:t>
            </a:r>
            <a:endParaRPr lang="uk-UA" altLang="ru-RU" sz="1700"/>
          </a:p>
          <a:p>
            <a:r>
              <a:rPr lang="uk-UA" altLang="ru-RU" sz="1700"/>
              <a:t>У зв'язку з цією ситуацією, яка для станції є аварійною, мало настати відімкнення ТЕЦ. І теплоцентраль своєю чергою  зробила необхідний і єдиний можливий крок - повідомила Харківські теплові мережі про припинення постачання місту гарячої води.</a:t>
            </a:r>
            <a:endParaRPr lang="uk-UA" altLang="ru-RU" sz="1700"/>
          </a:p>
        </p:txBody>
      </p:sp>
      <p:sp>
        <p:nvSpPr>
          <p:cNvPr id="5" name="Замещающее содержимое 4"/>
          <p:cNvSpPr>
            <a:spLocks noGrp="1"/>
          </p:cNvSpPr>
          <p:nvPr>
            <p:ph sz="half" idx="2"/>
          </p:nvPr>
        </p:nvSpPr>
        <p:spPr>
          <a:xfrm>
            <a:off x="6181090" y="2560320"/>
            <a:ext cx="4718050" cy="3310255"/>
          </a:xfrm>
        </p:spPr>
        <p:txBody>
          <a:bodyPr>
            <a:normAutofit lnSpcReduction="10000"/>
          </a:bodyPr>
          <a:p>
            <a:r>
              <a:rPr lang="uk-UA" altLang="ru-RU" sz="1600">
                <a:ln/>
                <a:solidFill>
                  <a:schemeClr val="tx1"/>
                </a:solidFill>
                <a:effectLst>
                  <a:outerShdw blurRad="38100" dist="19050" dir="2700000" algn="tl" rotWithShape="0">
                    <a:schemeClr val="dk1">
                      <a:alpha val="40000"/>
                    </a:schemeClr>
                  </a:outerShdw>
                </a:effectLst>
              </a:rPr>
              <a:t>2. </a:t>
            </a:r>
            <a:r>
              <a:rPr lang="ru-RU" altLang="en-US" sz="1600">
                <a:ln/>
                <a:solidFill>
                  <a:schemeClr val="tx1"/>
                </a:solidFill>
                <a:effectLst>
                  <a:outerShdw blurRad="38100" dist="19050" dir="2700000" algn="tl" rotWithShape="0">
                    <a:schemeClr val="dk1">
                      <a:alpha val="40000"/>
                    </a:schemeClr>
                  </a:outerShdw>
                </a:effectLst>
                <a:sym typeface="+mn-ea"/>
              </a:rPr>
              <a:t>Одеська АТЕЦ</a:t>
            </a:r>
            <a:endParaRPr lang="uk-UA" altLang="ru-RU" sz="1600">
              <a:ln/>
              <a:solidFill>
                <a:schemeClr val="tx1"/>
              </a:solidFill>
              <a:effectLst>
                <a:outerShdw blurRad="38100" dist="19050" dir="2700000" algn="tl" rotWithShape="0">
                  <a:schemeClr val="dk1">
                    <a:alpha val="40000"/>
                  </a:schemeClr>
                </a:outerShdw>
              </a:effectLst>
              <a:sym typeface="+mn-ea"/>
            </a:endParaRPr>
          </a:p>
          <a:p>
            <a:r>
              <a:rPr lang="ru-RU" altLang="en-US" sz="1600">
                <a:sym typeface="+mn-ea"/>
              </a:rPr>
              <a:t>Оде́ська АТЕЦ  — недобудована атомна теплоелектроцентраль, розташована поруч з містом Теплодар Одеської області в Україні біля Барабойського водосховища за 25 км на захід від Одеси. Два енергоблоки повинні були виробляти електроенергію для одеського регіону, а також забезпечувати теплом Одесу, Чорноморськ і Теплодар.</a:t>
            </a:r>
            <a:endParaRPr lang="ru-RU" altLang="en-US" sz="1600">
              <a:sym typeface="+mn-ea"/>
            </a:endParaRPr>
          </a:p>
          <a:p>
            <a:r>
              <a:rPr lang="ru-RU" altLang="en-US" sz="1600">
                <a:sym typeface="+mn-ea"/>
              </a:rPr>
              <a:t>Теплодар, як і АТЕЦ почали будувати на початку 1980-х. Після аварії на Чорнобильській АЕС будівництво АТЕЦ зупинили.</a:t>
            </a:r>
            <a:endParaRPr lang="ru-RU" altLang="en-US" sz="1600">
              <a:sym typeface="+mn-ea"/>
            </a:endParaRPr>
          </a:p>
          <a:p>
            <a:endParaRPr lang="ru-RU" altLang="en-US" sz="1600"/>
          </a:p>
          <a:p>
            <a:endParaRPr lang="uk-UA" altLang="ru-RU" sz="16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2" name="Заголовок 21"/>
          <p:cNvSpPr>
            <a:spLocks noGrp="1"/>
          </p:cNvSpPr>
          <p:nvPr>
            <p:ph type="title"/>
          </p:nvPr>
        </p:nvSpPr>
        <p:spPr/>
        <p:txBody>
          <a:bodyPr>
            <a:normAutofit fontScale="90000"/>
          </a:bodyPr>
          <a:p>
            <a:r>
              <a:rPr lang="uk-UA" altLang="ru-RU">
                <a:ln/>
                <a:solidFill>
                  <a:schemeClr val="tx1"/>
                </a:solidFill>
                <a:effectLst>
                  <a:outerShdw blurRad="38100" dist="19050" dir="2700000" algn="tl" rotWithShape="0">
                    <a:schemeClr val="dk1">
                      <a:alpha val="40000"/>
                    </a:schemeClr>
                  </a:outerShdw>
                </a:effectLst>
                <a:sym typeface="+mn-ea"/>
              </a:rPr>
              <a:t>3. </a:t>
            </a:r>
            <a:r>
              <a:rPr lang="ru-RU" altLang="en-US">
                <a:ln/>
                <a:solidFill>
                  <a:schemeClr val="tx1"/>
                </a:solidFill>
                <a:effectLst>
                  <a:outerShdw blurRad="38100" dist="19050" dir="2700000" algn="tl" rotWithShape="0">
                    <a:schemeClr val="dk1">
                      <a:alpha val="40000"/>
                    </a:schemeClr>
                  </a:outerShdw>
                </a:effectLst>
                <a:sym typeface="+mn-ea"/>
              </a:rPr>
              <a:t>Кримська АЕС</a:t>
            </a:r>
            <a:br>
              <a:rPr lang="en-US" altLang="en-US">
                <a:ln/>
                <a:solidFill>
                  <a:schemeClr val="tx1"/>
                </a:solidFill>
                <a:effectLst>
                  <a:outerShdw blurRad="38100" dist="19050" dir="2700000" algn="tl" rotWithShape="0">
                    <a:schemeClr val="dk1">
                      <a:alpha val="40000"/>
                    </a:schemeClr>
                  </a:outerShdw>
                </a:effectLst>
                <a:sym typeface="+mn-ea"/>
              </a:rPr>
            </a:br>
            <a:r>
              <a:rPr lang="uk-UA" altLang="ru-RU">
                <a:ln/>
                <a:solidFill>
                  <a:schemeClr val="tx1"/>
                </a:solidFill>
                <a:effectLst>
                  <a:outerShdw blurRad="38100" dist="19050" dir="2700000" algn="tl" rotWithShape="0">
                    <a:schemeClr val="dk1">
                      <a:alpha val="40000"/>
                    </a:schemeClr>
                  </a:outerShdw>
                </a:effectLst>
                <a:sym typeface="+mn-ea"/>
              </a:rPr>
              <a:t>4. </a:t>
            </a:r>
            <a:r>
              <a:rPr lang="ru-RU" altLang="en-US">
                <a:ln/>
                <a:solidFill>
                  <a:schemeClr val="tx1"/>
                </a:solidFill>
                <a:effectLst>
                  <a:outerShdw blurRad="38100" dist="19050" dir="2700000" algn="tl" rotWithShape="0">
                    <a:schemeClr val="dk1">
                      <a:alpha val="40000"/>
                    </a:schemeClr>
                  </a:outerShdw>
                </a:effectLst>
                <a:sym typeface="+mn-ea"/>
              </a:rPr>
              <a:t>Чигиринська АЕС</a:t>
            </a:r>
            <a:br>
              <a:rPr lang="ru-RU" altLang="en-US">
                <a:ln/>
                <a:solidFill>
                  <a:schemeClr val="tx1"/>
                </a:solidFill>
                <a:effectLst>
                  <a:outerShdw blurRad="38100" dist="19050" dir="2700000" algn="tl" rotWithShape="0">
                    <a:schemeClr val="dk1">
                      <a:alpha val="40000"/>
                    </a:schemeClr>
                  </a:outerShdw>
                </a:effectLst>
              </a:rPr>
            </a:br>
            <a:br>
              <a:rPr lang="ru-RU" altLang="en-US"/>
            </a:br>
            <a:endParaRPr lang="ru-RU" altLang="en-US"/>
          </a:p>
        </p:txBody>
      </p:sp>
      <p:pic>
        <p:nvPicPr>
          <p:cNvPr id="16" name="Замещающая рамка рисунка 15" descr="презентация"/>
          <p:cNvPicPr>
            <a:picLocks noChangeAspect="1"/>
          </p:cNvPicPr>
          <p:nvPr>
            <p:ph type="pic" idx="1"/>
          </p:nvPr>
        </p:nvPicPr>
        <p:blipFill>
          <a:blip r:embed="rId1"/>
          <a:stretch>
            <a:fillRect/>
          </a:stretch>
        </p:blipFill>
        <p:spPr>
          <a:xfrm>
            <a:off x="8094980" y="2615565"/>
            <a:ext cx="3063240" cy="2468880"/>
          </a:xfrm>
          <a:prstGeom prst="rect">
            <a:avLst/>
          </a:prstGeom>
        </p:spPr>
      </p:pic>
      <p:sp>
        <p:nvSpPr>
          <p:cNvPr id="24" name="Замещающий текст 23"/>
          <p:cNvSpPr>
            <a:spLocks noGrp="1"/>
          </p:cNvSpPr>
          <p:nvPr>
            <p:ph type="body" sz="half" idx="2"/>
          </p:nvPr>
        </p:nvSpPr>
        <p:spPr/>
        <p:txBody>
          <a:bodyPr>
            <a:normAutofit lnSpcReduction="20000"/>
          </a:bodyPr>
          <a:p>
            <a:r>
              <a:rPr lang="uk-UA" altLang="ru-RU"/>
              <a:t>3. </a:t>
            </a:r>
            <a:r>
              <a:rPr lang="ru-RU" altLang="en-US"/>
              <a:t>Будівництво Кримської АЕС було припинено на стадії високого ступеня готовності після катастрофи на Чорнобильській АЕС</a:t>
            </a:r>
            <a:endParaRPr lang="ru-RU" altLang="en-US"/>
          </a:p>
          <a:p>
            <a:r>
              <a:rPr lang="uk-UA" altLang="ru-RU"/>
              <a:t>4. Будівельні роботи велися до 1989 р., поки під тиском громадськості не було вирішено зупинити будівництво. Крапку поставила Постанова Ради Міністрів СРСР від 19 травня 1989 р. «Про припинення будівництва Чигиринської АЕС»</a:t>
            </a:r>
            <a:endParaRPr lang="uk-UA" altLang="ru-RU"/>
          </a:p>
        </p:txBody>
      </p:sp>
      <p:pic>
        <p:nvPicPr>
          <p:cNvPr id="106" name="Изображение 105"/>
          <p:cNvPicPr/>
          <p:nvPr/>
        </p:nvPicPr>
        <p:blipFill>
          <a:blip r:embed="rId2" r:link="rId3"/>
          <a:stretch>
            <a:fillRect/>
          </a:stretch>
        </p:blipFill>
        <p:spPr>
          <a:xfrm>
            <a:off x="6096000" y="3429000"/>
            <a:ext cx="0" cy="0"/>
          </a:xfrm>
          <a:prstGeom prst="rect">
            <a:avLst/>
          </a:prstGeom>
          <a:noFill/>
          <a:ln w="9525">
            <a:noFill/>
          </a:ln>
        </p:spPr>
      </p:pic>
      <p:pic>
        <p:nvPicPr>
          <p:cNvPr id="107" name="Изображение 106"/>
          <p:cNvPicPr/>
          <p:nvPr/>
        </p:nvPicPr>
        <p:blipFill>
          <a:blip r:embed="rId2" r:link="rId3"/>
          <a:stretch>
            <a:fillRect/>
          </a:stretch>
        </p:blipFill>
        <p:spPr>
          <a:xfrm>
            <a:off x="6096000" y="3429000"/>
            <a:ext cx="0" cy="0"/>
          </a:xfrm>
          <a:prstGeom prst="rect">
            <a:avLst/>
          </a:prstGeom>
          <a:noFill/>
          <a:ln w="9525">
            <a:noFill/>
          </a:ln>
        </p:spPr>
      </p:pic>
      <p:pic>
        <p:nvPicPr>
          <p:cNvPr id="109" name="Изображение 108"/>
          <p:cNvPicPr/>
          <p:nvPr/>
        </p:nvPicPr>
        <p:blipFill>
          <a:blip r:embed="rId2" r:link="rId3"/>
          <a:stretch>
            <a:fillRect/>
          </a:stretch>
        </p:blipFill>
        <p:spPr>
          <a:xfrm>
            <a:off x="6096000" y="3429000"/>
            <a:ext cx="0" cy="0"/>
          </a:xfrm>
          <a:prstGeom prst="rect">
            <a:avLst/>
          </a:prstGeom>
          <a:noFill/>
          <a:ln w="9525">
            <a:noFill/>
          </a:ln>
        </p:spPr>
      </p:pic>
      <p:pic>
        <p:nvPicPr>
          <p:cNvPr id="110" name="Изображение 109"/>
          <p:cNvPicPr/>
          <p:nvPr/>
        </p:nvPicPr>
        <p:blipFill>
          <a:blip r:embed="rId2" r:link="rId3"/>
          <a:stretch>
            <a:fillRect/>
          </a:stretch>
        </p:blipFill>
        <p:spPr>
          <a:xfrm>
            <a:off x="6096000" y="3429000"/>
            <a:ext cx="0" cy="0"/>
          </a:xfrm>
          <a:prstGeom prst="rect">
            <a:avLst/>
          </a:prstGeom>
          <a:noFill/>
          <a:ln w="9525">
            <a:noFill/>
          </a:ln>
        </p:spPr>
      </p:pic>
      <p:sp>
        <p:nvSpPr>
          <p:cNvPr id="25" name="Текстовое поле 24"/>
          <p:cNvSpPr txBox="1"/>
          <p:nvPr/>
        </p:nvSpPr>
        <p:spPr>
          <a:xfrm>
            <a:off x="8825230" y="1884045"/>
            <a:ext cx="1602105" cy="368300"/>
          </a:xfrm>
          <a:prstGeom prst="rect">
            <a:avLst/>
          </a:prstGeom>
          <a:noFill/>
        </p:spPr>
        <p:txBody>
          <a:bodyPr wrap="square" rtlCol="0" anchor="t">
            <a:spAutoFit/>
          </a:bodyPr>
          <a:p>
            <a:r>
              <a:rPr lang="ru-RU" altLang="en-US">
                <a:sym typeface="+mn-ea"/>
              </a:rPr>
              <a:t>Кримська АЕС</a:t>
            </a:r>
            <a:endParaRPr lang="ru-RU" alt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Заголовок 4"/>
          <p:cNvSpPr>
            <a:spLocks noGrp="1"/>
          </p:cNvSpPr>
          <p:nvPr>
            <p:ph type="title"/>
          </p:nvPr>
        </p:nvSpPr>
        <p:spPr>
          <a:xfrm>
            <a:off x="1293495" y="1661795"/>
            <a:ext cx="3718560" cy="1267460"/>
          </a:xfrm>
        </p:spPr>
        <p:txBody>
          <a:bodyPr>
            <a:scene3d>
              <a:camera prst="orthographicFront"/>
              <a:lightRig rig="threePt" dir="t"/>
            </a:scene3d>
          </a:bodyPr>
          <a:p>
            <a:r>
              <a:rPr lang="uk-UA" altLang="ru-RU">
                <a:ln/>
                <a:solidFill>
                  <a:schemeClr val="tx1"/>
                </a:solidFill>
                <a:effectLst>
                  <a:outerShdw blurRad="38100" dist="19050" dir="2700000" algn="tl" rotWithShape="0">
                    <a:schemeClr val="dk1">
                      <a:alpha val="40000"/>
                    </a:schemeClr>
                  </a:outerShdw>
                </a:effectLst>
                <a:sym typeface="+mn-ea"/>
              </a:rPr>
              <a:t>5. Чорнобильська АЕС</a:t>
            </a:r>
            <a:r>
              <a:rPr lang="ru-RU" altLang="en-US">
                <a:ln/>
                <a:solidFill>
                  <a:schemeClr val="tx1"/>
                </a:solidFill>
                <a:effectLst>
                  <a:outerShdw blurRad="38100" dist="19050" dir="2700000" algn="tl" rotWithShape="0">
                    <a:schemeClr val="dk1">
                      <a:alpha val="40000"/>
                    </a:schemeClr>
                  </a:outerShdw>
                </a:effectLst>
                <a:sym typeface="+mn-ea"/>
              </a:rPr>
              <a:t> </a:t>
            </a:r>
            <a:br>
              <a:rPr lang="ru-RU" altLang="en-US">
                <a:ln/>
                <a:solidFill>
                  <a:schemeClr val="tx1"/>
                </a:solidFill>
                <a:effectLst>
                  <a:outerShdw blurRad="38100" dist="19050" dir="2700000" algn="tl" rotWithShape="0">
                    <a:schemeClr val="dk1">
                      <a:alpha val="40000"/>
                    </a:schemeClr>
                  </a:outerShdw>
                </a:effectLst>
              </a:rPr>
            </a:br>
            <a:endParaRPr lang="ru-RU" altLang="en-US">
              <a:ln/>
              <a:solidFill>
                <a:schemeClr val="tx1"/>
              </a:solidFill>
              <a:effectLst>
                <a:outerShdw blurRad="38100" dist="19050" dir="2700000" algn="tl" rotWithShape="0">
                  <a:schemeClr val="dk1">
                    <a:alpha val="40000"/>
                  </a:schemeClr>
                </a:outerShdw>
              </a:effectLst>
            </a:endParaRPr>
          </a:p>
        </p:txBody>
      </p:sp>
      <p:pic>
        <p:nvPicPr>
          <p:cNvPr id="11" name="Замещающее содержимое 10" descr="1_594"/>
          <p:cNvPicPr>
            <a:picLocks noChangeAspect="1"/>
          </p:cNvPicPr>
          <p:nvPr>
            <p:ph idx="1"/>
          </p:nvPr>
        </p:nvPicPr>
        <p:blipFill>
          <a:blip r:embed="rId1"/>
          <a:stretch>
            <a:fillRect/>
          </a:stretch>
        </p:blipFill>
        <p:spPr>
          <a:xfrm>
            <a:off x="5641975" y="1152525"/>
            <a:ext cx="5469890" cy="2276475"/>
          </a:xfrm>
          <a:prstGeom prst="rect">
            <a:avLst/>
          </a:prstGeom>
        </p:spPr>
      </p:pic>
      <p:sp>
        <p:nvSpPr>
          <p:cNvPr id="7" name="Замещающий текст 6"/>
          <p:cNvSpPr>
            <a:spLocks noGrp="1"/>
          </p:cNvSpPr>
          <p:nvPr>
            <p:ph type="body" sz="half" idx="2"/>
          </p:nvPr>
        </p:nvSpPr>
        <p:spPr>
          <a:xfrm>
            <a:off x="1293495" y="2838450"/>
            <a:ext cx="3718560" cy="3137535"/>
          </a:xfrm>
        </p:spPr>
        <p:txBody>
          <a:bodyPr>
            <a:noAutofit/>
          </a:bodyPr>
          <a:p>
            <a:r>
              <a:rPr lang="ru-RU" altLang="en-US" sz="1300"/>
              <a:t>26 квітня 1986 року – день найбільшої в історії людства техногенної катастрофи. Під час експерименту на 4-му реакторі Чорнобильської атомної електростанції сталися два вибухи. В атмосферу Землі вирвалась хмара радіоактивного пилу. Вітер поніс на північний захід небезпечні радіоактивні ізотопи, які осідали на землю, проникали у воду. За числом потерпілих від аварії Україна займає перше місце серед колишніх республік Радянського Союзу. На долю Білорусі припало близько 60% шкідливих викидів. Від радіаційного забруднення сильно постраждала також і Росія. Потужний циклон проніс радіоактивні речовини територіями Литви, Латвії, Польщі, Швеції, Норвегії, Австрії, Фінляндії, Великої Британії, а пізніше – Німеччини, Нідерландів, Бельгії.</a:t>
            </a:r>
            <a:endParaRPr lang="ru-RU" altLang="en-US" sz="1300"/>
          </a:p>
        </p:txBody>
      </p:sp>
      <p:pic>
        <p:nvPicPr>
          <p:cNvPr id="111" name="Изображение 110"/>
          <p:cNvPicPr/>
          <p:nvPr/>
        </p:nvPicPr>
        <p:blipFill>
          <a:blip r:embed="rId1"/>
          <a:stretch>
            <a:fillRect/>
          </a:stretch>
        </p:blipFill>
        <p:spPr>
          <a:xfrm>
            <a:off x="6096000" y="3429000"/>
            <a:ext cx="0" cy="0"/>
          </a:xfrm>
          <a:prstGeom prst="rect">
            <a:avLst/>
          </a:prstGeom>
          <a:noFill/>
          <a:ln w="9525">
            <a:noFill/>
          </a:ln>
        </p:spPr>
      </p:pic>
      <p:pic>
        <p:nvPicPr>
          <p:cNvPr id="112" name="Изображение 111"/>
          <p:cNvPicPr/>
          <p:nvPr/>
        </p:nvPicPr>
        <p:blipFill>
          <a:blip r:embed="rId2"/>
          <a:stretch>
            <a:fillRect/>
          </a:stretch>
        </p:blipFill>
        <p:spPr>
          <a:xfrm>
            <a:off x="6096000" y="3429000"/>
            <a:ext cx="0" cy="0"/>
          </a:xfrm>
          <a:prstGeom prst="rect">
            <a:avLst/>
          </a:prstGeom>
          <a:noFill/>
          <a:ln w="9525">
            <a:noFill/>
          </a:ln>
        </p:spPr>
      </p:pic>
      <p:pic>
        <p:nvPicPr>
          <p:cNvPr id="113" name="Изображение 112"/>
          <p:cNvPicPr/>
          <p:nvPr/>
        </p:nvPicPr>
        <p:blipFill>
          <a:blip r:embed="rId2"/>
          <a:stretch>
            <a:fillRect/>
          </a:stretch>
        </p:blipFill>
        <p:spPr>
          <a:xfrm>
            <a:off x="6768465" y="3753485"/>
            <a:ext cx="4343400" cy="22225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Заголовок 4"/>
          <p:cNvSpPr>
            <a:spLocks noGrp="1"/>
          </p:cNvSpPr>
          <p:nvPr>
            <p:ph type="title"/>
          </p:nvPr>
        </p:nvSpPr>
        <p:spPr/>
        <p:txBody>
          <a:bodyPr/>
          <a:p>
            <a:r>
              <a:rPr lang="ru-RU" altLang="en-US"/>
              <a:t>Висновок</a:t>
            </a:r>
            <a:endParaRPr lang="ru-RU" altLang="en-US"/>
          </a:p>
        </p:txBody>
      </p:sp>
      <p:sp>
        <p:nvSpPr>
          <p:cNvPr id="6" name="Замещающий текст 5"/>
          <p:cNvSpPr>
            <a:spLocks noGrp="1"/>
          </p:cNvSpPr>
          <p:nvPr>
            <p:ph type="body" idx="1"/>
          </p:nvPr>
        </p:nvSpPr>
        <p:spPr>
          <a:xfrm>
            <a:off x="2014855" y="3846195"/>
            <a:ext cx="8158480" cy="2139315"/>
          </a:xfrm>
        </p:spPr>
        <p:txBody>
          <a:bodyPr>
            <a:normAutofit fontScale="90000"/>
          </a:bodyPr>
          <a:p>
            <a:r>
              <a:rPr lang="uk-UA" altLang="en-US" sz="2400"/>
              <a:t>Розвиток сучасного світу та промисловості призводить до постійного збільшення кількості споживаної енергії. Глобальним кроком в енергетиці стало використання атомної енергії у мирних цілях та створення атомних електростанцій, які здатні виробляти набагато більшу кількість електроенергії порівняно з іншими видами джерел.</a:t>
            </a:r>
            <a:endParaRPr lang="uk-UA" altLang="en-US" sz="24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idx="4294967295"/>
          </p:nvPr>
        </p:nvSpPr>
        <p:spPr>
          <a:xfrm>
            <a:off x="638810" y="618490"/>
            <a:ext cx="2539365" cy="613410"/>
          </a:xfrm>
        </p:spPr>
        <p:txBody>
          <a:bodyPr>
            <a:normAutofit/>
          </a:bodyPr>
          <a:lstStyle/>
          <a:p>
            <a:r>
              <a:rPr lang="uk-UA" sz="2220" dirty="0" smtClean="0">
                <a:ln/>
                <a:solidFill>
                  <a:schemeClr val="tx1"/>
                </a:solidFill>
                <a:effectLst>
                  <a:outerShdw blurRad="38100" dist="19050" dir="2700000" algn="tl" rotWithShape="0">
                    <a:schemeClr val="dk1">
                      <a:alpha val="40000"/>
                    </a:schemeClr>
                  </a:outerShdw>
                </a:effectLst>
              </a:rPr>
              <a:t>Використані сайти</a:t>
            </a:r>
            <a:endParaRPr lang="uk-UA" sz="2220" dirty="0" smtClean="0">
              <a:ln/>
              <a:solidFill>
                <a:schemeClr val="tx1"/>
              </a:solidFill>
              <a:effectLst>
                <a:outerShdw blurRad="38100" dist="19050" dir="2700000" algn="tl" rotWithShape="0">
                  <a:schemeClr val="dk1">
                    <a:alpha val="40000"/>
                  </a:schemeClr>
                </a:outerShdw>
              </a:effectLst>
            </a:endParaRPr>
          </a:p>
        </p:txBody>
      </p:sp>
      <p:sp>
        <p:nvSpPr>
          <p:cNvPr id="8" name="Текст 7"/>
          <p:cNvSpPr>
            <a:spLocks noGrp="1"/>
          </p:cNvSpPr>
          <p:nvPr>
            <p:ph idx="4294967295"/>
          </p:nvPr>
        </p:nvSpPr>
        <p:spPr>
          <a:xfrm>
            <a:off x="709295" y="1150620"/>
            <a:ext cx="10341610" cy="4583430"/>
          </a:xfrm>
        </p:spPr>
        <p:txBody>
          <a:bodyPr>
            <a:noAutofit/>
          </a:bodyPr>
          <a:lstStyle/>
          <a:p>
            <a:pPr marL="457200" indent="-457200">
              <a:buAutoNum type="arabicPeriod"/>
            </a:pPr>
            <a:r>
              <a:rPr lang="ru-RU" sz="1600" dirty="0" err="1" smtClean="0"/>
              <a:t>Атомна</a:t>
            </a:r>
            <a:r>
              <a:rPr lang="ru-RU" sz="1600" dirty="0" smtClean="0"/>
              <a:t> </a:t>
            </a:r>
            <a:r>
              <a:rPr lang="ru-RU" sz="1600" dirty="0" err="1"/>
              <a:t>електростанція</a:t>
            </a:r>
            <a:r>
              <a:rPr lang="ru-RU" sz="1600" dirty="0"/>
              <a:t> — </a:t>
            </a:r>
            <a:r>
              <a:rPr lang="ru-RU" sz="1600" dirty="0" err="1"/>
              <a:t>Вікіпедія</a:t>
            </a:r>
            <a:r>
              <a:rPr lang="ru-RU" sz="1600" dirty="0"/>
              <a:t> (</a:t>
            </a:r>
            <a:r>
              <a:rPr lang="en-US" sz="1600" dirty="0"/>
              <a:t>wikipedia.org</a:t>
            </a:r>
            <a:r>
              <a:rPr lang="en-US" sz="1600" dirty="0" smtClean="0"/>
              <a:t>)</a:t>
            </a:r>
            <a:endParaRPr lang="uk-UA" sz="1600" dirty="0" smtClean="0"/>
          </a:p>
          <a:p>
            <a:pPr marL="457200" indent="-457200">
              <a:buAutoNum type="arabicPeriod"/>
            </a:pPr>
            <a:r>
              <a:rPr lang="ru-RU" sz="1600" dirty="0" err="1"/>
              <a:t>Атомна</a:t>
            </a:r>
            <a:r>
              <a:rPr lang="ru-RU" sz="1600" dirty="0"/>
              <a:t> </a:t>
            </a:r>
            <a:r>
              <a:rPr lang="ru-RU" sz="1600" dirty="0" err="1"/>
              <a:t>електростанція</a:t>
            </a:r>
            <a:r>
              <a:rPr lang="ru-RU" sz="1600" dirty="0"/>
              <a:t> — ВУЕ (</a:t>
            </a:r>
            <a:r>
              <a:rPr lang="en-US" sz="1600" dirty="0"/>
              <a:t>vue.gov.ua</a:t>
            </a:r>
            <a:r>
              <a:rPr lang="en-US" sz="1600" dirty="0" smtClean="0"/>
              <a:t>)</a:t>
            </a:r>
            <a:endParaRPr lang="uk-UA" sz="1600" dirty="0" smtClean="0"/>
          </a:p>
          <a:p>
            <a:pPr marL="457200" indent="-457200">
              <a:buAutoNum type="arabicPeriod"/>
            </a:pPr>
            <a:r>
              <a:rPr lang="ru-RU" sz="1600" dirty="0"/>
              <a:t>Страница 176 | Учебник </a:t>
            </a:r>
            <a:r>
              <a:rPr lang="ru-RU" sz="1600" dirty="0" err="1"/>
              <a:t>Фізика</a:t>
            </a:r>
            <a:r>
              <a:rPr lang="ru-RU" sz="1600" dirty="0"/>
              <a:t> 9 класс В.Г. </a:t>
            </a:r>
            <a:r>
              <a:rPr lang="ru-RU" sz="1600" dirty="0" err="1"/>
              <a:t>Бар’яхтар</a:t>
            </a:r>
            <a:r>
              <a:rPr lang="ru-RU" sz="1600" dirty="0"/>
              <a:t>, Ф.Я. </a:t>
            </a:r>
            <a:r>
              <a:rPr lang="ru-RU" sz="1600" dirty="0" err="1"/>
              <a:t>Божинова</a:t>
            </a:r>
            <a:r>
              <a:rPr lang="ru-RU" sz="1600" dirty="0"/>
              <a:t>, С.О. </a:t>
            </a:r>
            <a:r>
              <a:rPr lang="ru-RU" sz="1600" dirty="0" err="1"/>
              <a:t>Довгий</a:t>
            </a:r>
            <a:r>
              <a:rPr lang="ru-RU" sz="1600" dirty="0"/>
              <a:t> 2017 | </a:t>
            </a:r>
            <a:r>
              <a:rPr lang="ru-RU" sz="1600" dirty="0" err="1"/>
              <a:t>Вшколе</a:t>
            </a:r>
            <a:r>
              <a:rPr lang="ru-RU" sz="1600" dirty="0"/>
              <a:t> (</a:t>
            </a:r>
            <a:r>
              <a:rPr lang="en-US" sz="1600" dirty="0"/>
              <a:t>vshkole.com)</a:t>
            </a:r>
            <a:endParaRPr lang="en-US" sz="1600" dirty="0"/>
          </a:p>
          <a:p>
            <a:pPr marL="457200" indent="-457200">
              <a:buAutoNum type="arabicPeriod"/>
            </a:pPr>
            <a:r>
              <a:rPr lang="en-US" sz="1600" dirty="0"/>
              <a:t>https://www.uatom.org/zagalni-vidomosti/diyuchi-aes-ukrainy/zaporigska-aes</a:t>
            </a:r>
            <a:endParaRPr lang="en-US" sz="1600" dirty="0"/>
          </a:p>
          <a:p>
            <a:pPr marL="457200" indent="-457200">
              <a:buAutoNum type="arabicPeriod"/>
            </a:pPr>
            <a:r>
              <a:rPr lang="en-US" sz="1600" dirty="0"/>
              <a:t>https://uk.wikipedia.org/wiki/Південноукраїнська_АЕС</a:t>
            </a:r>
            <a:endParaRPr lang="en-US" sz="1600" dirty="0"/>
          </a:p>
          <a:p>
            <a:pPr marL="457200" indent="-457200">
              <a:buAutoNum type="arabicPeriod"/>
            </a:pPr>
            <a:r>
              <a:rPr lang="en-US" sz="1600" dirty="0"/>
              <a:t>https://www.uatom.org/zagalni-vidomosti/diyuchi-aes-ukrainy/yugno-ukrainska-aes</a:t>
            </a:r>
            <a:endParaRPr lang="en-US" sz="1600" dirty="0"/>
          </a:p>
          <a:p>
            <a:pPr marL="457200" indent="-457200">
              <a:buAutoNum type="arabicPeriod"/>
            </a:pPr>
            <a:r>
              <a:rPr lang="en-US" sz="1600" dirty="0"/>
              <a:t>https://probapera.org/publication/13/58208/atomni-elektrostantsiji-ukrajiny.html</a:t>
            </a:r>
            <a:endParaRPr lang="en-US" sz="1600" dirty="0"/>
          </a:p>
          <a:p>
            <a:pPr marL="457200" indent="-457200">
              <a:buAutoNum type="arabicPeriod"/>
            </a:pPr>
            <a:r>
              <a:rPr lang="en-US" sz="1600" dirty="0"/>
              <a:t>https://uk.wikipedia.org/wiki/Рівненська_АЕС</a:t>
            </a:r>
            <a:endParaRPr lang="en-US" sz="1600" dirty="0"/>
          </a:p>
          <a:p>
            <a:pPr marL="457200" indent="-457200">
              <a:buAutoNum type="arabicPeriod"/>
            </a:pPr>
            <a:r>
              <a:rPr lang="en-US" sz="1600" dirty="0"/>
              <a:t>https://uk.wikipedia.org/wiki/Хмельницька_АЕС</a:t>
            </a:r>
            <a:endParaRPr lang="en-US" sz="1600" dirty="0"/>
          </a:p>
          <a:p>
            <a:pPr marL="457200" indent="-457200">
              <a:buAutoNum type="arabicPeriod"/>
            </a:pPr>
            <a:r>
              <a:rPr lang="en-US" sz="1600" dirty="0"/>
              <a:t>https://uk.wikipedia.org/wiki/Хмельницька_АЕhttps://uk.wikipedia.org/wiki/Ядерна_енергетика_України</a:t>
            </a:r>
            <a:endParaRPr lang="en-US" sz="1600" dirty="0"/>
          </a:p>
          <a:p>
            <a:pPr marL="457200" indent="-457200">
              <a:buAutoNum type="arabicPeriod"/>
            </a:pPr>
            <a:r>
              <a:rPr lang="en-US" sz="1600" dirty="0"/>
              <a:t>https://delo.ua/energetics/xarkivska-tec-5-ne-pripinyala-pracyuvati-i-podavati-mistu-garyacu-vodu-401879/</a:t>
            </a:r>
            <a:endParaRPr lang="en-US" sz="1600" dirty="0"/>
          </a:p>
          <a:p>
            <a:pPr marL="457200" indent="-457200">
              <a:buAutoNum type="arabicPeriod"/>
            </a:pPr>
            <a:r>
              <a:rPr lang="en-US" sz="1600" dirty="0"/>
              <a:t>https://www.wikiwand.com/uk/Кримська_АЕС</a:t>
            </a:r>
            <a:endParaRPr lang="en-US" sz="1600" dirty="0"/>
          </a:p>
          <a:p>
            <a:pPr marL="457200" indent="-457200">
              <a:buAutoNum type="arabicPeriod"/>
            </a:pPr>
            <a:r>
              <a:rPr lang="en-US" sz="1600" dirty="0"/>
              <a:t>https://uk.wikipedia.org/wiki/Чигиринська_АЕС</a:t>
            </a:r>
            <a:endParaRPr lang="en-US" sz="1600" dirty="0"/>
          </a:p>
          <a:p>
            <a:pPr marL="457200" indent="-457200">
              <a:buAutoNum type="arabicPeriod"/>
            </a:pPr>
            <a:r>
              <a:rPr lang="en-US" sz="1600" dirty="0"/>
              <a:t>https://uk.wikipedia.org/wiki/Чорнобильська_катастрофа</a:t>
            </a:r>
            <a:endParaRPr lang="en-US" sz="1600" dirty="0"/>
          </a:p>
          <a:p>
            <a:pPr marL="457200" indent="-457200">
              <a:buAutoNum type="arabicPeriod"/>
            </a:pPr>
            <a:endParaRPr lang="en-US" sz="1600" dirty="0"/>
          </a:p>
          <a:p>
            <a:pPr marL="457200" indent="-457200">
              <a:buAutoNum type="arabicPeriod"/>
            </a:pPr>
            <a:endParaRPr lang="en-US" sz="160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dirty="0" smtClean="0"/>
              <a:t>Що таке атомна електростанція</a:t>
            </a:r>
            <a:r>
              <a:rPr lang="en-US" b="1" dirty="0" smtClean="0"/>
              <a:t>?</a:t>
            </a:r>
            <a:endParaRPr lang="en-US" b="1" dirty="0"/>
          </a:p>
        </p:txBody>
      </p:sp>
      <p:sp>
        <p:nvSpPr>
          <p:cNvPr id="3" name="Объект 2"/>
          <p:cNvSpPr>
            <a:spLocks noGrp="1"/>
          </p:cNvSpPr>
          <p:nvPr>
            <p:ph idx="1"/>
          </p:nvPr>
        </p:nvSpPr>
        <p:spPr/>
        <p:txBody>
          <a:bodyPr/>
          <a:lstStyle/>
          <a:p>
            <a:pPr marL="0" indent="0">
              <a:buNone/>
            </a:pPr>
            <a:r>
              <a:rPr lang="ru-RU" b="1" dirty="0" smtClean="0"/>
              <a:t> </a:t>
            </a:r>
            <a:r>
              <a:rPr lang="ru-RU" b="1" dirty="0" err="1" smtClean="0"/>
              <a:t>А́томна</a:t>
            </a:r>
            <a:r>
              <a:rPr lang="ru-RU" b="1" dirty="0" smtClean="0"/>
              <a:t> </a:t>
            </a:r>
            <a:r>
              <a:rPr lang="ru-RU" b="1" dirty="0" err="1"/>
              <a:t>електроста́нція</a:t>
            </a:r>
            <a:r>
              <a:rPr lang="ru-RU" dirty="0"/>
              <a:t> (</a:t>
            </a:r>
            <a:r>
              <a:rPr lang="ru-RU" b="1" dirty="0"/>
              <a:t>АЕС</a:t>
            </a:r>
            <a:r>
              <a:rPr lang="ru-RU" dirty="0"/>
              <a:t>) — </a:t>
            </a:r>
            <a:r>
              <a:rPr lang="ru-RU" dirty="0" err="1" smtClean="0"/>
              <a:t>електростанція</a:t>
            </a:r>
            <a:r>
              <a:rPr lang="ru-RU" dirty="0" smtClean="0"/>
              <a:t>, </a:t>
            </a:r>
            <a:r>
              <a:rPr lang="ru-RU" dirty="0"/>
              <a:t>в </a:t>
            </a:r>
            <a:r>
              <a:rPr lang="ru-RU" dirty="0" err="1"/>
              <a:t>якій</a:t>
            </a:r>
            <a:r>
              <a:rPr lang="ru-RU" dirty="0"/>
              <a:t> </a:t>
            </a:r>
            <a:r>
              <a:rPr lang="ru-RU" dirty="0" err="1" smtClean="0"/>
              <a:t>атомна</a:t>
            </a:r>
            <a:r>
              <a:rPr lang="ru-RU" dirty="0" smtClean="0"/>
              <a:t> (</a:t>
            </a:r>
            <a:r>
              <a:rPr lang="ru-RU" dirty="0" err="1" smtClean="0"/>
              <a:t>ядерна</a:t>
            </a:r>
            <a:r>
              <a:rPr lang="ru-RU" dirty="0" smtClean="0"/>
              <a:t>) </a:t>
            </a:r>
            <a:r>
              <a:rPr lang="ru-RU" dirty="0" err="1" smtClean="0"/>
              <a:t>енергія</a:t>
            </a:r>
            <a:r>
              <a:rPr lang="ru-RU" dirty="0"/>
              <a:t> </a:t>
            </a:r>
            <a:r>
              <a:rPr lang="ru-RU" dirty="0" err="1"/>
              <a:t>перетворюється</a:t>
            </a:r>
            <a:r>
              <a:rPr lang="ru-RU" dirty="0"/>
              <a:t> на </a:t>
            </a:r>
            <a:r>
              <a:rPr lang="ru-RU" dirty="0" err="1">
                <a:solidFill>
                  <a:schemeClr val="tx1"/>
                </a:solidFill>
              </a:rPr>
              <a:t>електричну</a:t>
            </a:r>
            <a:r>
              <a:rPr lang="ru-RU" dirty="0"/>
              <a:t>. Генератором </a:t>
            </a:r>
            <a:r>
              <a:rPr lang="ru-RU" dirty="0" err="1"/>
              <a:t>енергії</a:t>
            </a:r>
            <a:r>
              <a:rPr lang="ru-RU" dirty="0"/>
              <a:t> на АЕС є </a:t>
            </a:r>
            <a:r>
              <a:rPr lang="ru-RU" dirty="0" err="1">
                <a:solidFill>
                  <a:schemeClr val="tx1"/>
                </a:solidFill>
              </a:rPr>
              <a:t>атомний</a:t>
            </a:r>
            <a:r>
              <a:rPr lang="ru-RU" dirty="0">
                <a:solidFill>
                  <a:schemeClr val="tx1"/>
                </a:solidFill>
              </a:rPr>
              <a:t> реактор</a:t>
            </a:r>
            <a:r>
              <a:rPr lang="ru-RU" dirty="0" smtClean="0"/>
              <a:t>. </a:t>
            </a:r>
            <a:r>
              <a:rPr lang="ru-RU" b="1" dirty="0" err="1" smtClean="0"/>
              <a:t>Атомний</a:t>
            </a:r>
            <a:r>
              <a:rPr lang="ru-RU" b="1" dirty="0" smtClean="0"/>
              <a:t> реактор </a:t>
            </a:r>
            <a:r>
              <a:rPr lang="ru-RU" dirty="0" smtClean="0"/>
              <a:t>– </a:t>
            </a:r>
            <a:r>
              <a:rPr lang="ru-RU" dirty="0" err="1" smtClean="0"/>
              <a:t>це</a:t>
            </a:r>
            <a:r>
              <a:rPr lang="ru-RU" dirty="0" smtClean="0"/>
              <a:t> </a:t>
            </a:r>
            <a:r>
              <a:rPr lang="ru-RU" dirty="0" err="1" smtClean="0"/>
              <a:t>пристрій</a:t>
            </a:r>
            <a:r>
              <a:rPr lang="ru-RU" dirty="0" smtClean="0"/>
              <a:t>, </a:t>
            </a:r>
            <a:r>
              <a:rPr lang="ru-RU" dirty="0" err="1" smtClean="0"/>
              <a:t>призначений</a:t>
            </a:r>
            <a:r>
              <a:rPr lang="ru-RU" dirty="0" smtClean="0"/>
              <a:t> для </a:t>
            </a:r>
            <a:r>
              <a:rPr lang="ru-RU" dirty="0" err="1" smtClean="0"/>
              <a:t>здійснення</a:t>
            </a:r>
            <a:r>
              <a:rPr lang="ru-RU" dirty="0" smtClean="0"/>
              <a:t> </a:t>
            </a:r>
            <a:r>
              <a:rPr lang="ru-RU" dirty="0" err="1" smtClean="0"/>
              <a:t>керованої</a:t>
            </a:r>
            <a:r>
              <a:rPr lang="ru-RU" dirty="0" smtClean="0"/>
              <a:t> </a:t>
            </a:r>
            <a:r>
              <a:rPr lang="ru-RU" dirty="0" err="1" smtClean="0"/>
              <a:t>ланцюгової</a:t>
            </a:r>
            <a:r>
              <a:rPr lang="ru-RU" dirty="0"/>
              <a:t> </a:t>
            </a:r>
            <a:r>
              <a:rPr lang="ru-RU" dirty="0" err="1" smtClean="0"/>
              <a:t>реакції</a:t>
            </a:r>
            <a:r>
              <a:rPr lang="ru-RU" dirty="0" smtClean="0"/>
              <a:t> </a:t>
            </a:r>
            <a:r>
              <a:rPr lang="ru-RU" dirty="0" err="1" smtClean="0"/>
              <a:t>поділу</a:t>
            </a:r>
            <a:r>
              <a:rPr lang="ru-RU" dirty="0" smtClean="0"/>
              <a:t>, яка </a:t>
            </a:r>
            <a:r>
              <a:rPr lang="ru-RU" dirty="0" err="1" smtClean="0"/>
              <a:t>завжди</a:t>
            </a:r>
            <a:r>
              <a:rPr lang="ru-RU" dirty="0" smtClean="0"/>
              <a:t> </a:t>
            </a:r>
            <a:r>
              <a:rPr lang="ru-RU" dirty="0" err="1" smtClean="0"/>
              <a:t>супроводжується</a:t>
            </a:r>
            <a:r>
              <a:rPr lang="ru-RU" dirty="0" smtClean="0"/>
              <a:t> </a:t>
            </a:r>
            <a:r>
              <a:rPr lang="ru-RU" dirty="0" err="1" smtClean="0"/>
              <a:t>виділенням</a:t>
            </a:r>
            <a:r>
              <a:rPr lang="ru-RU" dirty="0" smtClean="0"/>
              <a:t> </a:t>
            </a:r>
            <a:r>
              <a:rPr lang="ru-RU" dirty="0" err="1" smtClean="0"/>
              <a:t>енергії</a:t>
            </a:r>
            <a:r>
              <a:rPr lang="ru-RU" dirty="0" smtClean="0"/>
              <a:t>.  </a:t>
            </a:r>
            <a:r>
              <a:rPr lang="ru-RU" dirty="0"/>
              <a:t>На </a:t>
            </a:r>
            <a:r>
              <a:rPr lang="ru-RU" dirty="0" err="1"/>
              <a:t>ядерній</a:t>
            </a:r>
            <a:r>
              <a:rPr lang="ru-RU" dirty="0"/>
              <a:t> </a:t>
            </a:r>
            <a:r>
              <a:rPr lang="ru-RU" dirty="0" err="1"/>
              <a:t>установці</a:t>
            </a:r>
            <a:r>
              <a:rPr lang="ru-RU" dirty="0"/>
              <a:t> </a:t>
            </a:r>
            <a:r>
              <a:rPr lang="ru-RU" dirty="0" err="1"/>
              <a:t>виробляють</a:t>
            </a:r>
            <a:r>
              <a:rPr lang="ru-RU" dirty="0"/>
              <a:t>, </a:t>
            </a:r>
            <a:r>
              <a:rPr lang="ru-RU" dirty="0" err="1"/>
              <a:t>обробляють</a:t>
            </a:r>
            <a:r>
              <a:rPr lang="ru-RU" dirty="0"/>
              <a:t> </a:t>
            </a:r>
            <a:r>
              <a:rPr lang="ru-RU" dirty="0" err="1"/>
              <a:t>або</a:t>
            </a:r>
            <a:r>
              <a:rPr lang="ru-RU" dirty="0"/>
              <a:t> </a:t>
            </a:r>
            <a:r>
              <a:rPr lang="ru-RU" dirty="0" err="1"/>
              <a:t>здійснюють</a:t>
            </a:r>
            <a:r>
              <a:rPr lang="ru-RU" dirty="0"/>
              <a:t> </a:t>
            </a:r>
            <a:r>
              <a:rPr lang="ru-RU" dirty="0" err="1"/>
              <a:t>обіг</a:t>
            </a:r>
            <a:r>
              <a:rPr lang="ru-RU" dirty="0"/>
              <a:t> </a:t>
            </a:r>
            <a:r>
              <a:rPr lang="ru-RU" dirty="0" err="1"/>
              <a:t>радіоактивних</a:t>
            </a:r>
            <a:r>
              <a:rPr lang="ru-RU" dirty="0"/>
              <a:t> </a:t>
            </a:r>
            <a:r>
              <a:rPr lang="ru-RU" dirty="0" err="1"/>
              <a:t>матеріалів</a:t>
            </a:r>
            <a:r>
              <a:rPr lang="ru-RU" dirty="0"/>
              <a:t> у </a:t>
            </a:r>
            <a:r>
              <a:rPr lang="ru-RU" dirty="0" err="1"/>
              <a:t>кількостях</a:t>
            </a:r>
            <a:r>
              <a:rPr lang="ru-RU" dirty="0"/>
              <a:t>, за </a:t>
            </a:r>
            <a:r>
              <a:rPr lang="ru-RU" dirty="0" err="1"/>
              <a:t>яких</a:t>
            </a:r>
            <a:r>
              <a:rPr lang="ru-RU" dirty="0"/>
              <a:t> </a:t>
            </a:r>
            <a:r>
              <a:rPr lang="ru-RU" dirty="0" err="1"/>
              <a:t>необхідно</a:t>
            </a:r>
            <a:r>
              <a:rPr lang="ru-RU" dirty="0"/>
              <a:t> </a:t>
            </a:r>
            <a:r>
              <a:rPr lang="ru-RU" dirty="0" err="1"/>
              <a:t>брати</a:t>
            </a:r>
            <a:r>
              <a:rPr lang="ru-RU" dirty="0"/>
              <a:t> до </a:t>
            </a:r>
            <a:r>
              <a:rPr lang="ru-RU" dirty="0" err="1"/>
              <a:t>уваги</a:t>
            </a:r>
            <a:r>
              <a:rPr lang="ru-RU" dirty="0"/>
              <a:t> </a:t>
            </a:r>
            <a:r>
              <a:rPr lang="ru-RU" dirty="0" err="1"/>
              <a:t>питання</a:t>
            </a:r>
            <a:r>
              <a:rPr lang="ru-RU" dirty="0"/>
              <a:t> </a:t>
            </a:r>
            <a:r>
              <a:rPr lang="ru-RU" dirty="0" err="1"/>
              <a:t>ядерної</a:t>
            </a:r>
            <a:r>
              <a:rPr lang="ru-RU" dirty="0"/>
              <a:t> </a:t>
            </a:r>
            <a:r>
              <a:rPr lang="ru-RU" dirty="0" err="1"/>
              <a:t>безпеки</a:t>
            </a:r>
            <a:r>
              <a:rPr lang="ru-RU" dirty="0"/>
              <a:t>.</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fontAlgn="base"/>
            <a:r>
              <a:rPr lang="ru-RU" b="1" dirty="0"/>
              <a:t>У </a:t>
            </a:r>
            <a:r>
              <a:rPr lang="ru-RU" b="1" dirty="0" err="1"/>
              <a:t>чому</a:t>
            </a:r>
            <a:r>
              <a:rPr lang="ru-RU" b="1" dirty="0"/>
              <a:t> </a:t>
            </a:r>
            <a:r>
              <a:rPr lang="ru-RU" b="1" dirty="0" err="1"/>
              <a:t>полягає</a:t>
            </a:r>
            <a:r>
              <a:rPr lang="ru-RU" b="1" dirty="0"/>
              <a:t> </a:t>
            </a:r>
            <a:r>
              <a:rPr lang="ru-RU" b="1" dirty="0" err="1"/>
              <a:t>небезпека</a:t>
            </a:r>
            <a:r>
              <a:rPr lang="ru-RU" b="1" dirty="0"/>
              <a:t> </a:t>
            </a:r>
            <a:r>
              <a:rPr lang="ru-RU" b="1" dirty="0" err="1"/>
              <a:t>атомних</a:t>
            </a:r>
            <a:r>
              <a:rPr lang="ru-RU" b="1" dirty="0"/>
              <a:t> </a:t>
            </a:r>
            <a:r>
              <a:rPr lang="ru-RU" b="1" dirty="0" err="1"/>
              <a:t>електростанцій</a:t>
            </a:r>
            <a:endParaRPr lang="ru-RU" b="1" dirty="0"/>
          </a:p>
        </p:txBody>
      </p:sp>
      <p:sp>
        <p:nvSpPr>
          <p:cNvPr id="3" name="Объект 2"/>
          <p:cNvSpPr>
            <a:spLocks noGrp="1"/>
          </p:cNvSpPr>
          <p:nvPr>
            <p:ph idx="1"/>
          </p:nvPr>
        </p:nvSpPr>
        <p:spPr/>
        <p:txBody>
          <a:bodyPr/>
          <a:lstStyle/>
          <a:p>
            <a:pPr marL="0" indent="0">
              <a:buNone/>
            </a:pPr>
            <a:r>
              <a:rPr lang="ru-RU" dirty="0" smtClean="0"/>
              <a:t> Коли </a:t>
            </a:r>
            <a:r>
              <a:rPr lang="ru-RU" dirty="0" err="1"/>
              <a:t>йдеться</a:t>
            </a:r>
            <a:r>
              <a:rPr lang="ru-RU" dirty="0"/>
              <a:t> про АЕС, </a:t>
            </a:r>
            <a:r>
              <a:rPr lang="ru-RU" dirty="0" err="1"/>
              <a:t>побоювання</a:t>
            </a:r>
            <a:r>
              <a:rPr lang="ru-RU" dirty="0"/>
              <a:t> </a:t>
            </a:r>
            <a:r>
              <a:rPr lang="ru-RU" dirty="0" err="1"/>
              <a:t>пересічного</a:t>
            </a:r>
            <a:r>
              <a:rPr lang="ru-RU" dirty="0"/>
              <a:t> </a:t>
            </a:r>
            <a:r>
              <a:rPr lang="ru-RU" dirty="0" err="1"/>
              <a:t>громадянина</a:t>
            </a:r>
            <a:r>
              <a:rPr lang="ru-RU" dirty="0"/>
              <a:t> </a:t>
            </a:r>
            <a:r>
              <a:rPr lang="ru-RU" dirty="0" err="1"/>
              <a:t>зазвичай</a:t>
            </a:r>
            <a:r>
              <a:rPr lang="ru-RU" dirty="0"/>
              <a:t> </a:t>
            </a:r>
            <a:r>
              <a:rPr lang="ru-RU" dirty="0" err="1"/>
              <a:t>пов'язані</a:t>
            </a:r>
            <a:r>
              <a:rPr lang="ru-RU" dirty="0"/>
              <a:t> </a:t>
            </a:r>
            <a:r>
              <a:rPr lang="ru-RU" dirty="0" err="1"/>
              <a:t>зі</a:t>
            </a:r>
            <a:r>
              <a:rPr lang="ru-RU" dirty="0"/>
              <a:t> словами "</a:t>
            </a:r>
            <a:r>
              <a:rPr lang="ru-RU" dirty="0" err="1"/>
              <a:t>радіація</a:t>
            </a:r>
            <a:r>
              <a:rPr lang="ru-RU" dirty="0"/>
              <a:t>". Але, як </a:t>
            </a:r>
            <a:r>
              <a:rPr lang="ru-RU" dirty="0" err="1"/>
              <a:t>показують</a:t>
            </a:r>
            <a:r>
              <a:rPr lang="ru-RU" dirty="0"/>
              <a:t> </a:t>
            </a:r>
            <a:r>
              <a:rPr lang="ru-RU" dirty="0" err="1"/>
              <a:t>дослідження</a:t>
            </a:r>
            <a:r>
              <a:rPr lang="ru-RU" dirty="0"/>
              <a:t>, </a:t>
            </a:r>
            <a:r>
              <a:rPr lang="ru-RU" dirty="0" err="1"/>
              <a:t>найбільший</a:t>
            </a:r>
            <a:r>
              <a:rPr lang="ru-RU" dirty="0"/>
              <a:t> </a:t>
            </a:r>
            <a:r>
              <a:rPr lang="ru-RU" dirty="0" err="1"/>
              <a:t>вплив</a:t>
            </a:r>
            <a:r>
              <a:rPr lang="ru-RU" dirty="0"/>
              <a:t> </a:t>
            </a:r>
            <a:r>
              <a:rPr lang="ru-RU" dirty="0" err="1"/>
              <a:t>радіації</a:t>
            </a:r>
            <a:r>
              <a:rPr lang="ru-RU" dirty="0"/>
              <a:t> на </a:t>
            </a:r>
            <a:r>
              <a:rPr lang="ru-RU" dirty="0" err="1"/>
              <a:t>людину</a:t>
            </a:r>
            <a:r>
              <a:rPr lang="ru-RU" dirty="0"/>
              <a:t> </a:t>
            </a:r>
            <a:r>
              <a:rPr lang="ru-RU" dirty="0" err="1"/>
              <a:t>відбувається</a:t>
            </a:r>
            <a:r>
              <a:rPr lang="ru-RU" dirty="0"/>
              <a:t> за </a:t>
            </a:r>
            <a:r>
              <a:rPr lang="ru-RU" dirty="0" err="1"/>
              <a:t>рахунок</a:t>
            </a:r>
            <a:r>
              <a:rPr lang="ru-RU" dirty="0"/>
              <a:t> </a:t>
            </a:r>
            <a:r>
              <a:rPr lang="ru-RU" dirty="0" err="1"/>
              <a:t>природних</a:t>
            </a:r>
            <a:r>
              <a:rPr lang="ru-RU" dirty="0"/>
              <a:t> </a:t>
            </a:r>
            <a:r>
              <a:rPr lang="ru-RU" dirty="0" err="1"/>
              <a:t>джерел</a:t>
            </a:r>
            <a:r>
              <a:rPr lang="ru-RU" dirty="0"/>
              <a:t> </a:t>
            </a:r>
            <a:r>
              <a:rPr lang="ru-RU" dirty="0" err="1"/>
              <a:t>радіації</a:t>
            </a:r>
            <a:r>
              <a:rPr lang="ru-RU" dirty="0"/>
              <a:t>, </a:t>
            </a:r>
            <a:r>
              <a:rPr lang="ru-RU" dirty="0" err="1"/>
              <a:t>під</a:t>
            </a:r>
            <a:r>
              <a:rPr lang="ru-RU" dirty="0"/>
              <a:t> час </a:t>
            </a:r>
            <a:r>
              <a:rPr lang="ru-RU" dirty="0" err="1"/>
              <a:t>медичних</a:t>
            </a:r>
            <a:r>
              <a:rPr lang="ru-RU" dirty="0"/>
              <a:t> </a:t>
            </a:r>
            <a:r>
              <a:rPr lang="ru-RU" dirty="0" err="1"/>
              <a:t>досліджень</a:t>
            </a:r>
            <a:r>
              <a:rPr lang="ru-RU" dirty="0"/>
              <a:t> і </a:t>
            </a:r>
            <a:r>
              <a:rPr lang="ru-RU" dirty="0" err="1"/>
              <a:t>лікування</a:t>
            </a:r>
            <a:r>
              <a:rPr lang="ru-RU" dirty="0"/>
              <a:t>. </a:t>
            </a:r>
            <a:r>
              <a:rPr lang="ru-RU" dirty="0" err="1"/>
              <a:t>Радіація</a:t>
            </a:r>
            <a:r>
              <a:rPr lang="ru-RU" dirty="0"/>
              <a:t>, </a:t>
            </a:r>
            <a:r>
              <a:rPr lang="ru-RU" dirty="0" err="1"/>
              <a:t>пов'язана</a:t>
            </a:r>
            <a:r>
              <a:rPr lang="ru-RU" dirty="0"/>
              <a:t> з "</a:t>
            </a:r>
            <a:r>
              <a:rPr lang="ru-RU" dirty="0" err="1"/>
              <a:t>нормальним</a:t>
            </a:r>
            <a:r>
              <a:rPr lang="ru-RU" dirty="0"/>
              <a:t>" </a:t>
            </a:r>
            <a:r>
              <a:rPr lang="ru-RU" dirty="0" err="1"/>
              <a:t>розвитком</a:t>
            </a:r>
            <a:r>
              <a:rPr lang="ru-RU" dirty="0"/>
              <a:t> </a:t>
            </a:r>
            <a:r>
              <a:rPr lang="ru-RU" dirty="0" err="1"/>
              <a:t>атомної</a:t>
            </a:r>
            <a:r>
              <a:rPr lang="ru-RU" dirty="0"/>
              <a:t> </a:t>
            </a:r>
            <a:r>
              <a:rPr lang="ru-RU" dirty="0" err="1"/>
              <a:t>енергетики</a:t>
            </a:r>
            <a:r>
              <a:rPr lang="ru-RU" dirty="0"/>
              <a:t>, становить </a:t>
            </a:r>
            <a:r>
              <a:rPr lang="ru-RU" dirty="0" err="1"/>
              <a:t>лише</a:t>
            </a:r>
            <a:r>
              <a:rPr lang="ru-RU" dirty="0"/>
              <a:t> малу </a:t>
            </a:r>
            <a:r>
              <a:rPr lang="ru-RU" dirty="0" err="1"/>
              <a:t>частину</a:t>
            </a:r>
            <a:r>
              <a:rPr lang="ru-RU" dirty="0"/>
              <a:t> </a:t>
            </a:r>
            <a:r>
              <a:rPr lang="ru-RU" dirty="0" err="1"/>
              <a:t>радіації</a:t>
            </a:r>
            <a:r>
              <a:rPr lang="ru-RU" dirty="0"/>
              <a:t>, </a:t>
            </a:r>
            <a:r>
              <a:rPr lang="ru-RU" dirty="0" err="1"/>
              <a:t>що</a:t>
            </a:r>
            <a:r>
              <a:rPr lang="ru-RU" dirty="0"/>
              <a:t> </a:t>
            </a:r>
            <a:r>
              <a:rPr lang="ru-RU" dirty="0" err="1"/>
              <a:t>спричинена</a:t>
            </a:r>
            <a:r>
              <a:rPr lang="ru-RU" dirty="0"/>
              <a:t> </a:t>
            </a:r>
            <a:r>
              <a:rPr lang="ru-RU" dirty="0" err="1"/>
              <a:t>діяльністю</a:t>
            </a:r>
            <a:r>
              <a:rPr lang="ru-RU" dirty="0"/>
              <a:t> </a:t>
            </a:r>
            <a:r>
              <a:rPr lang="ru-RU" dirty="0" err="1"/>
              <a:t>людини</a:t>
            </a:r>
            <a:r>
              <a:rPr lang="ru-RU" dirty="0"/>
              <a:t>. </a:t>
            </a:r>
            <a:r>
              <a:rPr lang="ru-RU" dirty="0" err="1"/>
              <a:t>Проте</a:t>
            </a:r>
            <a:r>
              <a:rPr lang="ru-RU" dirty="0"/>
              <a:t>, на жаль, </a:t>
            </a:r>
            <a:r>
              <a:rPr lang="ru-RU" dirty="0" err="1"/>
              <a:t>історія</a:t>
            </a:r>
            <a:r>
              <a:rPr lang="ru-RU" dirty="0"/>
              <a:t> </a:t>
            </a:r>
            <a:r>
              <a:rPr lang="ru-RU" dirty="0" err="1"/>
              <a:t>людства</a:t>
            </a:r>
            <a:r>
              <a:rPr lang="ru-RU" dirty="0"/>
              <a:t> </a:t>
            </a:r>
            <a:r>
              <a:rPr lang="ru-RU" dirty="0" err="1"/>
              <a:t>налічує</a:t>
            </a:r>
            <a:r>
              <a:rPr lang="ru-RU" dirty="0"/>
              <a:t> </a:t>
            </a:r>
            <a:r>
              <a:rPr lang="ru-RU" dirty="0" err="1"/>
              <a:t>декілька</a:t>
            </a:r>
            <a:r>
              <a:rPr lang="ru-RU" dirty="0"/>
              <a:t> </a:t>
            </a:r>
            <a:r>
              <a:rPr lang="ru-RU" dirty="0" err="1"/>
              <a:t>випадків</a:t>
            </a:r>
            <a:r>
              <a:rPr lang="ru-RU" dirty="0"/>
              <a:t> аномального </a:t>
            </a:r>
            <a:r>
              <a:rPr lang="ru-RU" dirty="0" err="1"/>
              <a:t>розвитку</a:t>
            </a:r>
            <a:r>
              <a:rPr lang="ru-RU" dirty="0"/>
              <a:t> </a:t>
            </a:r>
            <a:r>
              <a:rPr lang="ru-RU" dirty="0" err="1"/>
              <a:t>подій</a:t>
            </a:r>
            <a:r>
              <a:rPr lang="ru-RU" dirty="0"/>
              <a:t> на </a:t>
            </a:r>
            <a:r>
              <a:rPr lang="ru-RU" dirty="0" err="1"/>
              <a:t>ядерних</a:t>
            </a:r>
            <a:r>
              <a:rPr lang="ru-RU" dirty="0"/>
              <a:t> реакторах. </a:t>
            </a:r>
            <a:r>
              <a:rPr lang="ru-RU" dirty="0" err="1"/>
              <a:t>Наслідки</a:t>
            </a:r>
            <a:r>
              <a:rPr lang="ru-RU" dirty="0"/>
              <a:t> </a:t>
            </a:r>
            <a:r>
              <a:rPr lang="ru-RU" dirty="0" err="1"/>
              <a:t>цих</a:t>
            </a:r>
            <a:r>
              <a:rPr lang="ru-RU" dirty="0"/>
              <a:t> </a:t>
            </a:r>
            <a:r>
              <a:rPr lang="ru-RU" dirty="0" err="1"/>
              <a:t>випадках</a:t>
            </a:r>
            <a:r>
              <a:rPr lang="ru-RU" dirty="0"/>
              <a:t> </a:t>
            </a:r>
            <a:r>
              <a:rPr lang="ru-RU" dirty="0" err="1"/>
              <a:t>були</a:t>
            </a:r>
            <a:r>
              <a:rPr lang="ru-RU" dirty="0"/>
              <a:t> </a:t>
            </a:r>
            <a:r>
              <a:rPr lang="ru-RU" dirty="0" err="1"/>
              <a:t>катастрофічними</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n/>
                <a:solidFill>
                  <a:schemeClr val="tx1"/>
                </a:solidFill>
                <a:effectLst>
                  <a:outerShdw blurRad="38100" dist="19050" dir="2700000" algn="tl" rotWithShape="0">
                    <a:schemeClr val="dk1">
                      <a:alpha val="40000"/>
                    </a:schemeClr>
                  </a:outerShdw>
                </a:effectLst>
              </a:rPr>
              <a:t>Запорізька АЕС</a:t>
            </a:r>
            <a:endParaRPr lang="en-US" dirty="0">
              <a:ln/>
              <a:solidFill>
                <a:schemeClr val="tx1"/>
              </a:solidFill>
              <a:effectLst>
                <a:outerShdw blurRad="38100" dist="19050" dir="2700000" algn="tl" rotWithShape="0">
                  <a:schemeClr val="dk1">
                    <a:alpha val="40000"/>
                  </a:schemeClr>
                </a:outerShdw>
              </a:effectLst>
            </a:endParaRPr>
          </a:p>
        </p:txBody>
      </p:sp>
      <p:sp>
        <p:nvSpPr>
          <p:cNvPr id="3" name="Объект 2"/>
          <p:cNvSpPr>
            <a:spLocks noGrp="1"/>
          </p:cNvSpPr>
          <p:nvPr>
            <p:ph idx="1"/>
          </p:nvPr>
        </p:nvSpPr>
        <p:spPr>
          <a:xfrm>
            <a:off x="1295400" y="2557145"/>
            <a:ext cx="9601200" cy="3572510"/>
          </a:xfrm>
        </p:spPr>
        <p:txBody>
          <a:bodyPr>
            <a:noAutofit/>
          </a:bodyPr>
          <a:lstStyle/>
          <a:p>
            <a:r>
              <a:rPr lang="en-US" sz="1600"/>
              <a:t>Запорізька АЕС (ЗАЕС) розташована у степовій зоні України на березі Каховського водосховища. Це найбільша в Європі і в Україні атомна електростанція.</a:t>
            </a:r>
            <a:r>
              <a:rPr lang="uk-UA" altLang="en-US" sz="1600"/>
              <a:t> Рішення про її будівництво було прийняте у 1978 році</a:t>
            </a:r>
            <a:endParaRPr lang="uk-UA" altLang="en-US" sz="1600"/>
          </a:p>
          <a:p>
            <a:endParaRPr lang="uk-UA" altLang="en-US" sz="1600"/>
          </a:p>
          <a:p>
            <a:r>
              <a:rPr lang="uk-UA" altLang="en-US" sz="1600"/>
              <a:t>У 1981-му розпочалося поетапне спорудження блоків станції. Протягом 1984-1987 рр. введено в експлуатацію чотири енергоблоки.</a:t>
            </a:r>
            <a:endParaRPr lang="uk-UA" altLang="en-US" sz="1600"/>
          </a:p>
          <a:p>
            <a:endParaRPr lang="uk-UA" altLang="en-US" sz="1600"/>
          </a:p>
          <a:p>
            <a:r>
              <a:rPr lang="uk-UA" altLang="en-US" sz="1600"/>
              <a:t>У 1989 р. почав функціонувати п’ятий енергоблок, а шостий – лише у 1995 році, після скасування мораторію на будівництво ядерних об’єктів в Україні.</a:t>
            </a:r>
            <a:endParaRPr lang="uk-UA" altLang="en-US" sz="1600"/>
          </a:p>
          <a:p>
            <a:endParaRPr lang="uk-UA" altLang="en-US" sz="1600"/>
          </a:p>
          <a:p>
            <a:r>
              <a:rPr lang="uk-UA" altLang="en-US" sz="1600"/>
              <a:t>Нині ЗАЕС – сучасне високотехнологічне підприємство, потужний постачальник електроенергії в Україні.</a:t>
            </a:r>
            <a:endParaRPr lang="uk-UA" altLang="en-US" sz="160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1026" name="Picture 2" descr="Запорізька АЕС в місті Запоріжж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3038" y="1889759"/>
            <a:ext cx="4616723" cy="30305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Щодо ситуації на Запорізької АЕС. Новости :section-UK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329" y="1889759"/>
            <a:ext cx="4616723" cy="3030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ln/>
                <a:solidFill>
                  <a:schemeClr val="tx1"/>
                </a:solidFill>
                <a:effectLst>
                  <a:outerShdw blurRad="38100" dist="19050" dir="2700000" algn="tl" rotWithShape="0">
                    <a:schemeClr val="dk1">
                      <a:alpha val="40000"/>
                    </a:schemeClr>
                  </a:outerShdw>
                </a:effectLst>
              </a:rPr>
              <a:t>Південноукра</a:t>
            </a:r>
            <a:r>
              <a:rPr lang="uk-UA" altLang="ru-RU">
                <a:ln/>
                <a:solidFill>
                  <a:schemeClr val="tx1"/>
                </a:solidFill>
                <a:effectLst>
                  <a:outerShdw blurRad="38100" dist="19050" dir="2700000" algn="tl" rotWithShape="0">
                    <a:schemeClr val="dk1">
                      <a:alpha val="40000"/>
                    </a:schemeClr>
                  </a:outerShdw>
                </a:effectLst>
              </a:rPr>
              <a:t>їнс</a:t>
            </a:r>
            <a:r>
              <a:rPr lang="ru-RU" altLang="en-US">
                <a:ln/>
                <a:solidFill>
                  <a:schemeClr val="tx1"/>
                </a:solidFill>
                <a:effectLst>
                  <a:outerShdw blurRad="38100" dist="19050" dir="2700000" algn="tl" rotWithShape="0">
                    <a:schemeClr val="dk1">
                      <a:alpha val="40000"/>
                    </a:schemeClr>
                  </a:outerShdw>
                </a:effectLst>
              </a:rPr>
              <a:t>ька атомна електростанція</a:t>
            </a:r>
            <a:endParaRPr lang="ru-RU" altLang="en-US">
              <a:ln/>
              <a:solidFill>
                <a:schemeClr val="tx1"/>
              </a:solidFill>
              <a:effectLst>
                <a:outerShdw blurRad="38100" dist="19050" dir="2700000" algn="tl" rotWithShape="0">
                  <a:schemeClr val="dk1">
                    <a:alpha val="40000"/>
                  </a:schemeClr>
                </a:outerShdw>
              </a:effectLst>
            </a:endParaRPr>
          </a:p>
        </p:txBody>
      </p:sp>
      <p:sp>
        <p:nvSpPr>
          <p:cNvPr id="3" name="Замещающее содержимое 2"/>
          <p:cNvSpPr>
            <a:spLocks noGrp="1"/>
          </p:cNvSpPr>
          <p:nvPr>
            <p:ph idx="1"/>
          </p:nvPr>
        </p:nvSpPr>
        <p:spPr/>
        <p:txBody>
          <a:bodyPr>
            <a:normAutofit/>
          </a:bodyPr>
          <a:p>
            <a:r>
              <a:rPr lang="uk-UA" altLang="ru-RU"/>
              <a:t>Південноукраї́нська атомна електростанція (ПАЕС; до 2022 року — Южно-Українська АЕС, ЮУАЕС) — атомна електростанція, розташована в степовій зоні на лівому березі річки Південний Буг, при Ташлицькому водосховищі, неподалік (на схід) від міста Южноукраїнська, що в Миколаївській області.</a:t>
            </a:r>
            <a:endParaRPr lang="uk-UA" altLang="ru-RU"/>
          </a:p>
          <a:p>
            <a:r>
              <a:rPr lang="uk-UA" altLang="ru-RU"/>
              <a:t>Відлік своєї історії Південноукраїнська АЕС веде з грудня 1982-го, коли почав працювати перший енергоблок. Другий і третій блоки-мільйонники було введено в експлуатацію у 1985 та 1989 роках.</a:t>
            </a:r>
            <a:endParaRPr lang="uk-UA" altLang="ru-RU"/>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Заголовок 3"/>
          <p:cNvSpPr>
            <a:spLocks noGrp="1"/>
          </p:cNvSpPr>
          <p:nvPr>
            <p:ph type="title"/>
          </p:nvPr>
        </p:nvSpPr>
        <p:spPr/>
        <p:txBody>
          <a:bodyPr>
            <a:normAutofit fontScale="90000"/>
          </a:bodyPr>
          <a:p>
            <a:r>
              <a:rPr lang="ru-RU" altLang="en-US" sz="2000"/>
              <a:t>Енергоатом затвердив зміну назви АЕС із «Южно-Українська атомна електростанція» на «Південноукраїнська атомна електростанція» своїм наказом у квітні 2022 року. Відповідно до Постанови Кабміну № 1061 від 27 вересня 2022 року уряд остаточно затвердив перейменування Южно-Української атомної електростанції на Південноукраїнську</a:t>
            </a:r>
            <a:endParaRPr lang="ru-RU" altLang="en-US" sz="2000"/>
          </a:p>
        </p:txBody>
      </p:sp>
      <p:sp>
        <p:nvSpPr>
          <p:cNvPr id="5" name="Замещающее содержимое 4"/>
          <p:cNvSpPr>
            <a:spLocks noGrp="1"/>
          </p:cNvSpPr>
          <p:nvPr>
            <p:ph sz="half" idx="1"/>
          </p:nvPr>
        </p:nvSpPr>
        <p:spPr>
          <a:xfrm>
            <a:off x="1298575" y="2673985"/>
            <a:ext cx="4516755" cy="3082925"/>
          </a:xfrm>
        </p:spPr>
        <p:txBody>
          <a:bodyPr/>
          <a:p>
            <a:endParaRPr lang="ru-RU" altLang="en-US"/>
          </a:p>
        </p:txBody>
      </p:sp>
      <p:sp>
        <p:nvSpPr>
          <p:cNvPr id="6" name="Замещающее содержимое 5"/>
          <p:cNvSpPr>
            <a:spLocks noGrp="1"/>
          </p:cNvSpPr>
          <p:nvPr>
            <p:ph sz="half" idx="2"/>
          </p:nvPr>
        </p:nvSpPr>
        <p:spPr>
          <a:xfrm>
            <a:off x="6280785" y="2675255"/>
            <a:ext cx="4519930" cy="3081655"/>
          </a:xfrm>
        </p:spPr>
        <p:txBody>
          <a:bodyPr/>
          <a:p>
            <a:endParaRPr lang="ru-RU" altLang="en-US"/>
          </a:p>
        </p:txBody>
      </p:sp>
      <p:pic>
        <p:nvPicPr>
          <p:cNvPr id="100" name="Изображение 99"/>
          <p:cNvPicPr/>
          <p:nvPr/>
        </p:nvPicPr>
        <p:blipFill>
          <a:blip r:embed="rId2"/>
          <a:stretch>
            <a:fillRect/>
          </a:stretch>
        </p:blipFill>
        <p:spPr>
          <a:xfrm>
            <a:off x="1295400" y="2673985"/>
            <a:ext cx="4519295" cy="3082925"/>
          </a:xfrm>
          <a:prstGeom prst="rect">
            <a:avLst/>
          </a:prstGeom>
          <a:noFill/>
          <a:ln w="9525">
            <a:noFill/>
          </a:ln>
        </p:spPr>
      </p:pic>
      <p:pic>
        <p:nvPicPr>
          <p:cNvPr id="101" name="Изображение 100"/>
          <p:cNvPicPr/>
          <p:nvPr/>
        </p:nvPicPr>
        <p:blipFill>
          <a:blip r:embed="rId1"/>
          <a:stretch>
            <a:fillRect/>
          </a:stretch>
        </p:blipFill>
        <p:spPr>
          <a:xfrm>
            <a:off x="6280150" y="2674620"/>
            <a:ext cx="4519930" cy="30822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n/>
                <a:solidFill>
                  <a:schemeClr val="tx1"/>
                </a:solidFill>
                <a:effectLst>
                  <a:outerShdw blurRad="38100" dist="19050" dir="2700000" algn="tl" rotWithShape="0">
                    <a:schemeClr val="dk1">
                      <a:alpha val="40000"/>
                    </a:schemeClr>
                  </a:outerShdw>
                </a:effectLst>
              </a:rPr>
              <a:t>Рівненська АЕС</a:t>
            </a:r>
            <a:endParaRPr lang="en-US">
              <a:ln/>
              <a:solidFill>
                <a:schemeClr val="tx1"/>
              </a:solidFill>
              <a:effectLst>
                <a:outerShdw blurRad="38100" dist="19050" dir="2700000" algn="tl" rotWithShape="0">
                  <a:schemeClr val="dk1">
                    <a:alpha val="40000"/>
                  </a:schemeClr>
                </a:outerShdw>
              </a:effectLst>
            </a:endParaRPr>
          </a:p>
        </p:txBody>
      </p:sp>
      <p:sp>
        <p:nvSpPr>
          <p:cNvPr id="3" name="Объект 2"/>
          <p:cNvSpPr>
            <a:spLocks noGrp="1"/>
          </p:cNvSpPr>
          <p:nvPr>
            <p:ph sz="half" idx="1"/>
          </p:nvPr>
        </p:nvSpPr>
        <p:spPr>
          <a:xfrm>
            <a:off x="1298575" y="2560320"/>
            <a:ext cx="4718050" cy="3573145"/>
          </a:xfrm>
        </p:spPr>
        <p:txBody>
          <a:bodyPr>
            <a:noAutofit/>
          </a:bodyPr>
          <a:lstStyle/>
          <a:p>
            <a:r>
              <a:rPr lang="en-US" sz="1500"/>
              <a:t>Ще одна електростанція, що забезпечує енергією західну частину країни. Потужність, що виробляється даним об`єктом енергетики, становить 20% всієї електроенергії України.</a:t>
            </a:r>
            <a:endParaRPr lang="en-US" sz="1500"/>
          </a:p>
          <a:p>
            <a:r>
              <a:rPr lang="en-US" sz="1500"/>
              <a:t>Будівництво станції почалося в 1973 році. Два перших енергоблоки з реакторами ВВЕР-440 уведені в експлуатацію в 1980—1981 роках, а 3-й енергоблок — мільйонник — в 1986 році.</a:t>
            </a:r>
            <a:endParaRPr lang="en-US" sz="1500"/>
          </a:p>
          <a:p>
            <a:r>
              <a:rPr lang="en-US" sz="1500"/>
              <a:t>Будівництво 4-го енергоблоку РАЕС розпочалося в 1984 році, а в 1991 році передбачалося введення його в експлуатацію. Однак саме тоді роботи призупинили внаслідок введення мораторію Верховної Ради на спорудження ядерних об'єктів на території України.</a:t>
            </a:r>
            <a:endParaRPr lang="en-US" sz="1500"/>
          </a:p>
        </p:txBody>
      </p:sp>
      <p:pic>
        <p:nvPicPr>
          <p:cNvPr id="102" name="Замещающее содержимое 101"/>
          <p:cNvPicPr/>
          <p:nvPr>
            <p:ph sz="half" idx="2"/>
          </p:nvPr>
        </p:nvPicPr>
        <p:blipFill>
          <a:blip r:embed="rId1"/>
          <a:stretch>
            <a:fillRect/>
          </a:stretch>
        </p:blipFill>
        <p:spPr>
          <a:xfrm>
            <a:off x="6177915" y="2560320"/>
            <a:ext cx="4718685" cy="33102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Заголовок 1"/>
          <p:cNvSpPr>
            <a:spLocks noGrp="1"/>
          </p:cNvSpPr>
          <p:nvPr>
            <p:ph type="title"/>
          </p:nvPr>
        </p:nvSpPr>
        <p:spPr>
          <a:xfrm>
            <a:off x="1295400" y="4511040"/>
            <a:ext cx="9609455" cy="516255"/>
          </a:xfrm>
        </p:spPr>
        <p:txBody>
          <a:bodyPr/>
          <a:p>
            <a:r>
              <a:rPr lang="ru-RU" altLang="en-US">
                <a:ln/>
                <a:solidFill>
                  <a:schemeClr val="tx1"/>
                </a:solidFill>
                <a:effectLst>
                  <a:outerShdw blurRad="38100" dist="19050" dir="2700000" algn="tl" rotWithShape="0">
                    <a:schemeClr val="dk1">
                      <a:alpha val="40000"/>
                    </a:schemeClr>
                  </a:outerShdw>
                </a:effectLst>
              </a:rPr>
              <a:t>Хмельницька АЕС</a:t>
            </a:r>
            <a:endParaRPr lang="ru-RU" altLang="en-US">
              <a:ln/>
              <a:solidFill>
                <a:schemeClr val="tx1"/>
              </a:solidFill>
              <a:effectLst>
                <a:outerShdw blurRad="38100" dist="19050" dir="2700000" algn="tl" rotWithShape="0">
                  <a:schemeClr val="dk1">
                    <a:alpha val="40000"/>
                  </a:schemeClr>
                </a:outerShdw>
              </a:effectLst>
            </a:endParaRPr>
          </a:p>
        </p:txBody>
      </p:sp>
      <p:sp>
        <p:nvSpPr>
          <p:cNvPr id="6" name="Замещающая рамка рисунка 5"/>
          <p:cNvSpPr>
            <a:spLocks noGrp="1" noChangeAspect="1"/>
          </p:cNvSpPr>
          <p:nvPr>
            <p:ph type="pic" idx="1"/>
          </p:nvPr>
        </p:nvSpPr>
        <p:spPr>
          <a:xfrm>
            <a:off x="2590800" y="1041400"/>
            <a:ext cx="7010400" cy="3335655"/>
          </a:xfrm>
        </p:spPr>
      </p:sp>
      <p:sp>
        <p:nvSpPr>
          <p:cNvPr id="3" name="Замещающий текст 2"/>
          <p:cNvSpPr>
            <a:spLocks noGrp="1"/>
          </p:cNvSpPr>
          <p:nvPr>
            <p:ph type="body" sz="half" idx="2"/>
          </p:nvPr>
        </p:nvSpPr>
        <p:spPr>
          <a:xfrm>
            <a:off x="1295400" y="5027295"/>
            <a:ext cx="9609455" cy="868680"/>
          </a:xfrm>
        </p:spPr>
        <p:txBody>
          <a:bodyPr>
            <a:noAutofit/>
          </a:bodyPr>
          <a:p>
            <a:r>
              <a:rPr lang="ru-RU" altLang="en-US" sz="1600">
                <a:sym typeface="+mn-ea"/>
              </a:rPr>
              <a:t>Хмельницька АЕС розташована у центральній частині Західної України на межі трьох областей – Хмельницької, Рівненської і Тернопільської.</a:t>
            </a:r>
            <a:endParaRPr lang="ru-RU" altLang="en-US" sz="1600"/>
          </a:p>
          <a:p>
            <a:r>
              <a:rPr lang="ru-RU" altLang="en-US" sz="1600">
                <a:sym typeface="+mn-ea"/>
              </a:rPr>
              <a:t> Спочатку Хмельницька АЕС складалася з двох енергоблоків, але згодом була розширена до 4 блоків (2010-12 рр.).</a:t>
            </a:r>
            <a:endParaRPr lang="ru-RU" altLang="en-US" sz="1600"/>
          </a:p>
          <a:p>
            <a:endParaRPr lang="uk-UA" altLang="ru-RU" sz="1600"/>
          </a:p>
        </p:txBody>
      </p:sp>
      <p:pic>
        <p:nvPicPr>
          <p:cNvPr id="105" name="Изображение 104"/>
          <p:cNvPicPr/>
          <p:nvPr/>
        </p:nvPicPr>
        <p:blipFill>
          <a:blip r:embed="rId1"/>
          <a:stretch>
            <a:fillRect/>
          </a:stretch>
        </p:blipFill>
        <p:spPr>
          <a:xfrm>
            <a:off x="2509520" y="1041400"/>
            <a:ext cx="7172960" cy="34690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Натуральные материалы">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6918</Words>
  <Application>WPS Presentation</Application>
  <PresentationFormat>Широкоэкранный</PresentationFormat>
  <Paragraphs>97</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Arial</vt:lpstr>
      <vt:lpstr>Garamond</vt:lpstr>
      <vt:lpstr>Microsoft YaHei</vt:lpstr>
      <vt:lpstr>Arial Unicode MS</vt:lpstr>
      <vt:lpstr>Calibri</vt:lpstr>
      <vt:lpstr>Натуральные материалы</vt:lpstr>
      <vt:lpstr>Атомні електростанції України </vt:lpstr>
      <vt:lpstr>Що таке атомна електростанція?</vt:lpstr>
      <vt:lpstr>У чому полягає небезпека атомних електростанцій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Використані сайти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Атомні електростанції України</dc:title>
  <dc:creator>user</dc:creator>
  <cp:lastModifiedBy>user</cp:lastModifiedBy>
  <cp:revision>11</cp:revision>
  <dcterms:created xsi:type="dcterms:W3CDTF">2023-03-11T21:22:00Z</dcterms:created>
  <dcterms:modified xsi:type="dcterms:W3CDTF">2023-03-12T22:06:28Z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EA2CAF22694549DBA3F59F3864B387CA</vt:lpwstr>
  </property>
  <property fmtid="{D5CDD505-2E9C-101B-9397-08002B2CF9AE}" pid="3" name="KSOProductBuildVer">
    <vt:lpwstr>1049-11.2.0.11486</vt:lpwstr>
  </property>
</Properties>
</file>