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59" r:id="rId3"/>
    <p:sldId id="279" r:id="rId4"/>
    <p:sldId id="280" r:id="rId5"/>
    <p:sldId id="283" r:id="rId6"/>
    <p:sldId id="257" r:id="rId7"/>
    <p:sldId id="281" r:id="rId8"/>
    <p:sldId id="284" r:id="rId9"/>
    <p:sldId id="285" r:id="rId10"/>
    <p:sldId id="277" r:id="rId11"/>
    <p:sldId id="26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2"/>
    <a:srgbClr val="544056"/>
    <a:srgbClr val="D7D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34" autoAdjust="0"/>
    <p:restoredTop sz="94620" autoAdjust="0"/>
  </p:normalViewPr>
  <p:slideViewPr>
    <p:cSldViewPr>
      <p:cViewPr>
        <p:scale>
          <a:sx n="75" d="100"/>
          <a:sy n="75" d="100"/>
        </p:scale>
        <p:origin x="-3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938" y="9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B90AD85-7092-4BA2-BC84-4E9F283E7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0F271C-4657-40FC-940F-F169E09645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9A10-3C87-4C54-9009-61ED4ADA6E53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46C9B9-9441-44A6-B332-FFD36D2FB5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78D0A3-6735-48F4-B51D-C551F25E9D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6CED0-D7DB-49E6-89D7-AC9C844CFB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824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29FC4-113A-4F52-964A-B0FCDC513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10F087-D5EF-4BAF-A9BC-A533BFE2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075B40-1580-46AE-8B52-03FCC592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96C-8259-4C6E-9537-7A3459B8F19D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561159-8E6A-49CD-88EA-ADE567FB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E768B6-B4D4-4D05-9647-1EFD5DAE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F7DA-FEC8-41FA-8C28-1CEDC114B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8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305C4-9222-4B89-90D1-42C1D7F9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30CDAB-447E-4F7E-B644-4DEAE8405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DC4876-DC13-4D0A-B475-3C8F165A4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FBC3BA-A162-4772-8002-882DE46F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96C-8259-4C6E-9537-7A3459B8F19D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211457-E8E6-4D3D-B741-6A4384D9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F32CF4-2F0B-4294-9FD9-031C318F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F7DA-FEC8-41FA-8C28-1CEDC114B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23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9F0FF-6BB8-40AE-A743-B80F333F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A39E51-F741-422B-8304-98C11F40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DC2EFB-9ABF-4F79-89F7-EBD729DE0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63E081-A5CF-496C-A4F1-EAC2BE404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5E3F270-6F0E-4D0F-972E-594075DC0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C06222C-3407-4696-B6ED-239742DA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96C-8259-4C6E-9537-7A3459B8F19D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A43130-33CC-406B-BA77-69427520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EE362D-1469-4D43-A214-5D7C59C1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F7DA-FEC8-41FA-8C28-1CEDC114B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98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3E939-2A62-4F1F-BC30-BA7EB933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29FBF9-8DC1-4D31-AE5C-C5D57F7F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96C-8259-4C6E-9537-7A3459B8F19D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CDF1F-A307-4A7D-9086-4B8D597D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3B9F58-B9D2-4BC0-AA97-F79EA30F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F7DA-FEC8-41FA-8C28-1CEDC114B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374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BD78B4-CBD5-4B9C-9A83-9694EE2F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96C-8259-4C6E-9537-7A3459B8F19D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31544B-9E86-40AE-9C19-B296A066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C4CB79-8306-40FB-A1EA-690991B6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F7DA-FEC8-41FA-8C28-1CEDC114B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87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7D84D-F2A3-4C73-94CD-CE88C009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33B9B7-8F63-4182-9B8B-B60A2A313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D5058-FDEE-4D97-A581-F1D92254E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F9596D-B68E-4A37-8B3F-62926A21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96C-8259-4C6E-9537-7A3459B8F19D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6C94D8-A5AF-47F9-A394-2D3EE653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D231BC-5FF7-46CF-8C2D-59D28C1B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F7DA-FEC8-41FA-8C28-1CEDC114B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506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63BAF-5E7D-49BC-84BF-CE9FF52A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185D7D-48D7-4E77-9D45-814AB984D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C60F91-3750-4CB2-8225-A70600581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AD629B-59CE-4BE7-A560-1E4F9656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96C-8259-4C6E-9537-7A3459B8F19D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E882F0-A152-4CF6-A3F2-84DD8200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1A659C-809B-4B94-9A65-A23B4B77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F7DA-FEC8-41FA-8C28-1CEDC114B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10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B5E43-0C07-4AE2-9FB2-C6F58BB6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C0B98E-5688-4FA4-89C0-9596782BF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31A1AA-1A08-4E9C-BB50-EE3C87C1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96C-8259-4C6E-9537-7A3459B8F19D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B970C0-D747-4091-98BD-0D471D6B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347AEE-F09C-44A7-B2EB-E514EFBA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F7DA-FEC8-41FA-8C28-1CEDC114B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83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5FDA6D-DDA5-4745-A415-606736F44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383B58-EBCB-4047-A077-B5D1D65CB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3017C-F4C1-4F5A-BE18-66000B8B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96C-8259-4C6E-9537-7A3459B8F19D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E1B77-0A2E-49A3-A752-02D6D02F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B724BC-A40E-4168-8774-51D6439F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F7DA-FEC8-41FA-8C28-1CEDC114B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5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20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1ABB4-84E6-4957-916D-CC332F6B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7823A-AB17-46E4-B7FA-475AC7D0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6528C9-5884-4B4D-B36C-1A614FA1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0526-881B-4EFB-A2B1-E2EC6E673644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A9552C-5650-405C-942C-79F245E3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EA733B-55B7-42F8-B642-7A4DC9DA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403C-4EB7-40BC-9395-955F62C492F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40E1113-501F-42FF-A817-B71D295CCD2C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39F007F-2479-4E1B-962F-B6FEF354E7FF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4FBB389D-F645-4EF0-A313-F1760EDDD65D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2"/>
          </a:solidFill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8DDD8ED-37DB-433B-9BE3-ED56AB186990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2"/>
                </a:solidFill>
              </a:endParaRPr>
            </a:p>
          </p:txBody>
        </p:sp>
        <p:sp>
          <p:nvSpPr>
            <p:cNvPr id="13" name="Блок-схема: объединение 12">
              <a:extLst>
                <a:ext uri="{FF2B5EF4-FFF2-40B4-BE49-F238E27FC236}">
                  <a16:creationId xmlns:a16="http://schemas.microsoft.com/office/drawing/2014/main" id="{8A9AC1B6-7038-462A-A7C2-D0F29619BF17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463789D-0C7C-454D-BFD9-1DE51E4C5BFC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2"/>
          </a:solidFill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84D431FD-AB15-4701-9AC6-CDB8CE4C764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6" name="Блок-схема: объединение 15">
              <a:extLst>
                <a:ext uri="{FF2B5EF4-FFF2-40B4-BE49-F238E27FC236}">
                  <a16:creationId xmlns:a16="http://schemas.microsoft.com/office/drawing/2014/main" id="{E7D3F83A-004E-403A-8F03-CC8948CF9F67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5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B881EB-1784-473B-8081-FDC8508B7613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119E31C-4778-49B4-88E9-494EF71DCCA4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AB8690DA-5449-464D-80A9-DCC9C148D31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2"/>
          </a:solidFill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15118C4-713A-4AB9-B08B-BD62864C2E6A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Блок-схема: объединение 12">
              <a:extLst>
                <a:ext uri="{FF2B5EF4-FFF2-40B4-BE49-F238E27FC236}">
                  <a16:creationId xmlns:a16="http://schemas.microsoft.com/office/drawing/2014/main" id="{A0898C5B-FFF0-4624-824E-84E4C17CBB1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BCAD506-BA00-4E33-B68C-E5911E34BEAB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2"/>
          </a:solidFill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501341E1-EFB0-48B5-8780-45599BABAF41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6" name="Блок-схема: объединение 15">
              <a:extLst>
                <a:ext uri="{FF2B5EF4-FFF2-40B4-BE49-F238E27FC236}">
                  <a16:creationId xmlns:a16="http://schemas.microsoft.com/office/drawing/2014/main" id="{DE8C835F-D205-4D6A-8A82-F0DFE38F02AB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33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365125"/>
            <a:ext cx="5257801" cy="1325563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D8509-D379-49B3-A4FE-EDBEE064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0FB3E60-2F82-4C12-95B3-7ACC1B0E5862}" type="datetimeFigureOut">
              <a:rPr lang="ru-RU" smtClean="0"/>
              <a:pPr/>
              <a:t>11.03.2021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7DD4B55-CA6E-4B68-97C9-646C6EC1FB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50" y="-575"/>
            <a:ext cx="5186362" cy="685857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5207212" y="36075"/>
            <a:ext cx="2844750" cy="274500"/>
            <a:chOff x="5228062" y="49500"/>
            <a:chExt cx="2844750" cy="274500"/>
          </a:xfrm>
          <a:solidFill>
            <a:schemeClr val="accent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accent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033588"/>
            <a:ext cx="5186363" cy="4049712"/>
          </a:xfrm>
        </p:spPr>
        <p:txBody>
          <a:bodyPr/>
          <a:lstStyle>
            <a:lvl1pPr>
              <a:defRPr b="0">
                <a:solidFill>
                  <a:schemeClr val="accent2"/>
                </a:solidFill>
              </a:defRPr>
            </a:lvl1pPr>
            <a:lvl2pPr>
              <a:defRPr b="0">
                <a:solidFill>
                  <a:schemeClr val="accent2"/>
                </a:solidFill>
              </a:defRPr>
            </a:lvl2pPr>
            <a:lvl3pPr>
              <a:defRPr b="0">
                <a:solidFill>
                  <a:schemeClr val="accent2"/>
                </a:solidFill>
              </a:defRPr>
            </a:lvl3pPr>
            <a:lvl4pPr>
              <a:defRPr b="0">
                <a:solidFill>
                  <a:schemeClr val="accent2"/>
                </a:solidFill>
              </a:defRPr>
            </a:lvl4pPr>
            <a:lvl5pPr>
              <a:defRPr b="0">
                <a:solidFill>
                  <a:schemeClr val="accent2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460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756F5F-238C-4EA5-953D-83BC7A40E2A5}"/>
              </a:ext>
            </a:extLst>
          </p:cNvPr>
          <p:cNvSpPr/>
          <p:nvPr userDrawn="1"/>
        </p:nvSpPr>
        <p:spPr>
          <a:xfrm>
            <a:off x="0" y="1674000"/>
            <a:ext cx="12192000" cy="135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A24F890-6633-4AD3-9C24-3D0B92AF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BC0BA3-1E1F-4BDD-8E19-DB8F68551C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3294063"/>
            <a:ext cx="10515600" cy="29702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560B685-5836-4067-85B7-2D3D4F5E09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989138"/>
            <a:ext cx="10515600" cy="8096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7723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75B666-56EB-4BC3-A2DA-3F26BD5CBF9B}"/>
              </a:ext>
            </a:extLst>
          </p:cNvPr>
          <p:cNvSpPr/>
          <p:nvPr userDrawn="1"/>
        </p:nvSpPr>
        <p:spPr>
          <a:xfrm>
            <a:off x="8031000" y="447747"/>
            <a:ext cx="3735000" cy="596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848B91CB-D8C9-4DA9-8CED-26CE57EE34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8502" y="3654002"/>
            <a:ext cx="6525000" cy="260999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7B65CF81-B173-4646-A374-B2745EC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501" y="594001"/>
            <a:ext cx="6525000" cy="855000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1819EB9-C582-4395-9B13-E428103A36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8501" y="1764001"/>
            <a:ext cx="6525000" cy="1685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6053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5A4E8-4491-4B8E-8D46-FF66BEA6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3CA45-84EF-4365-A83D-693B46FB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ABCA0D-97A4-4A8D-A228-B176B291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96C-8259-4C6E-9537-7A3459B8F19D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91FA1D-E700-4D19-8AE0-0132EC2A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D4A97C-AF01-4C13-9ECA-9C6A0DF1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F7DA-FEC8-41FA-8C28-1CEDC114B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59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B844A-5F06-438E-8D5B-EEBE30AF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70AA84-1516-4BB4-BB32-CFEEC7EC0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39FFDD-06F0-4DB8-9B8B-4832B4DE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F96C-8259-4C6E-9537-7A3459B8F19D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5DAC9F-0BE9-4A2E-8BC2-5BAFA3F7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621F7C-1841-4558-93E8-402A42AD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F7DA-FEC8-41FA-8C28-1CEDC114B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31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presentation-creation.ru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C381-1854-4C97-8542-EBCF540B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B0A123-FF8A-4CE7-837D-F06E3FC60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330587-C329-41B4-82ED-12FC66934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AF96C-8259-4C6E-9537-7A3459B8F19D}" type="datetimeFigureOut">
              <a:rPr lang="ru-RU" smtClean="0"/>
              <a:t>11.03.2021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A18EC2-2045-4FC0-B95D-518BE3AA4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5BB3D3-4A0A-41F5-85BE-8743F189C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F7DA-FEC8-41FA-8C28-1CEDC114BC1D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hlinkClick r:id="rId19"/>
            <a:extLst>
              <a:ext uri="{FF2B5EF4-FFF2-40B4-BE49-F238E27FC236}">
                <a16:creationId xmlns:a16="http://schemas.microsoft.com/office/drawing/2014/main" id="{272B339E-EE75-42A2-A257-2175F5120A8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9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rUvq2IgNUyo90GcFBhrCbWaIHKNEnRAf/edit" TargetMode="External"/><Relationship Id="rId2" Type="http://schemas.openxmlformats.org/officeDocument/2006/relationships/hyperlink" Target="https://docs.google.com/document/d/1p9zw6DfwZqyWV1T20TPPr-R3KjZ0oWQO/edit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interface.ru/home.asp?artId=23665" TargetMode="External"/><Relationship Id="rId4" Type="http://schemas.openxmlformats.org/officeDocument/2006/relationships/hyperlink" Target="https://www.youtube.com/watch?v=flGjJMsjnG0&amp;ab_channel=%D0%90%D0%BD%D1%82%D0%BE%D0%BD%D0%93%D0%BE%D0%B2%D0%BE%D1%80%D0%BE%D0%B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араллелограмм 3">
            <a:extLst>
              <a:ext uri="{FF2B5EF4-FFF2-40B4-BE49-F238E27FC236}">
                <a16:creationId xmlns:a16="http://schemas.microsoft.com/office/drawing/2014/main" id="{E66A9F77-287B-4435-A782-CC4B09FBC08D}"/>
              </a:ext>
            </a:extLst>
          </p:cNvPr>
          <p:cNvSpPr/>
          <p:nvPr/>
        </p:nvSpPr>
        <p:spPr>
          <a:xfrm>
            <a:off x="5196000" y="0"/>
            <a:ext cx="8595000" cy="6858000"/>
          </a:xfrm>
          <a:prstGeom prst="parallelogram">
            <a:avLst>
              <a:gd name="adj" fmla="val 2014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C80AD-11EA-4219-93DF-32921C154B7F}"/>
              </a:ext>
            </a:extLst>
          </p:cNvPr>
          <p:cNvSpPr txBox="1"/>
          <p:nvPr/>
        </p:nvSpPr>
        <p:spPr>
          <a:xfrm>
            <a:off x="6291465" y="297381"/>
            <a:ext cx="591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accent2"/>
                </a:solidFill>
              </a:rPr>
              <a:t>Анализ поведения системы с </a:t>
            </a:r>
            <a:r>
              <a:rPr lang="ru-RU" sz="3600" b="1" dirty="0">
                <a:solidFill>
                  <a:srgbClr val="FF5B52"/>
                </a:solidFill>
              </a:rPr>
              <a:t>испол</a:t>
            </a:r>
            <a:r>
              <a:rPr lang="ru-RU" sz="3600" b="1" dirty="0">
                <a:solidFill>
                  <a:schemeClr val="accent2"/>
                </a:solidFill>
              </a:rPr>
              <a:t>ьзованием контекстных диаграмм на примере компании </a:t>
            </a:r>
            <a:r>
              <a:rPr lang="en-US" sz="3600" b="1" dirty="0">
                <a:solidFill>
                  <a:schemeClr val="accent2"/>
                </a:solidFill>
              </a:rPr>
              <a:t>Sun bag</a:t>
            </a:r>
            <a:r>
              <a:rPr lang="ru-RU" sz="3600" b="1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04D8474E-965D-4D1B-8BC4-C9332CB4792E}"/>
              </a:ext>
            </a:extLst>
          </p:cNvPr>
          <p:cNvSpPr txBox="1">
            <a:spLocks/>
          </p:cNvSpPr>
          <p:nvPr/>
        </p:nvSpPr>
        <p:spPr>
          <a:xfrm>
            <a:off x="6636000" y="3654000"/>
            <a:ext cx="5085000" cy="2910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/>
              <a:t>Работу выполнили студенты К3241:</a:t>
            </a:r>
          </a:p>
          <a:p>
            <a:pPr lvl="1" algn="l"/>
            <a:r>
              <a:rPr lang="ru-RU" sz="2000" dirty="0" err="1"/>
              <a:t>Каратецкая</a:t>
            </a:r>
            <a:r>
              <a:rPr lang="ru-RU" sz="2000" dirty="0"/>
              <a:t> Мария</a:t>
            </a:r>
          </a:p>
          <a:p>
            <a:pPr lvl="1" algn="l"/>
            <a:r>
              <a:rPr lang="ru-RU" sz="2000" dirty="0" err="1"/>
              <a:t>Шугинин</a:t>
            </a:r>
            <a:r>
              <a:rPr lang="ru-RU" sz="2000" dirty="0"/>
              <a:t> Юрий</a:t>
            </a:r>
          </a:p>
          <a:p>
            <a:pPr lvl="1" algn="l"/>
            <a:r>
              <a:rPr lang="ru-RU" sz="2000" dirty="0"/>
              <a:t>Комиссаров Александр</a:t>
            </a:r>
          </a:p>
          <a:p>
            <a:pPr algn="l"/>
            <a:r>
              <a:rPr lang="ru-RU" sz="2400" b="1" dirty="0"/>
              <a:t>Преподаватель:</a:t>
            </a:r>
          </a:p>
          <a:p>
            <a:pPr lvl="1" algn="l"/>
            <a:r>
              <a:rPr lang="ru-RU" sz="2000" dirty="0"/>
              <a:t>Говорова М.М</a:t>
            </a:r>
            <a:r>
              <a:rPr lang="ru-RU" dirty="0"/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1E7EB4-07A4-478A-B68C-FFD203DCA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543" y="5499000"/>
            <a:ext cx="1922327" cy="13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6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F66A4A-B554-47D5-97AF-28D52764E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7A22438B-88DD-44C1-BA85-B848E4B3B72E}"/>
              </a:ext>
            </a:extLst>
          </p:cNvPr>
          <p:cNvSpPr/>
          <p:nvPr/>
        </p:nvSpPr>
        <p:spPr>
          <a:xfrm>
            <a:off x="7348814" y="2201705"/>
            <a:ext cx="3285000" cy="1485000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69178AE-EAEE-4D2C-A43E-59509CFF2BFC}"/>
              </a:ext>
            </a:extLst>
          </p:cNvPr>
          <p:cNvSpPr/>
          <p:nvPr/>
        </p:nvSpPr>
        <p:spPr>
          <a:xfrm>
            <a:off x="4764112" y="2574000"/>
            <a:ext cx="2584702" cy="7404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A9E669E-62C1-48F3-9D98-C1EABA01FDBC}"/>
              </a:ext>
            </a:extLst>
          </p:cNvPr>
          <p:cNvSpPr/>
          <p:nvPr/>
        </p:nvSpPr>
        <p:spPr>
          <a:xfrm>
            <a:off x="2181000" y="2574000"/>
            <a:ext cx="2604577" cy="7404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83EA257-CBBA-4FE5-92A3-CB72B18D0A7D}"/>
              </a:ext>
            </a:extLst>
          </p:cNvPr>
          <p:cNvSpPr/>
          <p:nvPr/>
        </p:nvSpPr>
        <p:spPr>
          <a:xfrm>
            <a:off x="3267127" y="3754510"/>
            <a:ext cx="481514" cy="455966"/>
          </a:xfrm>
          <a:prstGeom prst="roundRect">
            <a:avLst>
              <a:gd name="adj" fmla="val 1575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80B76F7-CFD5-42EC-A7F8-0F2D5E01B1EE}"/>
              </a:ext>
            </a:extLst>
          </p:cNvPr>
          <p:cNvSpPr/>
          <p:nvPr/>
        </p:nvSpPr>
        <p:spPr>
          <a:xfrm>
            <a:off x="5904918" y="3756397"/>
            <a:ext cx="483280" cy="455966"/>
          </a:xfrm>
          <a:prstGeom prst="roundRect">
            <a:avLst>
              <a:gd name="adj" fmla="val 17012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9275A29-2855-45F9-8CF6-F2F906466448}"/>
              </a:ext>
            </a:extLst>
          </p:cNvPr>
          <p:cNvSpPr/>
          <p:nvPr/>
        </p:nvSpPr>
        <p:spPr>
          <a:xfrm>
            <a:off x="8653641" y="3795432"/>
            <a:ext cx="481514" cy="455966"/>
          </a:xfrm>
          <a:prstGeom prst="roundRect">
            <a:avLst>
              <a:gd name="adj" fmla="val 16645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CD51721-9F15-442E-84A1-5FA648A5146A}"/>
              </a:ext>
            </a:extLst>
          </p:cNvPr>
          <p:cNvSpPr/>
          <p:nvPr/>
        </p:nvSpPr>
        <p:spPr>
          <a:xfrm>
            <a:off x="2308313" y="4375512"/>
            <a:ext cx="23951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accent1"/>
                </a:solidFill>
              </a:rPr>
              <a:t>Проанализированы внутренние процессы компании </a:t>
            </a:r>
            <a:r>
              <a:rPr lang="en-US" sz="1600" dirty="0">
                <a:solidFill>
                  <a:schemeClr val="accent1"/>
                </a:solidFill>
              </a:rPr>
              <a:t>Sun Bag </a:t>
            </a:r>
            <a:r>
              <a:rPr lang="ru-RU" sz="1600" dirty="0">
                <a:solidFill>
                  <a:schemeClr val="accent1"/>
                </a:solidFill>
              </a:rPr>
              <a:t>по  продаже сумок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E1A721F5-57FE-4B90-B321-FABDBDB1EDF8}"/>
              </a:ext>
            </a:extLst>
          </p:cNvPr>
          <p:cNvSpPr/>
          <p:nvPr/>
        </p:nvSpPr>
        <p:spPr>
          <a:xfrm>
            <a:off x="4802677" y="4276137"/>
            <a:ext cx="270763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accent1"/>
                </a:solidFill>
              </a:rPr>
              <a:t>Построены контекстная диаграмма нулевого уровня и детализированная диаграмма, отображены все сущности и потоки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771F2D59-50CA-4FFC-9678-E529F1FF30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4136" y="3795432"/>
            <a:ext cx="360000" cy="360000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57C61A8D-596A-4A9E-8F35-8119CAFDF21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75123" y="3799331"/>
            <a:ext cx="360000" cy="3600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8E136E7-7F55-488D-AC88-4050409066A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14398" y="3852363"/>
            <a:ext cx="360000" cy="360000"/>
          </a:xfrm>
          <a:prstGeom prst="rect">
            <a:avLst/>
          </a:prstGeom>
        </p:spPr>
      </p:pic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0A732CF-B8DD-4EBA-8C60-E87D925F1164}"/>
              </a:ext>
            </a:extLst>
          </p:cNvPr>
          <p:cNvSpPr/>
          <p:nvPr/>
        </p:nvSpPr>
        <p:spPr>
          <a:xfrm>
            <a:off x="7708641" y="4375512"/>
            <a:ext cx="234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accent1"/>
                </a:solidFill>
              </a:rPr>
              <a:t>Все поставленные в этой работе задачи были выполнены и отображены в отчете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EDF7982-D7D6-4397-8FF5-A9771CAA2D80}"/>
              </a:ext>
            </a:extLst>
          </p:cNvPr>
          <p:cNvSpPr txBox="1">
            <a:spLocks/>
          </p:cNvSpPr>
          <p:nvPr/>
        </p:nvSpPr>
        <p:spPr>
          <a:xfrm>
            <a:off x="838200" y="36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Выводы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030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2A1E4A6-7EB5-43F2-AECE-2CE164D7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solidFill>
                  <a:schemeClr val="accent2"/>
                </a:solidFill>
              </a:rPr>
              <a:t>РЕСУРСЫ</a:t>
            </a:r>
            <a:endParaRPr lang="ru-RU" sz="5400" dirty="0">
              <a:solidFill>
                <a:schemeClr val="accent2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E5203F6-9308-471D-930E-01AB4FE48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65" y="18990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Описание метода </a:t>
            </a:r>
            <a:r>
              <a:rPr lang="en-US" sz="2400" dirty="0"/>
              <a:t>DFD: </a:t>
            </a:r>
            <a:r>
              <a:rPr lang="en-US" sz="18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https://docs.google.com/document/d/1p9zw6DfwZqyWV1T20TPPr-R3KjZ0oWQO/edit</a:t>
            </a:r>
            <a:endParaRPr lang="en-US" sz="1800" dirty="0"/>
          </a:p>
          <a:p>
            <a:pPr marL="0" indent="0">
              <a:buNone/>
            </a:pPr>
            <a:r>
              <a:rPr lang="ru-RU" sz="2400" dirty="0"/>
              <a:t>Описание лабораторной работы</a:t>
            </a:r>
            <a:r>
              <a:rPr lang="en-US" sz="2400" dirty="0"/>
              <a:t>: </a:t>
            </a:r>
            <a:r>
              <a:rPr lang="en-US" sz="20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https://docs.google.com/document/d/1rUvq2IgNUyo90GcFBhrCbWaIHKNEnRAf/edit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Обучающее видео по работе в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CA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ERwin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 Process Modeler: </a:t>
            </a:r>
            <a:r>
              <a:rPr lang="en-US" sz="20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https://www.youtube.com/watch?v=flGjJMsjnG0&amp;ab_channel=%D0%90%D0%BD%D1%82%D0%BE%D0%BD%D0%93%D0%BE%D0%B2%D0%BE%D1%80%D0%BE%D0%B2</a:t>
            </a:r>
            <a:endParaRPr lang="ru-RU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sz="2400" dirty="0"/>
              <a:t>Мануал по интерфейсу программы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CA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ERwin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 Process Modeler</a:t>
            </a:r>
            <a:r>
              <a:rPr lang="en-US" sz="2400" dirty="0"/>
              <a:t>: </a:t>
            </a:r>
            <a:r>
              <a:rPr lang="en-US" sz="200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http://www.interface.ru/home.asp?artId=23665</a:t>
            </a:r>
            <a:endParaRPr lang="ru-RU" sz="2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23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919671-7543-4952-8BDE-F6ACD6596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9043" y="2259266"/>
            <a:ext cx="6905007" cy="4598734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3C9821-5591-4CF4-89A7-31405354F565}"/>
              </a:ext>
            </a:extLst>
          </p:cNvPr>
          <p:cNvSpPr/>
          <p:nvPr/>
        </p:nvSpPr>
        <p:spPr>
          <a:xfrm>
            <a:off x="0" y="0"/>
            <a:ext cx="546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EC55727-BA37-4438-8ACD-551E0CC2D3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58900"/>
            <a:ext cx="5281613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Цель</a:t>
            </a:r>
          </a:p>
        </p:txBody>
      </p:sp>
      <p:sp>
        <p:nvSpPr>
          <p:cNvPr id="11" name="Текст 1">
            <a:extLst>
              <a:ext uri="{FF2B5EF4-FFF2-40B4-BE49-F238E27FC236}">
                <a16:creationId xmlns:a16="http://schemas.microsoft.com/office/drawing/2014/main" id="{A1C40434-14F5-49C9-A42E-C5501DD05D56}"/>
              </a:ext>
            </a:extLst>
          </p:cNvPr>
          <p:cNvSpPr txBox="1">
            <a:spLocks/>
          </p:cNvSpPr>
          <p:nvPr/>
        </p:nvSpPr>
        <p:spPr>
          <a:xfrm>
            <a:off x="411956" y="3003537"/>
            <a:ext cx="4597087" cy="186546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Создание функциональной модели АИС компании </a:t>
            </a:r>
            <a:r>
              <a:rPr lang="en-US" sz="2200" dirty="0">
                <a:solidFill>
                  <a:schemeClr val="bg1"/>
                </a:solidFill>
              </a:rPr>
              <a:t>Sun Bag</a:t>
            </a:r>
            <a:r>
              <a:rPr lang="ru-RU" sz="2200" dirty="0">
                <a:solidFill>
                  <a:schemeClr val="bg1"/>
                </a:solidFill>
              </a:rPr>
              <a:t> по продаже сумок на уровне анализа поведения системы с использованием </a:t>
            </a:r>
            <a:r>
              <a:rPr lang="en-US" sz="2200" dirty="0">
                <a:solidFill>
                  <a:schemeClr val="bg1"/>
                </a:solidFill>
              </a:rPr>
              <a:t>DFD</a:t>
            </a:r>
            <a:r>
              <a:rPr lang="ru-RU" sz="2200" dirty="0">
                <a:solidFill>
                  <a:schemeClr val="bg1"/>
                </a:solidFill>
              </a:rPr>
              <a:t>-диаграмм, получение опыта в составлении области контекстных диаграмм.</a:t>
            </a:r>
          </a:p>
        </p:txBody>
      </p:sp>
    </p:spTree>
    <p:extLst>
      <p:ext uri="{BB962C8B-B14F-4D97-AF65-F5344CB8AC3E}">
        <p14:creationId xmlns:p14="http://schemas.microsoft.com/office/powerpoint/2010/main" val="32656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3">
            <a:extLst>
              <a:ext uri="{FF2B5EF4-FFF2-40B4-BE49-F238E27FC236}">
                <a16:creationId xmlns:a16="http://schemas.microsoft.com/office/drawing/2014/main" id="{801D29C1-B0C0-40D0-A0B7-1274E1778A40}"/>
              </a:ext>
            </a:extLst>
          </p:cNvPr>
          <p:cNvSpPr txBox="1">
            <a:spLocks/>
          </p:cNvSpPr>
          <p:nvPr/>
        </p:nvSpPr>
        <p:spPr>
          <a:xfrm>
            <a:off x="8405040" y="1197000"/>
            <a:ext cx="3516898" cy="9777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Изучить предметную область . Определить назначение ИС, методы и средства реализации.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E3EFAAA-FCD0-4E6C-A6FC-49B31C82010E}"/>
              </a:ext>
            </a:extLst>
          </p:cNvPr>
          <p:cNvSpPr/>
          <p:nvPr/>
        </p:nvSpPr>
        <p:spPr>
          <a:xfrm>
            <a:off x="7691937" y="1320653"/>
            <a:ext cx="706083" cy="70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A84CEF-5629-40A8-B4C9-11D2098611C5}"/>
              </a:ext>
            </a:extLst>
          </p:cNvPr>
          <p:cNvSpPr txBox="1"/>
          <p:nvPr/>
        </p:nvSpPr>
        <p:spPr>
          <a:xfrm>
            <a:off x="7744255" y="138130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id="{7166144B-6A88-498E-93F9-03CB87ED8AFF}"/>
              </a:ext>
            </a:extLst>
          </p:cNvPr>
          <p:cNvSpPr txBox="1">
            <a:spLocks/>
          </p:cNvSpPr>
          <p:nvPr/>
        </p:nvSpPr>
        <p:spPr>
          <a:xfrm>
            <a:off x="8398020" y="2383524"/>
            <a:ext cx="3277980" cy="9777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Выделить основные процессы, сущности, потоки внешних сущностей, их роли в системе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548D01C7-2A6F-44E8-A841-327EDB70CEDD}"/>
              </a:ext>
            </a:extLst>
          </p:cNvPr>
          <p:cNvSpPr/>
          <p:nvPr/>
        </p:nvSpPr>
        <p:spPr>
          <a:xfrm>
            <a:off x="7684917" y="2469653"/>
            <a:ext cx="706083" cy="70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B0EF8-263A-46F7-B6D8-A553320214DA}"/>
              </a:ext>
            </a:extLst>
          </p:cNvPr>
          <p:cNvSpPr txBox="1"/>
          <p:nvPr/>
        </p:nvSpPr>
        <p:spPr>
          <a:xfrm>
            <a:off x="7737235" y="253030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48" name="Текст 3">
            <a:extLst>
              <a:ext uri="{FF2B5EF4-FFF2-40B4-BE49-F238E27FC236}">
                <a16:creationId xmlns:a16="http://schemas.microsoft.com/office/drawing/2014/main" id="{32D0BAF6-8A87-4055-AF75-5A8CD0614F10}"/>
              </a:ext>
            </a:extLst>
          </p:cNvPr>
          <p:cNvSpPr txBox="1">
            <a:spLocks/>
          </p:cNvSpPr>
          <p:nvPr/>
        </p:nvSpPr>
        <p:spPr>
          <a:xfrm>
            <a:off x="8409975" y="3570049"/>
            <a:ext cx="3516898" cy="790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Составить контекстную диаграмму нулевого уровня. </a:t>
            </a: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E45DEBD-5688-480B-8487-13206982AEE1}"/>
              </a:ext>
            </a:extLst>
          </p:cNvPr>
          <p:cNvSpPr/>
          <p:nvPr/>
        </p:nvSpPr>
        <p:spPr>
          <a:xfrm>
            <a:off x="7691937" y="3618653"/>
            <a:ext cx="706083" cy="70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ADD31B-620F-4D7F-8FCB-DB82C44A8F0A}"/>
              </a:ext>
            </a:extLst>
          </p:cNvPr>
          <p:cNvSpPr txBox="1"/>
          <p:nvPr/>
        </p:nvSpPr>
        <p:spPr>
          <a:xfrm>
            <a:off x="7744255" y="3679306"/>
            <a:ext cx="601447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4" name="Текст 3">
            <a:extLst>
              <a:ext uri="{FF2B5EF4-FFF2-40B4-BE49-F238E27FC236}">
                <a16:creationId xmlns:a16="http://schemas.microsoft.com/office/drawing/2014/main" id="{FB574E6C-2B19-414F-AFC7-BFA8E07FD45A}"/>
              </a:ext>
            </a:extLst>
          </p:cNvPr>
          <p:cNvSpPr txBox="1">
            <a:spLocks/>
          </p:cNvSpPr>
          <p:nvPr/>
        </p:nvSpPr>
        <p:spPr>
          <a:xfrm>
            <a:off x="8391000" y="4644000"/>
            <a:ext cx="3516898" cy="9777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Создать детализированной  функциональной модели в виде </a:t>
            </a:r>
            <a:r>
              <a:rPr lang="en-US" sz="1800" dirty="0">
                <a:solidFill>
                  <a:schemeClr val="bg1"/>
                </a:solidFill>
              </a:rPr>
              <a:t>DFD</a:t>
            </a:r>
            <a:r>
              <a:rPr lang="ru-RU" sz="1800" dirty="0">
                <a:solidFill>
                  <a:schemeClr val="bg1"/>
                </a:solidFill>
              </a:rPr>
              <a:t>-диаграммы</a:t>
            </a:r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B16D16FF-A88C-4EFD-812D-13EEEAA72D30}"/>
              </a:ext>
            </a:extLst>
          </p:cNvPr>
          <p:cNvSpPr/>
          <p:nvPr/>
        </p:nvSpPr>
        <p:spPr>
          <a:xfrm>
            <a:off x="7677897" y="4767653"/>
            <a:ext cx="706083" cy="70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EFAC56-0CE4-41AE-8B6D-C014D745F62A}"/>
              </a:ext>
            </a:extLst>
          </p:cNvPr>
          <p:cNvSpPr txBox="1"/>
          <p:nvPr/>
        </p:nvSpPr>
        <p:spPr>
          <a:xfrm>
            <a:off x="7730215" y="482830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4" name="Заголовок 5">
            <a:extLst>
              <a:ext uri="{FF2B5EF4-FFF2-40B4-BE49-F238E27FC236}">
                <a16:creationId xmlns:a16="http://schemas.microsoft.com/office/drawing/2014/main" id="{AEE7DCF6-2364-4F67-9C32-DFE63191DBAB}"/>
              </a:ext>
            </a:extLst>
          </p:cNvPr>
          <p:cNvSpPr txBox="1">
            <a:spLocks/>
          </p:cNvSpPr>
          <p:nvPr/>
        </p:nvSpPr>
        <p:spPr>
          <a:xfrm>
            <a:off x="3306000" y="271895"/>
            <a:ext cx="52816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FF5B52"/>
                </a:solidFill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8383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3C9821-5591-4CF4-89A7-31405354F565}"/>
              </a:ext>
            </a:extLst>
          </p:cNvPr>
          <p:cNvSpPr/>
          <p:nvPr/>
        </p:nvSpPr>
        <p:spPr>
          <a:xfrm>
            <a:off x="0" y="0"/>
            <a:ext cx="546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EC55727-BA37-4438-8ACD-551E0CC2D3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58900"/>
            <a:ext cx="5281613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Назначение ИС</a:t>
            </a:r>
          </a:p>
        </p:txBody>
      </p:sp>
      <p:sp>
        <p:nvSpPr>
          <p:cNvPr id="11" name="Текст 1">
            <a:extLst>
              <a:ext uri="{FF2B5EF4-FFF2-40B4-BE49-F238E27FC236}">
                <a16:creationId xmlns:a16="http://schemas.microsoft.com/office/drawing/2014/main" id="{A1C40434-14F5-49C9-A42E-C5501DD05D56}"/>
              </a:ext>
            </a:extLst>
          </p:cNvPr>
          <p:cNvSpPr txBox="1">
            <a:spLocks/>
          </p:cNvSpPr>
          <p:nvPr/>
        </p:nvSpPr>
        <p:spPr>
          <a:xfrm>
            <a:off x="411956" y="3003537"/>
            <a:ext cx="4597087" cy="14974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Описание и детальное </a:t>
            </a:r>
            <a:r>
              <a:rPr lang="ru-RU" sz="2400" dirty="0" err="1">
                <a:solidFill>
                  <a:schemeClr val="bg1"/>
                </a:solidFill>
              </a:rPr>
              <a:t>визуализирование</a:t>
            </a:r>
            <a:r>
              <a:rPr lang="ru-RU" sz="2400" dirty="0">
                <a:solidFill>
                  <a:schemeClr val="bg1"/>
                </a:solidFill>
              </a:rPr>
              <a:t> всех процессов в компании </a:t>
            </a:r>
            <a:r>
              <a:rPr lang="en-US" sz="2400" dirty="0">
                <a:solidFill>
                  <a:schemeClr val="bg1"/>
                </a:solidFill>
              </a:rPr>
              <a:t>Sun Bag</a:t>
            </a:r>
            <a:r>
              <a:rPr lang="ru-RU" sz="2400" dirty="0">
                <a:solidFill>
                  <a:schemeClr val="bg1"/>
                </a:solidFill>
              </a:rPr>
              <a:t> – сети магазинов по продаже сумок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048C0C-3597-4ECC-9B5B-A58A3BD03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"/>
          <a:stretch/>
        </p:blipFill>
        <p:spPr>
          <a:xfrm>
            <a:off x="5463150" y="2254661"/>
            <a:ext cx="6764533" cy="46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3">
            <a:extLst>
              <a:ext uri="{FF2B5EF4-FFF2-40B4-BE49-F238E27FC236}">
                <a16:creationId xmlns:a16="http://schemas.microsoft.com/office/drawing/2014/main" id="{801D29C1-B0C0-40D0-A0B7-1274E1778A40}"/>
              </a:ext>
            </a:extLst>
          </p:cNvPr>
          <p:cNvSpPr txBox="1">
            <a:spLocks/>
          </p:cNvSpPr>
          <p:nvPr/>
        </p:nvSpPr>
        <p:spPr>
          <a:xfrm>
            <a:off x="8384589" y="2034000"/>
            <a:ext cx="3516898" cy="6463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CA Erwin Process Modeler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BE3EFAAA-FCD0-4E6C-A6FC-49B31C82010E}"/>
              </a:ext>
            </a:extLst>
          </p:cNvPr>
          <p:cNvSpPr/>
          <p:nvPr/>
        </p:nvSpPr>
        <p:spPr>
          <a:xfrm>
            <a:off x="6075550" y="1826225"/>
            <a:ext cx="2302020" cy="70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A84CEF-5629-40A8-B4C9-11D2098611C5}"/>
              </a:ext>
            </a:extLst>
          </p:cNvPr>
          <p:cNvSpPr txBox="1"/>
          <p:nvPr/>
        </p:nvSpPr>
        <p:spPr>
          <a:xfrm>
            <a:off x="6165550" y="1886878"/>
            <a:ext cx="2159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Составление диаграммы</a:t>
            </a:r>
          </a:p>
        </p:txBody>
      </p:sp>
      <p:sp>
        <p:nvSpPr>
          <p:cNvPr id="42" name="Текст 3">
            <a:extLst>
              <a:ext uri="{FF2B5EF4-FFF2-40B4-BE49-F238E27FC236}">
                <a16:creationId xmlns:a16="http://schemas.microsoft.com/office/drawing/2014/main" id="{7166144B-6A88-498E-93F9-03CB87ED8AFF}"/>
              </a:ext>
            </a:extLst>
          </p:cNvPr>
          <p:cNvSpPr txBox="1">
            <a:spLocks/>
          </p:cNvSpPr>
          <p:nvPr/>
        </p:nvSpPr>
        <p:spPr>
          <a:xfrm>
            <a:off x="8384589" y="2999595"/>
            <a:ext cx="3277980" cy="9777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Discord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Zoom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548D01C7-2A6F-44E8-A841-327EDB70CEDD}"/>
              </a:ext>
            </a:extLst>
          </p:cNvPr>
          <p:cNvSpPr/>
          <p:nvPr/>
        </p:nvSpPr>
        <p:spPr>
          <a:xfrm>
            <a:off x="6075550" y="2975225"/>
            <a:ext cx="2295000" cy="70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6B0EF8-263A-46F7-B6D8-A553320214DA}"/>
              </a:ext>
            </a:extLst>
          </p:cNvPr>
          <p:cNvSpPr txBox="1"/>
          <p:nvPr/>
        </p:nvSpPr>
        <p:spPr>
          <a:xfrm>
            <a:off x="6217340" y="3133705"/>
            <a:ext cx="215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Средства связи</a:t>
            </a:r>
          </a:p>
        </p:txBody>
      </p:sp>
      <p:sp>
        <p:nvSpPr>
          <p:cNvPr id="48" name="Текст 3">
            <a:extLst>
              <a:ext uri="{FF2B5EF4-FFF2-40B4-BE49-F238E27FC236}">
                <a16:creationId xmlns:a16="http://schemas.microsoft.com/office/drawing/2014/main" id="{32D0BAF6-8A87-4055-AF75-5A8CD0614F10}"/>
              </a:ext>
            </a:extLst>
          </p:cNvPr>
          <p:cNvSpPr txBox="1">
            <a:spLocks/>
          </p:cNvSpPr>
          <p:nvPr/>
        </p:nvSpPr>
        <p:spPr>
          <a:xfrm>
            <a:off x="8389524" y="4075621"/>
            <a:ext cx="3516898" cy="7904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Google </a:t>
            </a:r>
            <a:r>
              <a:rPr lang="ru-RU" sz="1800" dirty="0">
                <a:solidFill>
                  <a:schemeClr val="bg1"/>
                </a:solidFill>
              </a:rPr>
              <a:t>Документы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Microsoft PowerPoint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E45DEBD-5688-480B-8487-13206982AEE1}"/>
              </a:ext>
            </a:extLst>
          </p:cNvPr>
          <p:cNvSpPr/>
          <p:nvPr/>
        </p:nvSpPr>
        <p:spPr>
          <a:xfrm>
            <a:off x="6075550" y="4124225"/>
            <a:ext cx="2302020" cy="706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ADD31B-620F-4D7F-8FCB-DB82C44A8F0A}"/>
              </a:ext>
            </a:extLst>
          </p:cNvPr>
          <p:cNvSpPr txBox="1"/>
          <p:nvPr/>
        </p:nvSpPr>
        <p:spPr>
          <a:xfrm>
            <a:off x="6203300" y="4286202"/>
            <a:ext cx="210791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Доклад</a:t>
            </a:r>
          </a:p>
        </p:txBody>
      </p:sp>
      <p:sp>
        <p:nvSpPr>
          <p:cNvPr id="14" name="Заголовок 5">
            <a:extLst>
              <a:ext uri="{FF2B5EF4-FFF2-40B4-BE49-F238E27FC236}">
                <a16:creationId xmlns:a16="http://schemas.microsoft.com/office/drawing/2014/main" id="{AEE7DCF6-2364-4F67-9C32-DFE63191DBAB}"/>
              </a:ext>
            </a:extLst>
          </p:cNvPr>
          <p:cNvSpPr txBox="1">
            <a:spLocks/>
          </p:cNvSpPr>
          <p:nvPr/>
        </p:nvSpPr>
        <p:spPr>
          <a:xfrm>
            <a:off x="-349761" y="5413081"/>
            <a:ext cx="87016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solidFill>
                  <a:srgbClr val="FF5B52"/>
                </a:solidFill>
              </a:rPr>
              <a:t>Методы и средства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017025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A7EA5-8E66-4EAC-88C9-BB09A7B7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Внешние сущности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4F84D-1CB5-4549-A0E6-CC226033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2800" cy="4351338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1. Директор 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ru-RU" sz="2800" dirty="0">
                <a:solidFill>
                  <a:schemeClr val="tx1"/>
                </a:solidFill>
              </a:rPr>
              <a:t>составляет список товаров, получает все отчеты, выдает премии)</a:t>
            </a:r>
          </a:p>
          <a:p>
            <a:r>
              <a:rPr lang="ru-RU" sz="2800" dirty="0">
                <a:solidFill>
                  <a:schemeClr val="tx1"/>
                </a:solidFill>
              </a:rPr>
              <a:t>2. Закупщик (посредник между директором и поставщиком)</a:t>
            </a:r>
          </a:p>
          <a:p>
            <a:r>
              <a:rPr lang="ru-RU" sz="2800" dirty="0">
                <a:solidFill>
                  <a:schemeClr val="tx1"/>
                </a:solidFill>
              </a:rPr>
              <a:t>3. Поставщик (поставляет товар)</a:t>
            </a:r>
          </a:p>
          <a:p>
            <a:r>
              <a:rPr lang="ru-RU" sz="2800" dirty="0">
                <a:solidFill>
                  <a:schemeClr val="tx1"/>
                </a:solidFill>
              </a:rPr>
              <a:t>4.Продавец (контролирует продажу товаров)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5035E1-89CC-436E-8613-58321971B3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1" r="19686"/>
          <a:stretch/>
        </p:blipFill>
        <p:spPr>
          <a:xfrm>
            <a:off x="6546000" y="1899000"/>
            <a:ext cx="522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5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ый треугольник 76">
            <a:extLst>
              <a:ext uri="{FF2B5EF4-FFF2-40B4-BE49-F238E27FC236}">
                <a16:creationId xmlns:a16="http://schemas.microsoft.com/office/drawing/2014/main" id="{417CE508-3EE1-48FA-9B5F-71A0DEB2ABE1}"/>
              </a:ext>
            </a:extLst>
          </p:cNvPr>
          <p:cNvSpPr/>
          <p:nvPr/>
        </p:nvSpPr>
        <p:spPr>
          <a:xfrm rot="16200000">
            <a:off x="6250842" y="1952413"/>
            <a:ext cx="214407" cy="2141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: скругленные верхние углы 77">
            <a:extLst>
              <a:ext uri="{FF2B5EF4-FFF2-40B4-BE49-F238E27FC236}">
                <a16:creationId xmlns:a16="http://schemas.microsoft.com/office/drawing/2014/main" id="{C201D636-92A0-4242-8782-0FCD1FADA90E}"/>
              </a:ext>
            </a:extLst>
          </p:cNvPr>
          <p:cNvSpPr/>
          <p:nvPr/>
        </p:nvSpPr>
        <p:spPr>
          <a:xfrm rot="5400000">
            <a:off x="5599879" y="2815993"/>
            <a:ext cx="4105286" cy="2374592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Прямоугольник: скругленные верхние углы 78">
            <a:extLst>
              <a:ext uri="{FF2B5EF4-FFF2-40B4-BE49-F238E27FC236}">
                <a16:creationId xmlns:a16="http://schemas.microsoft.com/office/drawing/2014/main" id="{677C032D-C37B-41B6-8BA6-F1BB0B1DF522}"/>
              </a:ext>
            </a:extLst>
          </p:cNvPr>
          <p:cNvSpPr/>
          <p:nvPr/>
        </p:nvSpPr>
        <p:spPr>
          <a:xfrm rot="5400000">
            <a:off x="7117976" y="1292951"/>
            <a:ext cx="640592" cy="2374593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0" name="Прямоугольный треугольник 79">
            <a:extLst>
              <a:ext uri="{FF2B5EF4-FFF2-40B4-BE49-F238E27FC236}">
                <a16:creationId xmlns:a16="http://schemas.microsoft.com/office/drawing/2014/main" id="{FF028710-A753-4875-B4EC-457E87388085}"/>
              </a:ext>
            </a:extLst>
          </p:cNvPr>
          <p:cNvSpPr/>
          <p:nvPr/>
        </p:nvSpPr>
        <p:spPr>
          <a:xfrm rot="10800000">
            <a:off x="6252428" y="2800542"/>
            <a:ext cx="214407" cy="2141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: скругленные верхние углы 68">
            <a:extLst>
              <a:ext uri="{FF2B5EF4-FFF2-40B4-BE49-F238E27FC236}">
                <a16:creationId xmlns:a16="http://schemas.microsoft.com/office/drawing/2014/main" id="{D1983D08-38D0-4043-A5A3-47F6A258FED8}"/>
              </a:ext>
            </a:extLst>
          </p:cNvPr>
          <p:cNvSpPr/>
          <p:nvPr/>
        </p:nvSpPr>
        <p:spPr>
          <a:xfrm rot="5400000">
            <a:off x="-429154" y="2861121"/>
            <a:ext cx="4105286" cy="2374592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1" name="Прямоугольник: скругленные верхние углы 70">
            <a:extLst>
              <a:ext uri="{FF2B5EF4-FFF2-40B4-BE49-F238E27FC236}">
                <a16:creationId xmlns:a16="http://schemas.microsoft.com/office/drawing/2014/main" id="{EFF49FB6-A237-4D28-A685-4F03F90DA38A}"/>
              </a:ext>
            </a:extLst>
          </p:cNvPr>
          <p:cNvSpPr/>
          <p:nvPr/>
        </p:nvSpPr>
        <p:spPr>
          <a:xfrm rot="5400000">
            <a:off x="1086188" y="1333868"/>
            <a:ext cx="640592" cy="2374593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CD797-9F69-4F88-8505-08950BC88B73}"/>
              </a:ext>
            </a:extLst>
          </p:cNvPr>
          <p:cNvSpPr txBox="1"/>
          <p:nvPr/>
        </p:nvSpPr>
        <p:spPr>
          <a:xfrm>
            <a:off x="549801" y="3008944"/>
            <a:ext cx="18374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Исходящие: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Запросы в ИС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Изменения в рейтинге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Распределение товара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Премия для продавцов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Стратегия закупок</a:t>
            </a:r>
          </a:p>
          <a:p>
            <a:r>
              <a:rPr lang="ru-RU" sz="1600" b="1" dirty="0"/>
              <a:t>Входящие: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Отчеты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6AE77E-706E-47C5-B0B9-85B2A02D1BCB}"/>
              </a:ext>
            </a:extLst>
          </p:cNvPr>
          <p:cNvSpPr txBox="1"/>
          <p:nvPr/>
        </p:nvSpPr>
        <p:spPr>
          <a:xfrm>
            <a:off x="338997" y="2284604"/>
            <a:ext cx="2259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Директор</a:t>
            </a:r>
          </a:p>
        </p:txBody>
      </p:sp>
      <p:sp>
        <p:nvSpPr>
          <p:cNvPr id="33" name="Прямоугольный треугольник 32">
            <a:extLst>
              <a:ext uri="{FF2B5EF4-FFF2-40B4-BE49-F238E27FC236}">
                <a16:creationId xmlns:a16="http://schemas.microsoft.com/office/drawing/2014/main" id="{3966F74A-3F31-4FCF-956F-2D0B7114B1F2}"/>
              </a:ext>
            </a:extLst>
          </p:cNvPr>
          <p:cNvSpPr/>
          <p:nvPr/>
        </p:nvSpPr>
        <p:spPr>
          <a:xfrm rot="16200000">
            <a:off x="3215866" y="1961462"/>
            <a:ext cx="214407" cy="2141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верхние углы 33">
            <a:extLst>
              <a:ext uri="{FF2B5EF4-FFF2-40B4-BE49-F238E27FC236}">
                <a16:creationId xmlns:a16="http://schemas.microsoft.com/office/drawing/2014/main" id="{E829776C-965B-487E-86D8-06C9B69416CB}"/>
              </a:ext>
            </a:extLst>
          </p:cNvPr>
          <p:cNvSpPr/>
          <p:nvPr/>
        </p:nvSpPr>
        <p:spPr>
          <a:xfrm rot="5400000">
            <a:off x="2546977" y="2842968"/>
            <a:ext cx="4141138" cy="2374592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: скругленные верхние углы 34">
            <a:extLst>
              <a:ext uri="{FF2B5EF4-FFF2-40B4-BE49-F238E27FC236}">
                <a16:creationId xmlns:a16="http://schemas.microsoft.com/office/drawing/2014/main" id="{0B0C7FBA-578A-472D-8430-F0B1BC305A13}"/>
              </a:ext>
            </a:extLst>
          </p:cNvPr>
          <p:cNvSpPr/>
          <p:nvPr/>
        </p:nvSpPr>
        <p:spPr>
          <a:xfrm rot="5400000">
            <a:off x="4083000" y="1302000"/>
            <a:ext cx="640592" cy="2374593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ый треугольник 35">
            <a:extLst>
              <a:ext uri="{FF2B5EF4-FFF2-40B4-BE49-F238E27FC236}">
                <a16:creationId xmlns:a16="http://schemas.microsoft.com/office/drawing/2014/main" id="{9B530CF0-B937-4FF8-AD54-91604566D4E8}"/>
              </a:ext>
            </a:extLst>
          </p:cNvPr>
          <p:cNvSpPr/>
          <p:nvPr/>
        </p:nvSpPr>
        <p:spPr>
          <a:xfrm rot="10800000">
            <a:off x="3217452" y="2809591"/>
            <a:ext cx="214407" cy="2141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FCD8BD-BA97-4A88-9614-58B59E2C29B7}"/>
              </a:ext>
            </a:extLst>
          </p:cNvPr>
          <p:cNvSpPr txBox="1"/>
          <p:nvPr/>
        </p:nvSpPr>
        <p:spPr>
          <a:xfrm>
            <a:off x="3464517" y="2904465"/>
            <a:ext cx="23745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Исходящие: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Отчеты по продажам</a:t>
            </a:r>
          </a:p>
          <a:p>
            <a:r>
              <a:rPr lang="ru-RU" sz="1600" b="1" dirty="0"/>
              <a:t>Входящие: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Приказы о выдаче премий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Список товаров для магазинов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989569-418E-44C0-B257-EF4473054584}"/>
              </a:ext>
            </a:extLst>
          </p:cNvPr>
          <p:cNvSpPr txBox="1"/>
          <p:nvPr/>
        </p:nvSpPr>
        <p:spPr>
          <a:xfrm>
            <a:off x="6629524" y="2901568"/>
            <a:ext cx="2105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Исходящие: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Прибывшие товары</a:t>
            </a:r>
          </a:p>
          <a:p>
            <a:r>
              <a:rPr lang="ru-RU" sz="1600" b="1" dirty="0"/>
              <a:t>Входящие: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Заказ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95AA21-D191-4CD3-A12D-4595BCBD6D3C}"/>
              </a:ext>
            </a:extLst>
          </p:cNvPr>
          <p:cNvSpPr txBox="1"/>
          <p:nvPr/>
        </p:nvSpPr>
        <p:spPr>
          <a:xfrm>
            <a:off x="3348151" y="2289240"/>
            <a:ext cx="244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Продавцы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50DD0D-BBB6-4417-A30D-FCD024487433}"/>
              </a:ext>
            </a:extLst>
          </p:cNvPr>
          <p:cNvSpPr txBox="1"/>
          <p:nvPr/>
        </p:nvSpPr>
        <p:spPr>
          <a:xfrm>
            <a:off x="6358045" y="2280192"/>
            <a:ext cx="221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Поставщики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70" name="Прямоугольный треугольник 69">
            <a:extLst>
              <a:ext uri="{FF2B5EF4-FFF2-40B4-BE49-F238E27FC236}">
                <a16:creationId xmlns:a16="http://schemas.microsoft.com/office/drawing/2014/main" id="{0027C172-C047-4127-A5B0-6BDCB599EA74}"/>
              </a:ext>
            </a:extLst>
          </p:cNvPr>
          <p:cNvSpPr/>
          <p:nvPr/>
        </p:nvSpPr>
        <p:spPr>
          <a:xfrm rot="16200000">
            <a:off x="219330" y="1990187"/>
            <a:ext cx="214407" cy="2141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ый треугольник 71">
            <a:extLst>
              <a:ext uri="{FF2B5EF4-FFF2-40B4-BE49-F238E27FC236}">
                <a16:creationId xmlns:a16="http://schemas.microsoft.com/office/drawing/2014/main" id="{FFDD46A9-4B87-46F6-ADD8-89D0A13671BD}"/>
              </a:ext>
            </a:extLst>
          </p:cNvPr>
          <p:cNvSpPr/>
          <p:nvPr/>
        </p:nvSpPr>
        <p:spPr>
          <a:xfrm rot="10800000">
            <a:off x="217706" y="2841460"/>
            <a:ext cx="214407" cy="2141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ый треугольник 19">
            <a:extLst>
              <a:ext uri="{FF2B5EF4-FFF2-40B4-BE49-F238E27FC236}">
                <a16:creationId xmlns:a16="http://schemas.microsoft.com/office/drawing/2014/main" id="{3BBFC5A5-CAF5-46BA-B9E9-0824B5A394C7}"/>
              </a:ext>
            </a:extLst>
          </p:cNvPr>
          <p:cNvSpPr/>
          <p:nvPr/>
        </p:nvSpPr>
        <p:spPr>
          <a:xfrm rot="16200000">
            <a:off x="9284365" y="1946675"/>
            <a:ext cx="214407" cy="2141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верхние углы 20">
            <a:extLst>
              <a:ext uri="{FF2B5EF4-FFF2-40B4-BE49-F238E27FC236}">
                <a16:creationId xmlns:a16="http://schemas.microsoft.com/office/drawing/2014/main" id="{BEBC74D7-AAD8-458D-BD70-D62734CA0AE5}"/>
              </a:ext>
            </a:extLst>
          </p:cNvPr>
          <p:cNvSpPr/>
          <p:nvPr/>
        </p:nvSpPr>
        <p:spPr>
          <a:xfrm rot="5400000">
            <a:off x="8633402" y="2810254"/>
            <a:ext cx="4105286" cy="2374592"/>
          </a:xfrm>
          <a:prstGeom prst="round2SameRect">
            <a:avLst>
              <a:gd name="adj1" fmla="val 1102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3000" sy="103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верхние углы 21">
            <a:extLst>
              <a:ext uri="{FF2B5EF4-FFF2-40B4-BE49-F238E27FC236}">
                <a16:creationId xmlns:a16="http://schemas.microsoft.com/office/drawing/2014/main" id="{EA3B2382-13AF-4553-B507-CBBE8B0C1FC8}"/>
              </a:ext>
            </a:extLst>
          </p:cNvPr>
          <p:cNvSpPr/>
          <p:nvPr/>
        </p:nvSpPr>
        <p:spPr>
          <a:xfrm rot="5400000">
            <a:off x="10151499" y="1287213"/>
            <a:ext cx="640592" cy="2374593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ый треугольник 22">
            <a:extLst>
              <a:ext uri="{FF2B5EF4-FFF2-40B4-BE49-F238E27FC236}">
                <a16:creationId xmlns:a16="http://schemas.microsoft.com/office/drawing/2014/main" id="{83430F1D-C521-4118-9CBD-375C1141F9F6}"/>
              </a:ext>
            </a:extLst>
          </p:cNvPr>
          <p:cNvSpPr/>
          <p:nvPr/>
        </p:nvSpPr>
        <p:spPr>
          <a:xfrm rot="10800000">
            <a:off x="9285951" y="2794804"/>
            <a:ext cx="214407" cy="2141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3ACF1D-C361-4E43-A843-38E5CA9ABA75}"/>
              </a:ext>
            </a:extLst>
          </p:cNvPr>
          <p:cNvSpPr txBox="1"/>
          <p:nvPr/>
        </p:nvSpPr>
        <p:spPr>
          <a:xfrm>
            <a:off x="9663047" y="2895830"/>
            <a:ext cx="21050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Исходящие: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Список товаров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Заказ</a:t>
            </a:r>
          </a:p>
          <a:p>
            <a:r>
              <a:rPr lang="ru-RU" sz="1600" b="1" dirty="0"/>
              <a:t>Входящие: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Информация по поставщикам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Следующая закупка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839C26-DA37-445B-80C4-1D8FFE1A0740}"/>
              </a:ext>
            </a:extLst>
          </p:cNvPr>
          <p:cNvSpPr txBox="1"/>
          <p:nvPr/>
        </p:nvSpPr>
        <p:spPr>
          <a:xfrm>
            <a:off x="9391568" y="2274454"/>
            <a:ext cx="2214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Закупщик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82CDBDEC-08DE-4F76-A2F9-105841370A8C}"/>
              </a:ext>
            </a:extLst>
          </p:cNvPr>
          <p:cNvSpPr txBox="1">
            <a:spLocks/>
          </p:cNvSpPr>
          <p:nvPr/>
        </p:nvSpPr>
        <p:spPr>
          <a:xfrm>
            <a:off x="838200" y="36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Потоки для внешних сущностей</a:t>
            </a:r>
          </a:p>
        </p:txBody>
      </p:sp>
    </p:spTree>
    <p:extLst>
      <p:ext uri="{BB962C8B-B14F-4D97-AF65-F5344CB8AC3E}">
        <p14:creationId xmlns:p14="http://schemas.microsoft.com/office/powerpoint/2010/main" val="72840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82CDBDEC-08DE-4F76-A2F9-105841370A8C}"/>
              </a:ext>
            </a:extLst>
          </p:cNvPr>
          <p:cNvSpPr txBox="1">
            <a:spLocks/>
          </p:cNvSpPr>
          <p:nvPr/>
        </p:nvSpPr>
        <p:spPr>
          <a:xfrm>
            <a:off x="838200" y="36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Диаграмма нулевого уровня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E1A88B-5E7B-4617-B3B5-855C07D60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969" y="1493611"/>
            <a:ext cx="8852062" cy="49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1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82CDBDEC-08DE-4F76-A2F9-105841370A8C}"/>
              </a:ext>
            </a:extLst>
          </p:cNvPr>
          <p:cNvSpPr txBox="1">
            <a:spLocks/>
          </p:cNvSpPr>
          <p:nvPr/>
        </p:nvSpPr>
        <p:spPr>
          <a:xfrm>
            <a:off x="838200" y="36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Детализированная контекстная диаграмма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B2F393-85E9-4962-9346-E6BF001B5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69" y="1359000"/>
            <a:ext cx="8990662" cy="49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52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Маркетплей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0F0F"/>
      </a:accent1>
      <a:accent2>
        <a:srgbClr val="F25050"/>
      </a:accent2>
      <a:accent3>
        <a:srgbClr val="BF875D"/>
      </a:accent3>
      <a:accent4>
        <a:srgbClr val="D9CB89"/>
      </a:accent4>
      <a:accent5>
        <a:srgbClr val="F2B6A0"/>
      </a:accent5>
      <a:accent6>
        <a:srgbClr val="FFE89A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417</Words>
  <Application>Microsoft Office PowerPoint</Application>
  <PresentationFormat>Широкоэкранный</PresentationFormat>
  <Paragraphs>76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Тема Office</vt:lpstr>
      <vt:lpstr>Презентация PowerPoint</vt:lpstr>
      <vt:lpstr>Цель</vt:lpstr>
      <vt:lpstr>Презентация PowerPoint</vt:lpstr>
      <vt:lpstr>Назначение ИС</vt:lpstr>
      <vt:lpstr>Презентация PowerPoint</vt:lpstr>
      <vt:lpstr>Внешние сущности</vt:lpstr>
      <vt:lpstr>Презентация PowerPoint</vt:lpstr>
      <vt:lpstr>Презентация PowerPoint</vt:lpstr>
      <vt:lpstr>Презентация PowerPoint</vt:lpstr>
      <vt:lpstr>Выводы</vt:lpstr>
      <vt:lpstr>РЕСУРСЫ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Professional</cp:lastModifiedBy>
  <cp:revision>31</cp:revision>
  <dcterms:created xsi:type="dcterms:W3CDTF">2020-08-13T15:12:26Z</dcterms:created>
  <dcterms:modified xsi:type="dcterms:W3CDTF">2021-03-11T18:38:59Z</dcterms:modified>
</cp:coreProperties>
</file>