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1"/>
  </p:notesMasterIdLst>
  <p:sldIdLst>
    <p:sldId id="394" r:id="rId3"/>
    <p:sldId id="403" r:id="rId4"/>
    <p:sldId id="292" r:id="rId5"/>
    <p:sldId id="400" r:id="rId6"/>
    <p:sldId id="402" r:id="rId7"/>
    <p:sldId id="282" r:id="rId8"/>
    <p:sldId id="288" r:id="rId9"/>
    <p:sldId id="375" r:id="rId1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4"/>
            <p14:sldId id="403"/>
            <p14:sldId id="292"/>
            <p14:sldId id="400"/>
            <p14:sldId id="402"/>
            <p14:sldId id="282"/>
            <p14:sldId id="288"/>
            <p14:sldId id="375"/>
          </p14:sldIdLst>
        </p14:section>
        <p14:section name="Introduction" id="{F8EE98D8-7BD6-4714-8C18-070B2256955E}">
          <p14:sldIdLst/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72F"/>
    <a:srgbClr val="2B2B2B"/>
    <a:srgbClr val="710D05"/>
    <a:srgbClr val="843008"/>
    <a:srgbClr val="F16103"/>
    <a:srgbClr val="333333"/>
    <a:srgbClr val="1D1E23"/>
    <a:srgbClr val="6E3838"/>
    <a:srgbClr val="5754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40" y="29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9491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03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2182812"/>
            <a:ext cx="1052493" cy="1052493"/>
            <a:chOff x="9144004" y="1433513"/>
            <a:chExt cx="1408162" cy="1408162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4" y="1433513"/>
              <a:ext cx="1408162" cy="1408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6" cy="97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21" y="22538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3" y="27523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3" y="21828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776156"/>
            <a:ext cx="1052493" cy="1052493"/>
            <a:chOff x="9144004" y="1433513"/>
            <a:chExt cx="1408162" cy="140816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4" y="1433513"/>
              <a:ext cx="1408162" cy="1408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6" cy="97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21" y="38472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3" y="43456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3" y="37761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5369499"/>
            <a:ext cx="1052493" cy="1052493"/>
            <a:chOff x="9144004" y="1433513"/>
            <a:chExt cx="1408162" cy="140816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4" y="1433513"/>
              <a:ext cx="1408162" cy="1408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6" cy="97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21" y="54405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3" y="59390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3" y="53695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962842"/>
            <a:ext cx="1052493" cy="1052493"/>
            <a:chOff x="9144004" y="1433513"/>
            <a:chExt cx="1408162" cy="140816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4" y="1433513"/>
              <a:ext cx="1408162" cy="14081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6" cy="97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21" y="70339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3" y="75323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3" y="69628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28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2914063" y="265617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2198462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6D3F-6280-1445-82D1-395183B4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F3945-11B6-8A45-A518-EC194D384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8ABB-E83A-FE46-9352-B9C68E1E1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9969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772" r:id="rId22"/>
    <p:sldLayoutId id="2147483679" r:id="rId23"/>
    <p:sldLayoutId id="2147483685" r:id="rId24"/>
    <p:sldLayoutId id="2147483727" r:id="rId25"/>
    <p:sldLayoutId id="2147483682" r:id="rId26"/>
    <p:sldLayoutId id="2147483683" r:id="rId27"/>
    <p:sldLayoutId id="2147483687" r:id="rId28"/>
    <p:sldLayoutId id="2147483724" r:id="rId29"/>
    <p:sldLayoutId id="2147483726" r:id="rId30"/>
    <p:sldLayoutId id="2147483688" r:id="rId31"/>
    <p:sldLayoutId id="2147483699" r:id="rId32"/>
    <p:sldLayoutId id="2147483701" r:id="rId33"/>
    <p:sldLayoutId id="2147483705" r:id="rId34"/>
    <p:sldLayoutId id="2147483711" r:id="rId35"/>
    <p:sldLayoutId id="2147483725" r:id="rId36"/>
    <p:sldLayoutId id="2147483703" r:id="rId37"/>
    <p:sldLayoutId id="2147483710" r:id="rId38"/>
    <p:sldLayoutId id="2147483713" r:id="rId39"/>
    <p:sldLayoutId id="2147483728" r:id="rId40"/>
    <p:sldLayoutId id="2147483707" r:id="rId41"/>
    <p:sldLayoutId id="2147483709" r:id="rId42"/>
    <p:sldLayoutId id="2147483712" r:id="rId43"/>
    <p:sldLayoutId id="2147483708" r:id="rId44"/>
    <p:sldLayoutId id="2147483704" r:id="rId45"/>
    <p:sldLayoutId id="2147483706" r:id="rId46"/>
    <p:sldLayoutId id="2147483691" r:id="rId47"/>
    <p:sldLayoutId id="2147483690" r:id="rId48"/>
    <p:sldLayoutId id="2147483694" r:id="rId49"/>
    <p:sldLayoutId id="2147483693" r:id="rId50"/>
    <p:sldLayoutId id="2147483692" r:id="rId51"/>
    <p:sldLayoutId id="2147483696" r:id="rId52"/>
    <p:sldLayoutId id="2147483698" r:id="rId53"/>
    <p:sldLayoutId id="2147483697" r:id="rId54"/>
    <p:sldLayoutId id="2147483700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50" r:id="rId62"/>
    <p:sldLayoutId id="2147483720" r:id="rId63"/>
    <p:sldLayoutId id="2147483723" r:id="rId64"/>
    <p:sldLayoutId id="2147483721" r:id="rId65"/>
    <p:sldLayoutId id="2147483722" r:id="rId66"/>
    <p:sldLayoutId id="2147483731" r:id="rId67"/>
    <p:sldLayoutId id="2147483729" r:id="rId68"/>
    <p:sldLayoutId id="2147483734" r:id="rId69"/>
    <p:sldLayoutId id="2147483732" r:id="rId70"/>
    <p:sldLayoutId id="2147483733" r:id="rId71"/>
    <p:sldLayoutId id="2147483770" r:id="rId72"/>
    <p:sldLayoutId id="2147483769" r:id="rId73"/>
    <p:sldLayoutId id="2147483735" r:id="rId74"/>
    <p:sldLayoutId id="2147483737" r:id="rId75"/>
    <p:sldLayoutId id="2147483745" r:id="rId76"/>
    <p:sldLayoutId id="2147483751" r:id="rId77"/>
    <p:sldLayoutId id="2147483774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6" r:id="rId86"/>
    <p:sldLayoutId id="2147483766" r:id="rId87"/>
    <p:sldLayoutId id="2147483767" r:id="rId88"/>
    <p:sldLayoutId id="2147483747" r:id="rId89"/>
    <p:sldLayoutId id="2147483748" r:id="rId90"/>
    <p:sldLayoutId id="2147483749" r:id="rId91"/>
    <p:sldLayoutId id="2147483754" r:id="rId92"/>
    <p:sldLayoutId id="2147483752" r:id="rId93"/>
    <p:sldLayoutId id="2147483753" r:id="rId94"/>
    <p:sldLayoutId id="2147483755" r:id="rId95"/>
    <p:sldLayoutId id="2147483756" r:id="rId96"/>
    <p:sldLayoutId id="2147483757" r:id="rId97"/>
    <p:sldLayoutId id="2147483760" r:id="rId98"/>
    <p:sldLayoutId id="2147483764" r:id="rId99"/>
    <p:sldLayoutId id="2147483669" r:id="rId100"/>
    <p:sldLayoutId id="2147483771" r:id="rId101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  <p:sldLayoutId id="2147483773" r:id="rId9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" TargetMode="External"/><Relationship Id="rId2" Type="http://schemas.openxmlformats.org/officeDocument/2006/relationships/hyperlink" Target="https://www.lucidchart.com/pages/data-flow-diagram" TargetMode="External"/><Relationship Id="rId1" Type="http://schemas.openxmlformats.org/officeDocument/2006/relationships/slideLayout" Target="../slideLayouts/slideLayout110.xml"/><Relationship Id="rId4" Type="http://schemas.openxmlformats.org/officeDocument/2006/relationships/hyperlink" Target="https://unspl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A37EE-822D-4353-B897-9FE6CF1D3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9"/>
          <a:stretch/>
        </p:blipFill>
        <p:spPr>
          <a:xfrm>
            <a:off x="0" y="0"/>
            <a:ext cx="18288000" cy="10285413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altLang="ja-JP" dirty="0"/>
              <a:t>Агентство «Ньютон»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ru-RU" altLang="ja-JP" dirty="0"/>
              <a:t>Вариант 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ru-RU" altLang="ja-JP" dirty="0"/>
              <a:t>Команда 10</a:t>
            </a:r>
            <a:endParaRPr kumimoji="1" lang="en-US" altLang="ja-JP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8F53607-F2A5-7444-9D44-E1B17CD87CE4}"/>
              </a:ext>
            </a:extLst>
          </p:cNvPr>
          <p:cNvSpPr txBox="1">
            <a:spLocks/>
          </p:cNvSpPr>
          <p:nvPr/>
        </p:nvSpPr>
        <p:spPr>
          <a:xfrm>
            <a:off x="1403350" y="8047762"/>
            <a:ext cx="3215947" cy="17820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1371417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02856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271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99980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689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ja-JP" sz="1800" dirty="0">
                <a:solidFill>
                  <a:schemeClr val="bg1"/>
                </a:solidFill>
              </a:rPr>
              <a:t>Рыбкин Михаил К3240</a:t>
            </a:r>
          </a:p>
          <a:p>
            <a:r>
              <a:rPr lang="ru-RU" altLang="ja-JP" sz="1800" dirty="0">
                <a:solidFill>
                  <a:schemeClr val="bg1"/>
                </a:solidFill>
              </a:rPr>
              <a:t>Клименко Дарья К3241</a:t>
            </a:r>
          </a:p>
          <a:p>
            <a:r>
              <a:rPr lang="ru-RU" altLang="ja-JP" sz="1800" dirty="0" err="1">
                <a:solidFill>
                  <a:schemeClr val="bg1"/>
                </a:solidFill>
              </a:rPr>
              <a:t>Полухин</a:t>
            </a:r>
            <a:r>
              <a:rPr lang="ru-RU" altLang="ja-JP" sz="1800" dirty="0">
                <a:solidFill>
                  <a:schemeClr val="bg1"/>
                </a:solidFill>
              </a:rPr>
              <a:t> Тимофей К324</a:t>
            </a:r>
            <a:r>
              <a:rPr lang="en-US" altLang="ja-JP" sz="1800" dirty="0">
                <a:solidFill>
                  <a:schemeClr val="bg1"/>
                </a:solidFill>
              </a:rPr>
              <a:t>0</a:t>
            </a:r>
          </a:p>
          <a:p>
            <a:r>
              <a:rPr lang="ru-RU" altLang="ja-JP" sz="1800" dirty="0">
                <a:solidFill>
                  <a:schemeClr val="bg1"/>
                </a:solidFill>
              </a:rPr>
              <a:t>Говорова Марина Михайловна</a:t>
            </a:r>
            <a:endParaRPr lang="en-US" altLang="ja-JP" sz="1800" dirty="0">
              <a:solidFill>
                <a:schemeClr val="bg1"/>
              </a:solidFill>
            </a:endParaRPr>
          </a:p>
          <a:p>
            <a:endParaRPr lang="ja-JP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7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42"/>
    </mc:Choice>
    <mc:Fallback xmlns="">
      <p:transition advTm="48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altLang="ja-JP" dirty="0"/>
              <a:t>Цель работы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ja-JP" sz="2000" dirty="0"/>
              <a:t>Проектирование функциональной модели АИС для процесса изготовления макетов на заказ на уровне анализа поведения системы  с использованием </a:t>
            </a:r>
            <a:r>
              <a:rPr lang="en-US" altLang="ja-JP" sz="2000" dirty="0"/>
              <a:t>DFD-</a:t>
            </a:r>
            <a:r>
              <a:rPr lang="ru-RU" altLang="ja-JP" sz="2000" dirty="0"/>
              <a:t>диаграмм </a:t>
            </a:r>
          </a:p>
        </p:txBody>
      </p:sp>
    </p:spTree>
    <p:extLst>
      <p:ext uri="{BB962C8B-B14F-4D97-AF65-F5344CB8AC3E}">
        <p14:creationId xmlns:p14="http://schemas.microsoft.com/office/powerpoint/2010/main" val="2208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40"/>
    </mc:Choice>
    <mc:Fallback xmlns="">
      <p:transition advTm="48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altLang="ja-JP" sz="2000" dirty="0"/>
              <a:t>Изучить описание агентства “Ньютон” и бизнес-процесс её работы</a:t>
            </a:r>
            <a:endParaRPr kumimoji="1"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ru-RU" altLang="ja-JP" dirty="0"/>
              <a:t>Исследовать вопрос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ru-RU" altLang="ja-JP" dirty="0"/>
              <a:t>Выделить сущности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ru-RU" altLang="ja-JP" dirty="0"/>
              <a:t>Построить </a:t>
            </a:r>
            <a:r>
              <a:rPr kumimoji="1" lang="en-US" altLang="ja-JP" dirty="0"/>
              <a:t>DFD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ru-RU" altLang="ja-JP" sz="2000" dirty="0"/>
              <a:t>Определить внешние сущности, процессы и хранилища данных </a:t>
            </a:r>
            <a:endParaRPr kumimoji="1" lang="ja-JP" altLang="en-US" sz="20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ru-RU" altLang="ja-JP" sz="2000" dirty="0"/>
              <a:t>Построить </a:t>
            </a:r>
            <a:r>
              <a:rPr lang="en-US" altLang="ja-JP" sz="2000" dirty="0"/>
              <a:t>DFD </a:t>
            </a:r>
            <a:r>
              <a:rPr lang="ru-RU" altLang="ja-JP" sz="2000" dirty="0"/>
              <a:t>на основе данных, полученных в предыдущих пунктах</a:t>
            </a:r>
            <a:endParaRPr kumimoji="1" lang="ja-JP" altLang="en-US" sz="20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ja-JP" dirty="0"/>
              <a:t>Задачи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2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48"/>
    </mc:Choice>
    <mc:Fallback xmlns="">
      <p:transition advTm="10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altLang="ja-JP" dirty="0"/>
              <a:t>Внешние сущности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0389421" y="2003053"/>
            <a:ext cx="5168079" cy="337024"/>
          </a:xfrm>
        </p:spPr>
        <p:txBody>
          <a:bodyPr>
            <a:noAutofit/>
          </a:bodyPr>
          <a:lstStyle/>
          <a:p>
            <a:r>
              <a:rPr lang="ru-RU" altLang="ja-JP" sz="1800" dirty="0"/>
              <a:t>Определяет цену за макет, оплачивает материалы</a:t>
            </a:r>
            <a:endParaRPr kumimoji="1" lang="ja-JP" alt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ru-RU" altLang="ja-JP" dirty="0"/>
              <a:t>Директор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ru-RU" altLang="ja-JP" sz="1800" dirty="0"/>
              <a:t>Рисует макет</a:t>
            </a:r>
            <a:endParaRPr kumimoji="1" lang="ja-JP" alt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ru-RU" altLang="ja-JP" dirty="0"/>
              <a:t>Макетчик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Изготавливает изделие и производит монтаж</a:t>
            </a:r>
            <a:endParaRPr kumimoji="1" lang="ja-JP" altLang="en-US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ru-RU" altLang="ja-JP" dirty="0"/>
              <a:t>Мастер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Озвучивают пожелания и вносят оплату</a:t>
            </a:r>
            <a:endParaRPr kumimoji="1" lang="ja-JP" alt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ru-RU" altLang="ja-JP" dirty="0"/>
              <a:t>Клиенты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Поставляют материалы</a:t>
            </a:r>
            <a:endParaRPr kumimoji="1" lang="ja-JP" altLang="en-US" sz="1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ru-RU" altLang="ja-JP" dirty="0"/>
              <a:t>Поставщики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altLang="ja-JP" dirty="0"/>
              <a:t>Процессы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0389421" y="2003053"/>
            <a:ext cx="5168079" cy="337024"/>
          </a:xfrm>
        </p:spPr>
        <p:txBody>
          <a:bodyPr>
            <a:noAutofit/>
          </a:bodyPr>
          <a:lstStyle/>
          <a:p>
            <a:r>
              <a:rPr lang="ru-RU" altLang="ja-JP" sz="1800" dirty="0"/>
              <a:t>Участники: директор, клиент</a:t>
            </a:r>
            <a:endParaRPr kumimoji="1" lang="ja-JP" alt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altLang="ja-JP" dirty="0"/>
              <a:t>Сбор требований</a:t>
            </a:r>
            <a:endParaRPr lang="en-US" altLang="ja-JP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Участники: директор, макетчик, клиент</a:t>
            </a:r>
            <a:endParaRPr kumimoji="1" lang="ja-JP" alt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altLang="ja-JP" dirty="0"/>
              <a:t>Изготовление макета</a:t>
            </a:r>
            <a:endParaRPr lang="en-US" altLang="ja-JP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Участники: директор, поставщики</a:t>
            </a:r>
            <a:endParaRPr kumimoji="1" lang="ja-JP" altLang="en-US" sz="1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altLang="ja-JP" dirty="0"/>
              <a:t>Заказ материалов</a:t>
            </a:r>
            <a:endParaRPr lang="en-US" altLang="ja-JP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Участники: клиент, мастер</a:t>
            </a:r>
            <a:endParaRPr kumimoji="1" lang="ja-JP" alt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altLang="ja-JP" dirty="0"/>
              <a:t>Изготовление изделия</a:t>
            </a:r>
            <a:endParaRPr lang="en-US" altLang="ja-JP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kumimoji="1" lang="ru-RU" altLang="ja-JP" sz="1800" dirty="0"/>
              <a:t>Участники: мастер</a:t>
            </a:r>
            <a:endParaRPr kumimoji="1" lang="ja-JP" altLang="en-US" sz="18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 altLang="ja-JP" dirty="0"/>
              <a:t>Монтаж изделия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403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C76680-4340-4D22-B73F-DDCE81F5A8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22"/>
          <a:stretch/>
        </p:blipFill>
        <p:spPr>
          <a:xfrm>
            <a:off x="0" y="0"/>
            <a:ext cx="18288000" cy="5141913"/>
          </a:xfrm>
        </p:spPr>
      </p:pic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1403350" y="7207803"/>
            <a:ext cx="4207741" cy="2244333"/>
          </a:xfrm>
        </p:spPr>
        <p:txBody>
          <a:bodyPr/>
          <a:lstStyle/>
          <a:p>
            <a:r>
              <a:rPr lang="ru-RU" altLang="ja-JP" dirty="0"/>
              <a:t>Содержит в себе данные, о макетах, на основе которых будет создаваться изделие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403350" y="6548567"/>
            <a:ext cx="4207741" cy="586241"/>
          </a:xfrm>
        </p:spPr>
        <p:txBody>
          <a:bodyPr/>
          <a:lstStyle/>
          <a:p>
            <a:r>
              <a:rPr kumimoji="1" lang="ru-RU" altLang="ja-JP" dirty="0"/>
              <a:t>Макеты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7040129" y="7207803"/>
            <a:ext cx="4207741" cy="2244333"/>
          </a:xfrm>
        </p:spPr>
        <p:txBody>
          <a:bodyPr/>
          <a:lstStyle/>
          <a:p>
            <a:r>
              <a:rPr lang="ru-RU" altLang="ja-JP" dirty="0"/>
              <a:t>Элементы, необходимые для изготовления изделия мастером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040129" y="6548567"/>
            <a:ext cx="4207741" cy="586241"/>
          </a:xfrm>
        </p:spPr>
        <p:txBody>
          <a:bodyPr/>
          <a:lstStyle/>
          <a:p>
            <a:r>
              <a:rPr kumimoji="1" lang="ru-RU" altLang="ja-JP" dirty="0"/>
              <a:t>Материалы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2676909" y="7207803"/>
            <a:ext cx="4207741" cy="2244333"/>
          </a:xfrm>
        </p:spPr>
        <p:txBody>
          <a:bodyPr/>
          <a:lstStyle/>
          <a:p>
            <a:r>
              <a:rPr lang="ru-RU" altLang="ja-JP" dirty="0"/>
              <a:t>Готовое изделие, подлежащее монтажу</a:t>
            </a:r>
          </a:p>
          <a:p>
            <a:r>
              <a:rPr kumimoji="1" lang="ru-RU" altLang="ja-JP" dirty="0"/>
              <a:t>Монтаж производит мастер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2676909" y="6548567"/>
            <a:ext cx="4207741" cy="586241"/>
          </a:xfrm>
        </p:spPr>
        <p:txBody>
          <a:bodyPr/>
          <a:lstStyle/>
          <a:p>
            <a:r>
              <a:rPr lang="ru-RU" altLang="ja-JP" dirty="0"/>
              <a:t>Изделия</a:t>
            </a:r>
            <a:endParaRPr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altLang="ja-JP" dirty="0"/>
              <a:t>Хранилища данных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24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11"/>
    </mc:Choice>
    <mc:Fallback xmlns="">
      <p:transition advTm="64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357482-3D58-40CF-A63A-ED9D272A177E}"/>
              </a:ext>
            </a:extLst>
          </p:cNvPr>
          <p:cNvSpPr/>
          <p:nvPr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0" y="3040176"/>
            <a:ext cx="7740651" cy="1861230"/>
          </a:xfrm>
        </p:spPr>
        <p:txBody>
          <a:bodyPr/>
          <a:lstStyle/>
          <a:p>
            <a:r>
              <a:rPr kumimoji="1" lang="en-US" altLang="ja-JP" dirty="0"/>
              <a:t>DFD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9144002" y="4901406"/>
            <a:ext cx="7740650" cy="1963284"/>
          </a:xfrm>
        </p:spPr>
        <p:txBody>
          <a:bodyPr>
            <a:normAutofit/>
          </a:bodyPr>
          <a:lstStyle/>
          <a:p>
            <a:r>
              <a:rPr kumimoji="1" lang="ru-RU" altLang="ja-JP" sz="3200" dirty="0"/>
              <a:t>Диаграмма потоков данных</a:t>
            </a:r>
            <a:endParaRPr kumimoji="1" lang="ja-JP" altLang="en-US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425E03-E7FA-472C-A195-B88D6728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95" y="1180082"/>
            <a:ext cx="11473667" cy="80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946"/>
    </mc:Choice>
    <mc:Fallback xmlns="">
      <p:transition advTm="3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0659" y="3756593"/>
            <a:ext cx="5854700" cy="2781683"/>
          </a:xfrm>
        </p:spPr>
        <p:txBody>
          <a:bodyPr/>
          <a:lstStyle/>
          <a:p>
            <a:r>
              <a:rPr lang="ru-RU" altLang="ja-JP" dirty="0"/>
              <a:t>Список источников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47960" y="1403316"/>
            <a:ext cx="6984999" cy="7478779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https://www.lucidchart.com/pages/data-flow-diagram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https://lucid.app/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https://unsplash.com/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30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40"/>
    </mc:Choice>
    <mc:Fallback xmlns="">
      <p:transition advTm="4840"/>
    </mc:Fallback>
  </mc:AlternateContent>
</p:sld>
</file>

<file path=ppt/theme/theme1.xml><?xml version="1.0" encoding="utf-8"?>
<a:theme xmlns:a="http://schemas.openxmlformats.org/drawingml/2006/main" name="Contents">
  <a:themeElements>
    <a:clrScheme name="Другая 2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2B2B2B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5672</TotalTime>
  <Words>217</Words>
  <Application>Microsoft Macintosh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Coo Hew</vt:lpstr>
      <vt:lpstr>Gidole</vt:lpstr>
      <vt:lpstr>Wingdings</vt:lpstr>
      <vt:lpstr>Contents</vt:lpstr>
      <vt:lpstr>No Footer</vt:lpstr>
      <vt:lpstr>Агентство «Ньютон»</vt:lpstr>
      <vt:lpstr>Цель работы</vt:lpstr>
      <vt:lpstr>Задачи</vt:lpstr>
      <vt:lpstr>Внешние сущности</vt:lpstr>
      <vt:lpstr>Процессы</vt:lpstr>
      <vt:lpstr>Хранилища данных</vt:lpstr>
      <vt:lpstr>DFD</vt:lpstr>
      <vt:lpstr>Список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Тимофей Полухин</cp:lastModifiedBy>
  <cp:revision>268</cp:revision>
  <dcterms:created xsi:type="dcterms:W3CDTF">2016-10-08T14:15:50Z</dcterms:created>
  <dcterms:modified xsi:type="dcterms:W3CDTF">2021-03-12T07:58:49Z</dcterms:modified>
</cp:coreProperties>
</file>