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1" r:id="rId3"/>
    <p:sldId id="272" r:id="rId4"/>
    <p:sldId id="258" r:id="rId5"/>
    <p:sldId id="274" r:id="rId6"/>
    <p:sldId id="259" r:id="rId7"/>
    <p:sldId id="263" r:id="rId8"/>
    <p:sldId id="269" r:id="rId9"/>
    <p:sldId id="27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F44853-38B7-43D7-883F-AA9B33EBCE31}">
          <p14:sldIdLst>
            <p14:sldId id="271"/>
            <p14:sldId id="272"/>
            <p14:sldId id="258"/>
            <p14:sldId id="274"/>
            <p14:sldId id="259"/>
            <p14:sldId id="263"/>
            <p14:sldId id="269"/>
            <p14:sldId id="275"/>
            <p14:sldId id="266"/>
          </p14:sldIdLst>
        </p14:section>
        <p14:section name="Раздел без заголовка" id="{D5A74900-700A-48F1-8FB2-57EBCA41D875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himFnF7R6Yus1iS/xiI86D2jr4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636"/>
    <a:srgbClr val="FF4343"/>
    <a:srgbClr val="E75B5B"/>
    <a:srgbClr val="A5002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B4B4E6-A61B-4868-AC5E-18DE3246C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B6B189-422D-47D2-93DF-121A2FAA3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C00F7C-81C2-4EF3-AFFF-8309A360D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7D078D-9F7F-4420-9977-B36426C399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A742-34B4-49FE-AD2D-13A5CC62D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51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48e46bf4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7f48e46bf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DCA918-E715-4DD2-BC8A-3ECA3E814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546CCC4-E573-4C8B-83EC-7BEFB1767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6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4407F6-9BAC-45E9-B987-CFCEF641F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AD77F5-2C79-4C93-B155-2106EF93B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1748E1-D9CD-4194-B0C9-6BD21AA5E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66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E96D0C-E382-493B-A1EE-A8D834A100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48e46bf4_0_108"/>
          <p:cNvSpPr/>
          <p:nvPr/>
        </p:nvSpPr>
        <p:spPr>
          <a:xfrm>
            <a:off x="0" y="-5607"/>
            <a:ext cx="12192000" cy="6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7f48e46bf4_0_10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f48e46bf4_0_10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g7f48e46bf4_0_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g7f48e46bf4_0_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g7f48e46bf4_0_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97" name="Google Shape;97;g7f48e46bf4_0_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812" y="6362773"/>
            <a:ext cx="1053802" cy="38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7f48e46bf4_0_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291" y="6352252"/>
            <a:ext cx="1053802" cy="38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7f48e46bf4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840" y="6354424"/>
            <a:ext cx="979074" cy="4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7f48e46bf4_0_108"/>
          <p:cNvPicPr preferRelativeResize="0"/>
          <p:nvPr/>
        </p:nvPicPr>
        <p:blipFill rotWithShape="1">
          <a:blip r:embed="rId4">
            <a:alphaModFix/>
          </a:blip>
          <a:srcRect l="30579" t="18546" r="25025" b="16986"/>
          <a:stretch/>
        </p:blipFill>
        <p:spPr>
          <a:xfrm>
            <a:off x="4287269" y="6319095"/>
            <a:ext cx="664696" cy="50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7f48e46bf4_0_108"/>
          <p:cNvPicPr preferRelativeResize="0"/>
          <p:nvPr/>
        </p:nvPicPr>
        <p:blipFill rotWithShape="1">
          <a:blip r:embed="rId4">
            <a:alphaModFix/>
          </a:blip>
          <a:srcRect l="30579" t="18546" r="25025" b="16986"/>
          <a:stretch/>
        </p:blipFill>
        <p:spPr>
          <a:xfrm>
            <a:off x="7348478" y="6318963"/>
            <a:ext cx="664696" cy="50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f48e46bf4_0_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61" y="6251313"/>
            <a:ext cx="921447" cy="5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f48e46bf4_0_108"/>
          <p:cNvPicPr preferRelativeResize="0"/>
          <p:nvPr/>
        </p:nvPicPr>
        <p:blipFill rotWithShape="1">
          <a:blip r:embed="rId6">
            <a:alphaModFix/>
          </a:blip>
          <a:srcRect t="8744" b="5351"/>
          <a:stretch/>
        </p:blipFill>
        <p:spPr>
          <a:xfrm>
            <a:off x="2096657" y="6251313"/>
            <a:ext cx="706507" cy="6069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g7f48e46bf4_0_108"/>
          <p:cNvCxnSpPr/>
          <p:nvPr/>
        </p:nvCxnSpPr>
        <p:spPr>
          <a:xfrm>
            <a:off x="0" y="6177151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g7f48e46bf4_0_1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57680" y="6332408"/>
            <a:ext cx="2304097" cy="469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f48e46bf4_0_108"/>
          <p:cNvSpPr txBox="1"/>
          <p:nvPr/>
        </p:nvSpPr>
        <p:spPr>
          <a:xfrm>
            <a:off x="2688689" y="145446"/>
            <a:ext cx="68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Всероссийский Университетский </a:t>
            </a:r>
            <a:r>
              <a:rPr lang="ru-RU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Мегахакатон</a:t>
            </a: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HackUniversity</a:t>
            </a: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7f48e46bf4_0_108"/>
          <p:cNvPicPr preferRelativeResize="0"/>
          <p:nvPr/>
        </p:nvPicPr>
        <p:blipFill rotWithShape="1">
          <a:blip r:embed="rId8">
            <a:alphaModFix/>
          </a:blip>
          <a:srcRect l="33132" t="47134"/>
          <a:stretch/>
        </p:blipFill>
        <p:spPr>
          <a:xfrm>
            <a:off x="8132578" y="6297246"/>
            <a:ext cx="486293" cy="48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7f48e46bf4_0_10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26450" y="6304147"/>
            <a:ext cx="1424196" cy="5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7f48e46bf4_0_108"/>
          <p:cNvPicPr preferRelativeResize="0"/>
          <p:nvPr/>
        </p:nvPicPr>
        <p:blipFill rotWithShape="1">
          <a:blip r:embed="rId10">
            <a:alphaModFix/>
          </a:blip>
          <a:srcRect l="52899" t="40234"/>
          <a:stretch/>
        </p:blipFill>
        <p:spPr>
          <a:xfrm>
            <a:off x="3833727" y="6290570"/>
            <a:ext cx="323479" cy="51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7f48e46bf4_0_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07325" y="6251313"/>
            <a:ext cx="921447" cy="558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52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8e46bf4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f48e46bf4_0_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7f48e46bf4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7f48e46bf4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7f48e46bf4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7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48e46bf4_0_1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f48e46bf4_0_1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g7f48e46bf4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f48e46bf4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f48e46bf4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71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48e46bf4_0_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7f48e46bf4_0_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7f48e46bf4_0_1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g7f48e46bf4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f48e46bf4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7f48e46bf4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00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48e46bf4_0_1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7f48e46bf4_0_1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g7f48e46bf4_0_1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g7f48e46bf4_0_1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g7f48e46bf4_0_1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g7f48e46bf4_0_1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7f48e46bf4_0_1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f48e46bf4_0_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20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48e46bf4_0_1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7f48e46bf4_0_1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7f48e46bf4_0_1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7f48e46bf4_0_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760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8e46bf4_0_1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7f48e46bf4_0_1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f48e46bf4_0_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9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48e46bf4_0_1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f48e46bf4_0_1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1" name="Google Shape;151;g7f48e46bf4_0_1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g7f48e46bf4_0_1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7f48e46bf4_0_1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f48e46bf4_0_1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48e46bf4_0_1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7f48e46bf4_0_1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7f48e46bf4_0_1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g7f48e46bf4_0_1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7f48e46bf4_0_1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7f48e46bf4_0_1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48e46bf4_0_1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7f48e46bf4_0_18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7f48e46bf4_0_1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7f48e46bf4_0_1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7f48e46bf4_0_1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83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48e46bf4_0_18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7f48e46bf4_0_18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7f48e46bf4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7f48e46bf4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7f48e46bf4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8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48e46bf4_0_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7f48e46bf4_0_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7f48e46bf4_0_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g7f48e46bf4_0_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Google Shape;89;g7f48e46bf4_0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007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639ED3-B599-4932-90BE-8A343A48D5CE}"/>
              </a:ext>
            </a:extLst>
          </p:cNvPr>
          <p:cNvSpPr/>
          <p:nvPr/>
        </p:nvSpPr>
        <p:spPr>
          <a:xfrm>
            <a:off x="0" y="676186"/>
            <a:ext cx="12191998" cy="6181814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Google Shape;178;p1">
            <a:extLst>
              <a:ext uri="{FF2B5EF4-FFF2-40B4-BE49-F238E27FC236}">
                <a16:creationId xmlns:a16="http://schemas.microsoft.com/office/drawing/2014/main" id="{4B182328-F649-4F9C-BF0B-4E404096F288}"/>
              </a:ext>
            </a:extLst>
          </p:cNvPr>
          <p:cNvSpPr/>
          <p:nvPr/>
        </p:nvSpPr>
        <p:spPr>
          <a:xfrm>
            <a:off x="5917096" y="119429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1;p1">
            <a:extLst>
              <a:ext uri="{FF2B5EF4-FFF2-40B4-BE49-F238E27FC236}">
                <a16:creationId xmlns:a16="http://schemas.microsoft.com/office/drawing/2014/main" id="{64CD6CCB-6B83-4411-A25D-5B913343A207}"/>
              </a:ext>
            </a:extLst>
          </p:cNvPr>
          <p:cNvSpPr txBox="1"/>
          <p:nvPr/>
        </p:nvSpPr>
        <p:spPr>
          <a:xfrm>
            <a:off x="1734657" y="4356550"/>
            <a:ext cx="442741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Выполнили студенты группы к3241: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Сулейманов Руслан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Кузгиев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 Адам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Преподаватель</a:t>
            </a:r>
            <a:r>
              <a:rPr lang="en-GB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: </a:t>
            </a:r>
            <a:r>
              <a:rPr lang="ru-RU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Говорова М.М.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</p:txBody>
      </p:sp>
      <p:sp>
        <p:nvSpPr>
          <p:cNvPr id="7" name="Google Shape;182;p1">
            <a:extLst>
              <a:ext uri="{FF2B5EF4-FFF2-40B4-BE49-F238E27FC236}">
                <a16:creationId xmlns:a16="http://schemas.microsoft.com/office/drawing/2014/main" id="{5AFEBAAD-F4B9-47DC-B863-9A584119AED3}"/>
              </a:ext>
            </a:extLst>
          </p:cNvPr>
          <p:cNvSpPr/>
          <p:nvPr/>
        </p:nvSpPr>
        <p:spPr>
          <a:xfrm>
            <a:off x="9898570" y="1186121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3;p1">
            <a:extLst>
              <a:ext uri="{FF2B5EF4-FFF2-40B4-BE49-F238E27FC236}">
                <a16:creationId xmlns:a16="http://schemas.microsoft.com/office/drawing/2014/main" id="{E200FD69-D11D-4BAB-A8A0-C48F729B39B9}"/>
              </a:ext>
            </a:extLst>
          </p:cNvPr>
          <p:cNvSpPr/>
          <p:nvPr/>
        </p:nvSpPr>
        <p:spPr>
          <a:xfrm>
            <a:off x="7907833" y="119429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22AB2C3-CAE9-4557-8529-F5064FDC2493}"/>
              </a:ext>
            </a:extLst>
          </p:cNvPr>
          <p:cNvSpPr/>
          <p:nvPr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rgbClr val="E13636"/>
          </a:solidFill>
          <a:ln>
            <a:solidFill>
              <a:srgbClr val="E1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C7FB8-8ACA-42E6-9EB4-50BAE95251AD}"/>
              </a:ext>
            </a:extLst>
          </p:cNvPr>
          <p:cNvSpPr txBox="1"/>
          <p:nvPr/>
        </p:nvSpPr>
        <p:spPr>
          <a:xfrm>
            <a:off x="2531444" y="103813"/>
            <a:ext cx="726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Университет ИТМО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1D3BB0-918F-45AB-A987-B2C33BF9DB7E}"/>
              </a:ext>
            </a:extLst>
          </p:cNvPr>
          <p:cNvSpPr/>
          <p:nvPr/>
        </p:nvSpPr>
        <p:spPr>
          <a:xfrm>
            <a:off x="-1" y="6160168"/>
            <a:ext cx="12191999" cy="45719"/>
          </a:xfrm>
          <a:prstGeom prst="rect">
            <a:avLst/>
          </a:prstGeom>
          <a:solidFill>
            <a:srgbClr val="CF3A3A"/>
          </a:solidFill>
          <a:ln>
            <a:solidFill>
              <a:srgbClr val="CF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1331B-3AC4-4678-83D5-3CA849CE55F8}"/>
              </a:ext>
            </a:extLst>
          </p:cNvPr>
          <p:cNvSpPr txBox="1"/>
          <p:nvPr/>
        </p:nvSpPr>
        <p:spPr>
          <a:xfrm>
            <a:off x="1106235" y="2564751"/>
            <a:ext cx="10111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АНАЛИЗ ПОВЕДЕНИЯ СИСТЕМЫ С ИСПОЛЬЗОВАНИЕМ КОНТЕКСТНЫХ ДИАГРАММ </a:t>
            </a:r>
            <a:b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на примере компании «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Sun bag»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Google Shape;178;p1">
            <a:extLst>
              <a:ext uri="{FF2B5EF4-FFF2-40B4-BE49-F238E27FC236}">
                <a16:creationId xmlns:a16="http://schemas.microsoft.com/office/drawing/2014/main" id="{865A0770-4AD0-4B97-A873-FEE72541BBA7}"/>
              </a:ext>
            </a:extLst>
          </p:cNvPr>
          <p:cNvSpPr/>
          <p:nvPr/>
        </p:nvSpPr>
        <p:spPr>
          <a:xfrm>
            <a:off x="-300059" y="3349581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2B6D-6BEB-455A-99DE-1323002AC05B}"/>
              </a:ext>
            </a:extLst>
          </p:cNvPr>
          <p:cNvSpPr txBox="1"/>
          <p:nvPr/>
        </p:nvSpPr>
        <p:spPr>
          <a:xfrm>
            <a:off x="5399967" y="63734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Вариант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4;p2">
            <a:extLst>
              <a:ext uri="{FF2B5EF4-FFF2-40B4-BE49-F238E27FC236}">
                <a16:creationId xmlns:a16="http://schemas.microsoft.com/office/drawing/2014/main" id="{310AAC34-CFAE-4261-ADB4-3C389E9C59FB}"/>
              </a:ext>
            </a:extLst>
          </p:cNvPr>
          <p:cNvSpPr/>
          <p:nvPr/>
        </p:nvSpPr>
        <p:spPr>
          <a:xfrm rot="5400000">
            <a:off x="5568035" y="236175"/>
            <a:ext cx="1051652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 rot="5400000">
            <a:off x="5494714" y="-5494715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 rot="5400000">
            <a:off x="5393420" y="-4190849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3631336" y="508271"/>
            <a:ext cx="53278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Предметная область</a:t>
            </a:r>
            <a:endParaRPr lang="ru-RU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4410B-CB2E-48EE-824F-A903D8E98670}"/>
              </a:ext>
            </a:extLst>
          </p:cNvPr>
          <p:cNvSpPr txBox="1"/>
          <p:nvPr/>
        </p:nvSpPr>
        <p:spPr>
          <a:xfrm>
            <a:off x="598583" y="2393026"/>
            <a:ext cx="1099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Bookman Old Style" panose="02050604050505020204" pitchFamily="18" charset="0"/>
              </a:rPr>
              <a:t>Компания «</a:t>
            </a:r>
            <a:r>
              <a:rPr lang="en-US" sz="4800" dirty="0">
                <a:latin typeface="Bookman Old Style" panose="02050604050505020204" pitchFamily="18" charset="0"/>
              </a:rPr>
              <a:t>Sun bag»</a:t>
            </a:r>
            <a:endParaRPr lang="ru-RU" sz="4800" dirty="0">
              <a:latin typeface="Bookman Old Style" panose="02050604050505020204" pitchFamily="18" charset="0"/>
            </a:endParaRPr>
          </a:p>
        </p:txBody>
      </p:sp>
      <p:sp>
        <p:nvSpPr>
          <p:cNvPr id="21" name="Google Shape;195;p2">
            <a:extLst>
              <a:ext uri="{FF2B5EF4-FFF2-40B4-BE49-F238E27FC236}">
                <a16:creationId xmlns:a16="http://schemas.microsoft.com/office/drawing/2014/main" id="{79DDAE31-8254-439D-8BBA-48BF09CDC4BA}"/>
              </a:ext>
            </a:extLst>
          </p:cNvPr>
          <p:cNvSpPr/>
          <p:nvPr/>
        </p:nvSpPr>
        <p:spPr>
          <a:xfrm rot="16200000">
            <a:off x="5391995" y="-991517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un Bags - Home | Facebook">
            <a:extLst>
              <a:ext uri="{FF2B5EF4-FFF2-40B4-BE49-F238E27FC236}">
                <a16:creationId xmlns:a16="http://schemas.microsoft.com/office/drawing/2014/main" id="{DA5C284F-E402-4823-94B9-D32D2963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71" y="3628298"/>
            <a:ext cx="5884750" cy="29516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520A0-999A-40F2-BC9A-CC7AD90CAFE2}"/>
              </a:ext>
            </a:extLst>
          </p:cNvPr>
          <p:cNvSpPr txBox="1"/>
          <p:nvPr/>
        </p:nvSpPr>
        <p:spPr>
          <a:xfrm>
            <a:off x="9224096" y="6054023"/>
            <a:ext cx="198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Мы не причастны к их фирменному дизайну</a:t>
            </a:r>
          </a:p>
        </p:txBody>
      </p:sp>
    </p:spTree>
    <p:extLst>
      <p:ext uri="{BB962C8B-B14F-4D97-AF65-F5344CB8AC3E}">
        <p14:creationId xmlns:p14="http://schemas.microsoft.com/office/powerpoint/2010/main" val="35287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 rot="5400000">
            <a:off x="5494001" y="-5511988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 rot="5400000">
            <a:off x="5393420" y="-420047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2030344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5537215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9012569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1281033" y="3104845"/>
            <a:ext cx="26571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endParaRPr dirty="0"/>
          </a:p>
        </p:txBody>
      </p:sp>
      <p:sp>
        <p:nvSpPr>
          <p:cNvPr id="201" name="Google Shape;201;p2"/>
          <p:cNvSpPr txBox="1"/>
          <p:nvPr/>
        </p:nvSpPr>
        <p:spPr>
          <a:xfrm>
            <a:off x="4566946" y="3101119"/>
            <a:ext cx="30738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dirty="0"/>
          </a:p>
        </p:txBody>
      </p:sp>
      <p:sp>
        <p:nvSpPr>
          <p:cNvPr id="202" name="Google Shape;202;p2"/>
          <p:cNvSpPr txBox="1"/>
          <p:nvPr/>
        </p:nvSpPr>
        <p:spPr>
          <a:xfrm>
            <a:off x="3631336" y="508271"/>
            <a:ext cx="53278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  <a:cs typeface="Calibri"/>
                <a:sym typeface="Calibri"/>
              </a:rPr>
              <a:t>Цель и задачи.</a:t>
            </a:r>
            <a:endParaRPr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4451180" y="1032020"/>
            <a:ext cx="32882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Назначение ИС</a:t>
            </a:r>
            <a:endParaRPr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Google Shape;206;p2"/>
          <p:cNvSpPr txBox="1"/>
          <p:nvPr/>
        </p:nvSpPr>
        <p:spPr>
          <a:xfrm>
            <a:off x="4451180" y="3513764"/>
            <a:ext cx="380267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1) Исследовать предметную область</a:t>
            </a:r>
            <a:endParaRPr lang="ru-RU" dirty="0"/>
          </a:p>
        </p:txBody>
      </p:sp>
      <p:sp>
        <p:nvSpPr>
          <p:cNvPr id="207" name="Google Shape;207;p2"/>
          <p:cNvSpPr txBox="1"/>
          <p:nvPr/>
        </p:nvSpPr>
        <p:spPr>
          <a:xfrm>
            <a:off x="861902" y="3612600"/>
            <a:ext cx="334847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Овладеть практическими навыками и умениями исследования предметной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области на уровне анализа поведения системы с использованием DFD-диаграмм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(DFD).</a:t>
            </a:r>
            <a:endParaRPr dirty="0"/>
          </a:p>
        </p:txBody>
      </p:sp>
      <p:pic>
        <p:nvPicPr>
          <p:cNvPr id="208" name="Google Shape;2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98440">
            <a:off x="2233890" y="1940813"/>
            <a:ext cx="717811" cy="71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5311" y="1896306"/>
            <a:ext cx="731031" cy="7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86AA348F-73D4-4DEA-BD1A-26ACEA484D32}"/>
              </a:ext>
            </a:extLst>
          </p:cNvPr>
          <p:cNvSpPr/>
          <p:nvPr/>
        </p:nvSpPr>
        <p:spPr>
          <a:xfrm>
            <a:off x="2046102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10;p2">
            <a:extLst>
              <a:ext uri="{FF2B5EF4-FFF2-40B4-BE49-F238E27FC236}">
                <a16:creationId xmlns:a16="http://schemas.microsoft.com/office/drawing/2014/main" id="{BB19D0F2-297B-454B-8811-F0976CEAE9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8364" y="1896306"/>
            <a:ext cx="731031" cy="7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0D97677D-FA07-4C9F-BADD-119F4CE9A045}"/>
              </a:ext>
            </a:extLst>
          </p:cNvPr>
          <p:cNvSpPr/>
          <p:nvPr/>
        </p:nvSpPr>
        <p:spPr>
          <a:xfrm>
            <a:off x="9028327" y="1769561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9;p2">
            <a:extLst>
              <a:ext uri="{FF2B5EF4-FFF2-40B4-BE49-F238E27FC236}">
                <a16:creationId xmlns:a16="http://schemas.microsoft.com/office/drawing/2014/main" id="{F81F84CD-8F40-4F0F-AECB-D35436DE8BA2}"/>
              </a:ext>
            </a:extLst>
          </p:cNvPr>
          <p:cNvSpPr txBox="1"/>
          <p:nvPr/>
        </p:nvSpPr>
        <p:spPr>
          <a:xfrm>
            <a:off x="8154304" y="3101078"/>
            <a:ext cx="2916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ИС</a:t>
            </a:r>
            <a:endParaRPr dirty="0"/>
          </a:p>
        </p:txBody>
      </p:sp>
      <p:sp>
        <p:nvSpPr>
          <p:cNvPr id="23" name="Google Shape;205;p2">
            <a:extLst>
              <a:ext uri="{FF2B5EF4-FFF2-40B4-BE49-F238E27FC236}">
                <a16:creationId xmlns:a16="http://schemas.microsoft.com/office/drawing/2014/main" id="{085DB55E-C8CA-4FD8-A4CE-262D17ECC26F}"/>
              </a:ext>
            </a:extLst>
          </p:cNvPr>
          <p:cNvSpPr txBox="1"/>
          <p:nvPr/>
        </p:nvSpPr>
        <p:spPr>
          <a:xfrm>
            <a:off x="8088334" y="3461846"/>
            <a:ext cx="30048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Необходимо разработать информационную систему для компании.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Разрабатываемая система должна автоматизировать и сделать эффективными процессы отчетности и закупок в фирме.</a:t>
            </a:r>
            <a:endParaRPr lang="ru-RU" dirty="0"/>
          </a:p>
        </p:txBody>
      </p:sp>
      <p:sp>
        <p:nvSpPr>
          <p:cNvPr id="26" name="Google Shape;195;p2">
            <a:extLst>
              <a:ext uri="{FF2B5EF4-FFF2-40B4-BE49-F238E27FC236}">
                <a16:creationId xmlns:a16="http://schemas.microsoft.com/office/drawing/2014/main" id="{3B14DA47-992F-4C8E-8E5E-B06316092E58}"/>
              </a:ext>
            </a:extLst>
          </p:cNvPr>
          <p:cNvSpPr/>
          <p:nvPr/>
        </p:nvSpPr>
        <p:spPr>
          <a:xfrm rot="16200000">
            <a:off x="5392708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5;p2">
            <a:extLst>
              <a:ext uri="{FF2B5EF4-FFF2-40B4-BE49-F238E27FC236}">
                <a16:creationId xmlns:a16="http://schemas.microsoft.com/office/drawing/2014/main" id="{5EC0AB09-96EC-4A7D-B6B7-4C3A96A75121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8458" y="1940627"/>
            <a:ext cx="708618" cy="7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2">
            <a:extLst>
              <a:ext uri="{FF2B5EF4-FFF2-40B4-BE49-F238E27FC236}">
                <a16:creationId xmlns:a16="http://schemas.microsoft.com/office/drawing/2014/main" id="{CFDFCBB0-5ECD-4248-8E8D-692C2DFEF2B9}"/>
              </a:ext>
            </a:extLst>
          </p:cNvPr>
          <p:cNvSpPr txBox="1"/>
          <p:nvPr/>
        </p:nvSpPr>
        <p:spPr>
          <a:xfrm>
            <a:off x="4451180" y="3844450"/>
            <a:ext cx="36097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2) Определить главный процесс</a:t>
            </a:r>
            <a:endParaRPr lang="ru-RU" dirty="0"/>
          </a:p>
        </p:txBody>
      </p:sp>
      <p:sp>
        <p:nvSpPr>
          <p:cNvPr id="31" name="Google Shape;206;p2">
            <a:extLst>
              <a:ext uri="{FF2B5EF4-FFF2-40B4-BE49-F238E27FC236}">
                <a16:creationId xmlns:a16="http://schemas.microsoft.com/office/drawing/2014/main" id="{31223240-9E5F-46C6-B643-B348E8E73ABE}"/>
              </a:ext>
            </a:extLst>
          </p:cNvPr>
          <p:cNvSpPr txBox="1"/>
          <p:nvPr/>
        </p:nvSpPr>
        <p:spPr>
          <a:xfrm>
            <a:off x="4463472" y="4116078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3) Выделить сущности, определить их роли в системе</a:t>
            </a:r>
            <a:endParaRPr lang="ru-RU" dirty="0"/>
          </a:p>
        </p:txBody>
      </p:sp>
      <p:sp>
        <p:nvSpPr>
          <p:cNvPr id="32" name="Google Shape;206;p2">
            <a:extLst>
              <a:ext uri="{FF2B5EF4-FFF2-40B4-BE49-F238E27FC236}">
                <a16:creationId xmlns:a16="http://schemas.microsoft.com/office/drawing/2014/main" id="{910F7D6B-A5EE-429C-AC2F-00C643B9A898}"/>
              </a:ext>
            </a:extLst>
          </p:cNvPr>
          <p:cNvSpPr txBox="1"/>
          <p:nvPr/>
        </p:nvSpPr>
        <p:spPr>
          <a:xfrm>
            <a:off x="4463472" y="4679162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4) Разработать информационную систему</a:t>
            </a:r>
            <a:endParaRPr lang="ru-RU" dirty="0"/>
          </a:p>
        </p:txBody>
      </p:sp>
      <p:sp>
        <p:nvSpPr>
          <p:cNvPr id="33" name="Google Shape;206;p2">
            <a:extLst>
              <a:ext uri="{FF2B5EF4-FFF2-40B4-BE49-F238E27FC236}">
                <a16:creationId xmlns:a16="http://schemas.microsoft.com/office/drawing/2014/main" id="{F33DCCC3-4C60-4B9A-AF94-C1DD2A020D5D}"/>
              </a:ext>
            </a:extLst>
          </p:cNvPr>
          <p:cNvSpPr txBox="1"/>
          <p:nvPr/>
        </p:nvSpPr>
        <p:spPr>
          <a:xfrm>
            <a:off x="4463472" y="5233767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5) Составить диаграммы нулевого и первого уровней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AA2B54B-A100-4C6C-B251-FB0634550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7802" y="2024294"/>
            <a:ext cx="605962" cy="60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19E3E69-F759-4B8A-915E-95768108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08" y="4664223"/>
            <a:ext cx="1533525" cy="1352550"/>
          </a:xfrm>
          <a:prstGeom prst="rect">
            <a:avLst/>
          </a:prstGeom>
        </p:spPr>
      </p:pic>
      <p:sp>
        <p:nvSpPr>
          <p:cNvPr id="17" name="Google Shape;218;p3">
            <a:extLst>
              <a:ext uri="{FF2B5EF4-FFF2-40B4-BE49-F238E27FC236}">
                <a16:creationId xmlns:a16="http://schemas.microsoft.com/office/drawing/2014/main" id="{8D7B991F-E2EB-4A86-8B3A-26D8B2A9ECDB}"/>
              </a:ext>
            </a:extLst>
          </p:cNvPr>
          <p:cNvSpPr/>
          <p:nvPr/>
        </p:nvSpPr>
        <p:spPr>
          <a:xfrm>
            <a:off x="7696311" y="2174463"/>
            <a:ext cx="4968015" cy="4260032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5;p2">
            <a:extLst>
              <a:ext uri="{FF2B5EF4-FFF2-40B4-BE49-F238E27FC236}">
                <a16:creationId xmlns:a16="http://schemas.microsoft.com/office/drawing/2014/main" id="{089B5AE3-4813-42E3-8B9F-496D6A4048D8}"/>
              </a:ext>
            </a:extLst>
          </p:cNvPr>
          <p:cNvSpPr/>
          <p:nvPr/>
        </p:nvSpPr>
        <p:spPr>
          <a:xfrm rot="5400000">
            <a:off x="5394135" y="-4223311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4;p2">
            <a:extLst>
              <a:ext uri="{FF2B5EF4-FFF2-40B4-BE49-F238E27FC236}">
                <a16:creationId xmlns:a16="http://schemas.microsoft.com/office/drawing/2014/main" id="{F4238151-34B4-49E8-ADB8-4AA5FA9F6996}"/>
              </a:ext>
            </a:extLst>
          </p:cNvPr>
          <p:cNvSpPr/>
          <p:nvPr/>
        </p:nvSpPr>
        <p:spPr>
          <a:xfrm rot="5400000">
            <a:off x="5494715" y="-5527176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6;p3">
            <a:extLst>
              <a:ext uri="{FF2B5EF4-FFF2-40B4-BE49-F238E27FC236}">
                <a16:creationId xmlns:a16="http://schemas.microsoft.com/office/drawing/2014/main" id="{DDC30496-27CF-4D27-8FBC-ED7C0C93A901}"/>
              </a:ext>
            </a:extLst>
          </p:cNvPr>
          <p:cNvSpPr txBox="1"/>
          <p:nvPr/>
        </p:nvSpPr>
        <p:spPr>
          <a:xfrm>
            <a:off x="2011678" y="486559"/>
            <a:ext cx="81686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Методы и средства реализации</a:t>
            </a:r>
            <a:endParaRPr sz="3600" dirty="0">
              <a:solidFill>
                <a:schemeClr val="bg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0B52D-5AB9-4E2D-A414-99849AB824EF}"/>
              </a:ext>
            </a:extLst>
          </p:cNvPr>
          <p:cNvSpPr txBox="1"/>
          <p:nvPr/>
        </p:nvSpPr>
        <p:spPr>
          <a:xfrm>
            <a:off x="8716407" y="3027206"/>
            <a:ext cx="3089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Методология контекстных диаграмм -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data flow diagrams(DFD)</a:t>
            </a:r>
            <a:endParaRPr lang="ru-RU" sz="900" dirty="0">
              <a:latin typeface="Bookman Old Style" panose="020506040505050202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771D75-72EA-40E5-B974-47D4F293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68" y="3636418"/>
            <a:ext cx="3819525" cy="1085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39D20-7311-4D87-B942-68565F4A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06" y="2077013"/>
            <a:ext cx="1571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/>
        </p:nvSpPr>
        <p:spPr>
          <a:xfrm>
            <a:off x="1881882" y="342079"/>
            <a:ext cx="81686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Сущности и их потоки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4864963" y="1890758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6428417" y="2789008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338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3301509" y="2792764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338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4864963" y="3694771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/>
          <p:nvPr/>
        </p:nvSpPr>
        <p:spPr>
          <a:xfrm>
            <a:off x="8158579" y="4415841"/>
            <a:ext cx="17367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Директор</a:t>
            </a:r>
            <a:endParaRPr dirty="0"/>
          </a:p>
        </p:txBody>
      </p:sp>
      <p:sp>
        <p:nvSpPr>
          <p:cNvPr id="228" name="Google Shape;228;p3"/>
          <p:cNvSpPr txBox="1"/>
          <p:nvPr/>
        </p:nvSpPr>
        <p:spPr>
          <a:xfrm>
            <a:off x="8158579" y="1483135"/>
            <a:ext cx="17367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Поставщик</a:t>
            </a:r>
            <a:endParaRPr dirty="0"/>
          </a:p>
        </p:txBody>
      </p:sp>
      <p:sp>
        <p:nvSpPr>
          <p:cNvPr id="230" name="Google Shape;230;p3"/>
          <p:cNvSpPr txBox="1"/>
          <p:nvPr/>
        </p:nvSpPr>
        <p:spPr>
          <a:xfrm>
            <a:off x="-1293987" y="4508187"/>
            <a:ext cx="369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Закупщик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-977286" y="1423872"/>
            <a:ext cx="369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Продавец</a:t>
            </a:r>
            <a:endParaRPr dirty="0"/>
          </a:p>
        </p:txBody>
      </p:sp>
      <p:pic>
        <p:nvPicPr>
          <p:cNvPr id="234" name="Google Shape;2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098" y="2216487"/>
            <a:ext cx="912425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217" y="3989754"/>
            <a:ext cx="92333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8704" y="3142558"/>
            <a:ext cx="999661" cy="99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4F8853F-1D04-43CD-BD9D-10F13F138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011" y="3088271"/>
            <a:ext cx="1123845" cy="1123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67715-1720-4899-84F4-1034F4A6B340}"/>
              </a:ext>
            </a:extLst>
          </p:cNvPr>
          <p:cNvSpPr txBox="1"/>
          <p:nvPr/>
        </p:nvSpPr>
        <p:spPr>
          <a:xfrm>
            <a:off x="7667970" y="4815910"/>
            <a:ext cx="3711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0" dirty="0">
                <a:effectLst/>
                <a:latin typeface="+mn-lt"/>
              </a:rPr>
              <a:t>1</a:t>
            </a:r>
            <a:r>
              <a:rPr lang="en-US" sz="1600" b="0" i="0" dirty="0">
                <a:effectLst/>
                <a:latin typeface="+mn-lt"/>
              </a:rPr>
              <a:t>) </a:t>
            </a:r>
            <a:r>
              <a:rPr lang="ru-RU" sz="1600" b="0" i="0" dirty="0">
                <a:effectLst/>
                <a:latin typeface="+mn-lt"/>
              </a:rPr>
              <a:t>Отчет по продажам;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2) </a:t>
            </a:r>
            <a:r>
              <a:rPr lang="ru-RU" sz="1600" b="0" i="0" dirty="0">
                <a:effectLst/>
                <a:latin typeface="+mn-lt"/>
              </a:rPr>
              <a:t>Отчет по поставщикам;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3) </a:t>
            </a:r>
            <a:r>
              <a:rPr lang="ru-RU" sz="1600" b="0" i="0" dirty="0">
                <a:effectLst/>
                <a:latin typeface="+mn-lt"/>
              </a:rPr>
              <a:t>Отчет по продавцам;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4) </a:t>
            </a:r>
            <a:r>
              <a:rPr lang="ru-RU" sz="1600" b="0" i="0" dirty="0">
                <a:effectLst/>
                <a:latin typeface="+mn-lt"/>
              </a:rPr>
              <a:t>Отчет по распределению товара по магазинам.</a:t>
            </a:r>
          </a:p>
          <a:p>
            <a:pPr algn="l"/>
            <a:r>
              <a:rPr lang="en-US" sz="1600" dirty="0">
                <a:latin typeface="+mn-lt"/>
              </a:rPr>
              <a:t>5) </a:t>
            </a:r>
            <a:r>
              <a:rPr lang="ru-RU" sz="1600" b="0" i="0" dirty="0">
                <a:effectLst/>
                <a:latin typeface="+mn-lt"/>
              </a:rPr>
              <a:t>Анализ рынка</a:t>
            </a:r>
          </a:p>
          <a:p>
            <a:r>
              <a:rPr lang="en-US" sz="1600" dirty="0">
                <a:latin typeface="+mn-lt"/>
              </a:rPr>
              <a:t>6) </a:t>
            </a:r>
            <a:r>
              <a:rPr lang="ru-RU" sz="1600" b="0" i="0" dirty="0">
                <a:effectLst/>
                <a:latin typeface="+mn-lt"/>
              </a:rPr>
              <a:t>Рекомендация к поставке</a:t>
            </a:r>
            <a:endParaRPr lang="ru-RU" sz="1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072EF-B7EA-43EA-9F19-C157E2B102A8}"/>
              </a:ext>
            </a:extLst>
          </p:cNvPr>
          <p:cNvSpPr txBox="1"/>
          <p:nvPr/>
        </p:nvSpPr>
        <p:spPr>
          <a:xfrm>
            <a:off x="552726" y="1778234"/>
            <a:ext cx="4326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1)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продажам;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2)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продавцам;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3)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распределению товара по магазинам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4)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Обратная связь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5)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Продажи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6)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Список товаров по магазину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D4B2F-4093-4C93-A164-BF9854294012}"/>
              </a:ext>
            </a:extLst>
          </p:cNvPr>
          <p:cNvSpPr txBox="1"/>
          <p:nvPr/>
        </p:nvSpPr>
        <p:spPr>
          <a:xfrm>
            <a:off x="8310483" y="1898070"/>
            <a:ext cx="127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r>
              <a:rPr lang="ru-RU" dirty="0"/>
              <a:t> Поставка</a:t>
            </a:r>
          </a:p>
          <a:p>
            <a:r>
              <a:rPr lang="en-US" dirty="0"/>
              <a:t>2) </a:t>
            </a:r>
            <a:r>
              <a:rPr lang="ru-RU" dirty="0"/>
              <a:t>Договор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63151-6415-4E42-907A-A16C4CB7EB60}"/>
              </a:ext>
            </a:extLst>
          </p:cNvPr>
          <p:cNvSpPr txBox="1"/>
          <p:nvPr/>
        </p:nvSpPr>
        <p:spPr>
          <a:xfrm>
            <a:off x="552726" y="4817045"/>
            <a:ext cx="2731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1)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 Отчет по поставщикам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Рекомендация к поставке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3) Договор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2">
            <a:extLst>
              <a:ext uri="{FF2B5EF4-FFF2-40B4-BE49-F238E27FC236}">
                <a16:creationId xmlns:a16="http://schemas.microsoft.com/office/drawing/2014/main" id="{2E65D954-9D23-494B-8F99-C6F61354A73A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B6F6A-2493-4B53-A215-0481621AFBF9}"/>
              </a:ext>
            </a:extLst>
          </p:cNvPr>
          <p:cNvSpPr txBox="1"/>
          <p:nvPr/>
        </p:nvSpPr>
        <p:spPr>
          <a:xfrm>
            <a:off x="1217305" y="263270"/>
            <a:ext cx="996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Bookman Old Style" panose="02050604050505020204" pitchFamily="18" charset="0"/>
              </a:rPr>
              <a:t>Диаграмма нулевого уровня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ABD14-619A-49E7-B0D5-374004AB97EF}"/>
              </a:ext>
            </a:extLst>
          </p:cNvPr>
          <p:cNvSpPr txBox="1"/>
          <p:nvPr/>
        </p:nvSpPr>
        <p:spPr>
          <a:xfrm>
            <a:off x="4662723" y="2668711"/>
            <a:ext cx="33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B8825-418B-4B53-B3E3-1FCF272A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0" y="899559"/>
            <a:ext cx="10566513" cy="56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8;p1">
            <a:extLst>
              <a:ext uri="{FF2B5EF4-FFF2-40B4-BE49-F238E27FC236}">
                <a16:creationId xmlns:a16="http://schemas.microsoft.com/office/drawing/2014/main" id="{E6283B2C-DB18-4C24-A4D6-D05CE7F8FEB6}"/>
              </a:ext>
            </a:extLst>
          </p:cNvPr>
          <p:cNvSpPr/>
          <p:nvPr/>
        </p:nvSpPr>
        <p:spPr>
          <a:xfrm>
            <a:off x="10307340" y="1076617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D6B61-62A5-425B-8B3A-E967A84BF2E2}"/>
              </a:ext>
            </a:extLst>
          </p:cNvPr>
          <p:cNvSpPr txBox="1"/>
          <p:nvPr/>
        </p:nvSpPr>
        <p:spPr>
          <a:xfrm>
            <a:off x="2904478" y="307176"/>
            <a:ext cx="693198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Деятельность магазина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28EBF-A90A-4710-90EA-A0E0353D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20" y="1076617"/>
            <a:ext cx="10120543" cy="56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8;p1">
            <a:extLst>
              <a:ext uri="{FF2B5EF4-FFF2-40B4-BE49-F238E27FC236}">
                <a16:creationId xmlns:a16="http://schemas.microsoft.com/office/drawing/2014/main" id="{CA2C0569-0C6E-462A-BA66-F7F194FA57D5}"/>
              </a:ext>
            </a:extLst>
          </p:cNvPr>
          <p:cNvSpPr/>
          <p:nvPr/>
        </p:nvSpPr>
        <p:spPr>
          <a:xfrm>
            <a:off x="5558900" y="2270503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7059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78;p1">
            <a:extLst>
              <a:ext uri="{FF2B5EF4-FFF2-40B4-BE49-F238E27FC236}">
                <a16:creationId xmlns:a16="http://schemas.microsoft.com/office/drawing/2014/main" id="{E5E95FDB-ACA9-4A87-B7FF-9DA6464D94DD}"/>
              </a:ext>
            </a:extLst>
          </p:cNvPr>
          <p:cNvSpPr/>
          <p:nvPr/>
        </p:nvSpPr>
        <p:spPr>
          <a:xfrm>
            <a:off x="7763310" y="225912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9020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1">
            <a:extLst>
              <a:ext uri="{FF2B5EF4-FFF2-40B4-BE49-F238E27FC236}">
                <a16:creationId xmlns:a16="http://schemas.microsoft.com/office/drawing/2014/main" id="{E560B870-2F63-449E-8F4E-486670370439}"/>
              </a:ext>
            </a:extLst>
          </p:cNvPr>
          <p:cNvSpPr/>
          <p:nvPr/>
        </p:nvSpPr>
        <p:spPr>
          <a:xfrm>
            <a:off x="10031765" y="2261563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9020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5;p2">
            <a:extLst>
              <a:ext uri="{FF2B5EF4-FFF2-40B4-BE49-F238E27FC236}">
                <a16:creationId xmlns:a16="http://schemas.microsoft.com/office/drawing/2014/main" id="{E27A5B88-C08C-4216-B2A1-1907F5F2E3C4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5;p2">
            <a:extLst>
              <a:ext uri="{FF2B5EF4-FFF2-40B4-BE49-F238E27FC236}">
                <a16:creationId xmlns:a16="http://schemas.microsoft.com/office/drawing/2014/main" id="{BCDAB367-F863-401F-87F0-2BC645C9073E}"/>
              </a:ext>
            </a:extLst>
          </p:cNvPr>
          <p:cNvSpPr/>
          <p:nvPr/>
        </p:nvSpPr>
        <p:spPr>
          <a:xfrm rot="5400000">
            <a:off x="5393423" y="-5395802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B97F-3FC6-4F6F-8BF3-ADAE9874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078" y="975389"/>
            <a:ext cx="6957134" cy="80165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C9E9-D586-498D-A9B2-2489D34DFC53}"/>
              </a:ext>
            </a:extLst>
          </p:cNvPr>
          <p:cNvSpPr txBox="1"/>
          <p:nvPr/>
        </p:nvSpPr>
        <p:spPr>
          <a:xfrm>
            <a:off x="1171851" y="2379216"/>
            <a:ext cx="8859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Получены навыки построения контекстной диаграммы нулевого уровня и детализированной диаграммы, в которой отобразили основной процесс, внешние сущности и потоки. 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B57FE-CC44-41FD-A7C2-0C6B5B260F45}"/>
              </a:ext>
            </a:extLst>
          </p:cNvPr>
          <p:cNvSpPr txBox="1"/>
          <p:nvPr/>
        </p:nvSpPr>
        <p:spPr>
          <a:xfrm>
            <a:off x="1128943" y="3541329"/>
            <a:ext cx="885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2) Получены практические навыки анализа системы, с дальнейшим их использованием.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AF80D-6F29-41D4-85E4-C2ACA0E22C13}"/>
              </a:ext>
            </a:extLst>
          </p:cNvPr>
          <p:cNvSpPr txBox="1"/>
          <p:nvPr/>
        </p:nvSpPr>
        <p:spPr>
          <a:xfrm>
            <a:off x="1171850" y="4426515"/>
            <a:ext cx="8859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3) Было проведено исследование и спроектирована функциональная модель АИС для процессов отчетности фирмы и закупки товаров на уровне анализа поведения системы с использованием DFD-диаграмм.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16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/>
          <p:nvPr/>
        </p:nvSpPr>
        <p:spPr>
          <a:xfrm>
            <a:off x="0" y="0"/>
            <a:ext cx="12192000" cy="4509856"/>
          </a:xfrm>
          <a:prstGeom prst="rect">
            <a:avLst/>
          </a:prstGeom>
          <a:solidFill>
            <a:srgbClr val="2F2F2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0" y="4509856"/>
            <a:ext cx="12192000" cy="2348144"/>
          </a:xfrm>
          <a:prstGeom prst="rect">
            <a:avLst/>
          </a:prstGeom>
          <a:solidFill>
            <a:srgbClr val="E138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1470735" y="4816705"/>
            <a:ext cx="462526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Команда 17: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Сулейманов Руслан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Кузгиев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 Адам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3BE1CCB-AD01-40F0-8C93-C3D1BEED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86" y="666750"/>
            <a:ext cx="50482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336</Words>
  <Application>Microsoft Office PowerPoint</Application>
  <PresentationFormat>Широкоэкранный</PresentationFormat>
  <Paragraphs>55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</vt:lpstr>
      <vt:lpstr>Bookman Old Style</vt:lpstr>
      <vt:lpstr>Calibri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Cулейманов</dc:creator>
  <cp:lastModifiedBy>Руслан Cулейманов</cp:lastModifiedBy>
  <cp:revision>56</cp:revision>
  <dcterms:created xsi:type="dcterms:W3CDTF">2020-03-21T09:34:18Z</dcterms:created>
  <dcterms:modified xsi:type="dcterms:W3CDTF">2021-03-12T17:20:38Z</dcterms:modified>
</cp:coreProperties>
</file>