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Средний стиль 4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F4BA5C-E468-4DE7-B2B3-744D2AB737B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A7F27B-F077-43A1-A4D3-43EFA5AF8438}">
      <dgm:prSet/>
      <dgm:spPr/>
      <dgm:t>
        <a:bodyPr/>
        <a:lstStyle/>
        <a:p>
          <a:r>
            <a:rPr lang="ru-RU" b="0" i="0"/>
            <a:t>CASE-средство </a:t>
          </a:r>
          <a:r>
            <a:rPr lang="ru-RU" b="1" i="0"/>
            <a:t>CA ERwin Process Modeler</a:t>
          </a:r>
          <a:endParaRPr lang="en-US"/>
        </a:p>
      </dgm:t>
    </dgm:pt>
    <dgm:pt modelId="{712A3CF1-36F9-4DB9-8A8A-A22559C06465}" type="parTrans" cxnId="{10528016-4B91-433B-8003-6D6661B94C04}">
      <dgm:prSet/>
      <dgm:spPr/>
      <dgm:t>
        <a:bodyPr/>
        <a:lstStyle/>
        <a:p>
          <a:endParaRPr lang="en-US"/>
        </a:p>
      </dgm:t>
    </dgm:pt>
    <dgm:pt modelId="{D6CA1C13-9AF6-40AE-A27D-3F1A3F72B739}" type="sibTrans" cxnId="{10528016-4B91-433B-8003-6D6661B94C04}">
      <dgm:prSet/>
      <dgm:spPr/>
      <dgm:t>
        <a:bodyPr/>
        <a:lstStyle/>
        <a:p>
          <a:endParaRPr lang="en-US"/>
        </a:p>
      </dgm:t>
    </dgm:pt>
    <dgm:pt modelId="{E3DE0201-0015-475E-8E95-F5DFB0D95EBB}">
      <dgm:prSet/>
      <dgm:spPr/>
      <dgm:t>
        <a:bodyPr/>
        <a:lstStyle/>
        <a:p>
          <a:r>
            <a:rPr lang="ru-RU" i="0"/>
            <a:t>Методология: контекстная диаграмма </a:t>
          </a:r>
          <a:r>
            <a:rPr lang="en-US" i="0"/>
            <a:t>DFD</a:t>
          </a:r>
          <a:endParaRPr lang="en-US"/>
        </a:p>
      </dgm:t>
    </dgm:pt>
    <dgm:pt modelId="{9AFDD184-2FAF-4465-BEAA-4E40ED4B1177}" type="parTrans" cxnId="{8BC220E0-1A23-4B5A-A152-3DD170B1CD89}">
      <dgm:prSet/>
      <dgm:spPr/>
      <dgm:t>
        <a:bodyPr/>
        <a:lstStyle/>
        <a:p>
          <a:endParaRPr lang="en-US"/>
        </a:p>
      </dgm:t>
    </dgm:pt>
    <dgm:pt modelId="{602F6C92-0D67-4B34-8238-CE354755F221}" type="sibTrans" cxnId="{8BC220E0-1A23-4B5A-A152-3DD170B1CD89}">
      <dgm:prSet/>
      <dgm:spPr/>
      <dgm:t>
        <a:bodyPr/>
        <a:lstStyle/>
        <a:p>
          <a:endParaRPr lang="en-US"/>
        </a:p>
      </dgm:t>
    </dgm:pt>
    <dgm:pt modelId="{C7269B42-E9BF-4045-A31C-B9412CB2573C}" type="pres">
      <dgm:prSet presAssocID="{41F4BA5C-E468-4DE7-B2B3-744D2AB737B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8156997-EC6D-4E39-B544-ABBD29C308DB}" type="pres">
      <dgm:prSet presAssocID="{40A7F27B-F077-43A1-A4D3-43EFA5AF8438}" presName="hierRoot1" presStyleCnt="0"/>
      <dgm:spPr/>
    </dgm:pt>
    <dgm:pt modelId="{308A732D-57E5-4B86-A009-BFA0B7DD0008}" type="pres">
      <dgm:prSet presAssocID="{40A7F27B-F077-43A1-A4D3-43EFA5AF8438}" presName="composite" presStyleCnt="0"/>
      <dgm:spPr/>
    </dgm:pt>
    <dgm:pt modelId="{5D499D32-08BB-4D4E-A229-4D70716CA5C5}" type="pres">
      <dgm:prSet presAssocID="{40A7F27B-F077-43A1-A4D3-43EFA5AF8438}" presName="background" presStyleLbl="node0" presStyleIdx="0" presStyleCnt="2"/>
      <dgm:spPr/>
    </dgm:pt>
    <dgm:pt modelId="{E231923E-3DBF-4F83-9B28-9ADF7B063233}" type="pres">
      <dgm:prSet presAssocID="{40A7F27B-F077-43A1-A4D3-43EFA5AF8438}" presName="text" presStyleLbl="fgAcc0" presStyleIdx="0" presStyleCnt="2">
        <dgm:presLayoutVars>
          <dgm:chPref val="3"/>
        </dgm:presLayoutVars>
      </dgm:prSet>
      <dgm:spPr/>
    </dgm:pt>
    <dgm:pt modelId="{3151B477-D55E-4B28-8009-B7B65B0DF8B1}" type="pres">
      <dgm:prSet presAssocID="{40A7F27B-F077-43A1-A4D3-43EFA5AF8438}" presName="hierChild2" presStyleCnt="0"/>
      <dgm:spPr/>
    </dgm:pt>
    <dgm:pt modelId="{1B5BB7DE-ADB8-4E2D-A15C-F97C32086A78}" type="pres">
      <dgm:prSet presAssocID="{E3DE0201-0015-475E-8E95-F5DFB0D95EBB}" presName="hierRoot1" presStyleCnt="0"/>
      <dgm:spPr/>
    </dgm:pt>
    <dgm:pt modelId="{E235ADEE-E814-45C6-9F1A-565B0440EB5E}" type="pres">
      <dgm:prSet presAssocID="{E3DE0201-0015-475E-8E95-F5DFB0D95EBB}" presName="composite" presStyleCnt="0"/>
      <dgm:spPr/>
    </dgm:pt>
    <dgm:pt modelId="{31168FDA-BE59-4D3B-BED5-77A4BE6C6879}" type="pres">
      <dgm:prSet presAssocID="{E3DE0201-0015-475E-8E95-F5DFB0D95EBB}" presName="background" presStyleLbl="node0" presStyleIdx="1" presStyleCnt="2"/>
      <dgm:spPr/>
    </dgm:pt>
    <dgm:pt modelId="{F746BBB5-0F8D-4104-833B-0D657F2AD930}" type="pres">
      <dgm:prSet presAssocID="{E3DE0201-0015-475E-8E95-F5DFB0D95EBB}" presName="text" presStyleLbl="fgAcc0" presStyleIdx="1" presStyleCnt="2">
        <dgm:presLayoutVars>
          <dgm:chPref val="3"/>
        </dgm:presLayoutVars>
      </dgm:prSet>
      <dgm:spPr/>
    </dgm:pt>
    <dgm:pt modelId="{562CBA57-B4E8-48E0-9171-5E11040C6AF3}" type="pres">
      <dgm:prSet presAssocID="{E3DE0201-0015-475E-8E95-F5DFB0D95EBB}" presName="hierChild2" presStyleCnt="0"/>
      <dgm:spPr/>
    </dgm:pt>
  </dgm:ptLst>
  <dgm:cxnLst>
    <dgm:cxn modelId="{10528016-4B91-433B-8003-6D6661B94C04}" srcId="{41F4BA5C-E468-4DE7-B2B3-744D2AB737BB}" destId="{40A7F27B-F077-43A1-A4D3-43EFA5AF8438}" srcOrd="0" destOrd="0" parTransId="{712A3CF1-36F9-4DB9-8A8A-A22559C06465}" sibTransId="{D6CA1C13-9AF6-40AE-A27D-3F1A3F72B739}"/>
    <dgm:cxn modelId="{C54A4A3B-05FB-42B6-9B98-075148D97C8C}" type="presOf" srcId="{40A7F27B-F077-43A1-A4D3-43EFA5AF8438}" destId="{E231923E-3DBF-4F83-9B28-9ADF7B063233}" srcOrd="0" destOrd="0" presId="urn:microsoft.com/office/officeart/2005/8/layout/hierarchy1"/>
    <dgm:cxn modelId="{A729EB8F-B37B-4CE0-8CA9-21DE2AD513FD}" type="presOf" srcId="{E3DE0201-0015-475E-8E95-F5DFB0D95EBB}" destId="{F746BBB5-0F8D-4104-833B-0D657F2AD930}" srcOrd="0" destOrd="0" presId="urn:microsoft.com/office/officeart/2005/8/layout/hierarchy1"/>
    <dgm:cxn modelId="{DAA0189A-7806-43C9-8F53-08636B9E5EA6}" type="presOf" srcId="{41F4BA5C-E468-4DE7-B2B3-744D2AB737BB}" destId="{C7269B42-E9BF-4045-A31C-B9412CB2573C}" srcOrd="0" destOrd="0" presId="urn:microsoft.com/office/officeart/2005/8/layout/hierarchy1"/>
    <dgm:cxn modelId="{8BC220E0-1A23-4B5A-A152-3DD170B1CD89}" srcId="{41F4BA5C-E468-4DE7-B2B3-744D2AB737BB}" destId="{E3DE0201-0015-475E-8E95-F5DFB0D95EBB}" srcOrd="1" destOrd="0" parTransId="{9AFDD184-2FAF-4465-BEAA-4E40ED4B1177}" sibTransId="{602F6C92-0D67-4B34-8238-CE354755F221}"/>
    <dgm:cxn modelId="{1F3CAA9D-9770-4C44-9D2F-9DF6EE1D493D}" type="presParOf" srcId="{C7269B42-E9BF-4045-A31C-B9412CB2573C}" destId="{18156997-EC6D-4E39-B544-ABBD29C308DB}" srcOrd="0" destOrd="0" presId="urn:microsoft.com/office/officeart/2005/8/layout/hierarchy1"/>
    <dgm:cxn modelId="{376E60DC-6BC2-480A-8A5B-3EFE5D983358}" type="presParOf" srcId="{18156997-EC6D-4E39-B544-ABBD29C308DB}" destId="{308A732D-57E5-4B86-A009-BFA0B7DD0008}" srcOrd="0" destOrd="0" presId="urn:microsoft.com/office/officeart/2005/8/layout/hierarchy1"/>
    <dgm:cxn modelId="{F60102B4-E5C3-4F21-9F16-77F7CC35385B}" type="presParOf" srcId="{308A732D-57E5-4B86-A009-BFA0B7DD0008}" destId="{5D499D32-08BB-4D4E-A229-4D70716CA5C5}" srcOrd="0" destOrd="0" presId="urn:microsoft.com/office/officeart/2005/8/layout/hierarchy1"/>
    <dgm:cxn modelId="{AAF9538D-9851-43F7-993A-8AD4C015F205}" type="presParOf" srcId="{308A732D-57E5-4B86-A009-BFA0B7DD0008}" destId="{E231923E-3DBF-4F83-9B28-9ADF7B063233}" srcOrd="1" destOrd="0" presId="urn:microsoft.com/office/officeart/2005/8/layout/hierarchy1"/>
    <dgm:cxn modelId="{08143D29-CB92-4734-8CAC-342AAE02F785}" type="presParOf" srcId="{18156997-EC6D-4E39-B544-ABBD29C308DB}" destId="{3151B477-D55E-4B28-8009-B7B65B0DF8B1}" srcOrd="1" destOrd="0" presId="urn:microsoft.com/office/officeart/2005/8/layout/hierarchy1"/>
    <dgm:cxn modelId="{8A7732A0-801C-404F-8D51-E590FA96EA3E}" type="presParOf" srcId="{C7269B42-E9BF-4045-A31C-B9412CB2573C}" destId="{1B5BB7DE-ADB8-4E2D-A15C-F97C32086A78}" srcOrd="1" destOrd="0" presId="urn:microsoft.com/office/officeart/2005/8/layout/hierarchy1"/>
    <dgm:cxn modelId="{82EC9028-1A75-4EF9-8374-2EFF3D48F713}" type="presParOf" srcId="{1B5BB7DE-ADB8-4E2D-A15C-F97C32086A78}" destId="{E235ADEE-E814-45C6-9F1A-565B0440EB5E}" srcOrd="0" destOrd="0" presId="urn:microsoft.com/office/officeart/2005/8/layout/hierarchy1"/>
    <dgm:cxn modelId="{9C014BFA-8EE5-4515-ABF4-6D3ACEFD1A64}" type="presParOf" srcId="{E235ADEE-E814-45C6-9F1A-565B0440EB5E}" destId="{31168FDA-BE59-4D3B-BED5-77A4BE6C6879}" srcOrd="0" destOrd="0" presId="urn:microsoft.com/office/officeart/2005/8/layout/hierarchy1"/>
    <dgm:cxn modelId="{F99D9BB4-78D9-421C-8935-D3E76DA770E2}" type="presParOf" srcId="{E235ADEE-E814-45C6-9F1A-565B0440EB5E}" destId="{F746BBB5-0F8D-4104-833B-0D657F2AD930}" srcOrd="1" destOrd="0" presId="urn:microsoft.com/office/officeart/2005/8/layout/hierarchy1"/>
    <dgm:cxn modelId="{B6ADDBA9-2874-4DCC-8E6E-EC04E933B268}" type="presParOf" srcId="{1B5BB7DE-ADB8-4E2D-A15C-F97C32086A78}" destId="{562CBA57-B4E8-48E0-9171-5E11040C6AF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A9D0A4-B676-4CFC-A02F-5DA8DF6A713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FAC8199-2865-4CA4-8218-2D1553E2AF4A}">
      <dgm:prSet custT="1"/>
      <dgm:spPr/>
      <dgm:t>
        <a:bodyPr/>
        <a:lstStyle/>
        <a:p>
          <a:r>
            <a:rPr lang="ru-RU" sz="2000" dirty="0"/>
            <a:t>Назначение ИС: Описание и детализация процесса сдачи яхты в аренду</a:t>
          </a:r>
          <a:endParaRPr lang="en-US" sz="2000" dirty="0"/>
        </a:p>
      </dgm:t>
    </dgm:pt>
    <dgm:pt modelId="{AC5D57B8-C575-4BA0-9693-4D3A3A0D5E8A}" type="parTrans" cxnId="{CEC4670F-716A-4DE4-B88E-3FFD9EBE5E52}">
      <dgm:prSet/>
      <dgm:spPr/>
      <dgm:t>
        <a:bodyPr/>
        <a:lstStyle/>
        <a:p>
          <a:endParaRPr lang="en-US"/>
        </a:p>
      </dgm:t>
    </dgm:pt>
    <dgm:pt modelId="{C6C4FCAD-6C31-45D9-B372-621AED18C4D8}" type="sibTrans" cxnId="{CEC4670F-716A-4DE4-B88E-3FFD9EBE5E52}">
      <dgm:prSet/>
      <dgm:spPr/>
      <dgm:t>
        <a:bodyPr/>
        <a:lstStyle/>
        <a:p>
          <a:endParaRPr lang="en-US"/>
        </a:p>
      </dgm:t>
    </dgm:pt>
    <dgm:pt modelId="{43FFF3AD-4999-4547-8556-620AA2B55DFC}">
      <dgm:prSet custT="1"/>
      <dgm:spPr/>
      <dgm:t>
        <a:bodyPr/>
        <a:lstStyle/>
        <a:p>
          <a:r>
            <a:rPr lang="ru-RU" sz="1800" dirty="0"/>
            <a:t>Внешние сущности</a:t>
          </a:r>
          <a:r>
            <a:rPr lang="en-US" sz="1800" dirty="0"/>
            <a:t>: </a:t>
          </a:r>
          <a:endParaRPr lang="ru-RU" sz="1800" dirty="0"/>
        </a:p>
        <a:p>
          <a:r>
            <a:rPr lang="ru-RU" sz="1800" dirty="0"/>
            <a:t>- Клиент </a:t>
          </a:r>
        </a:p>
        <a:p>
          <a:r>
            <a:rPr lang="ru-RU" sz="1800" dirty="0"/>
            <a:t>- Владелец яхты</a:t>
          </a:r>
        </a:p>
        <a:p>
          <a:r>
            <a:rPr lang="ru-RU" sz="1800" dirty="0"/>
            <a:t>- Персонал</a:t>
          </a:r>
          <a:endParaRPr lang="en-US" sz="1800" dirty="0"/>
        </a:p>
      </dgm:t>
    </dgm:pt>
    <dgm:pt modelId="{AEDB235A-9EC4-4C0B-9EAE-F3C7A5758B29}" type="parTrans" cxnId="{24D1BA24-C14D-42A0-A1DF-6D9DEC1A10AC}">
      <dgm:prSet/>
      <dgm:spPr/>
      <dgm:t>
        <a:bodyPr/>
        <a:lstStyle/>
        <a:p>
          <a:endParaRPr lang="en-US"/>
        </a:p>
      </dgm:t>
    </dgm:pt>
    <dgm:pt modelId="{407D6C55-EB5E-4038-985D-1DD14D65C42A}" type="sibTrans" cxnId="{24D1BA24-C14D-42A0-A1DF-6D9DEC1A10AC}">
      <dgm:prSet/>
      <dgm:spPr/>
      <dgm:t>
        <a:bodyPr/>
        <a:lstStyle/>
        <a:p>
          <a:endParaRPr lang="en-US"/>
        </a:p>
      </dgm:t>
    </dgm:pt>
    <dgm:pt modelId="{441803B2-D0DA-44CE-9F04-5DDF2DB71037}">
      <dgm:prSet custT="1"/>
      <dgm:spPr/>
      <dgm:t>
        <a:bodyPr/>
        <a:lstStyle/>
        <a:p>
          <a:r>
            <a:rPr lang="ru-RU" sz="1800" dirty="0"/>
            <a:t>Основные потоки: </a:t>
          </a:r>
        </a:p>
        <a:p>
          <a:r>
            <a:rPr lang="ru-RU" sz="1800" dirty="0"/>
            <a:t>- Договор на аренду  	- Данные о клиенте </a:t>
          </a:r>
        </a:p>
        <a:p>
          <a:r>
            <a:rPr lang="ru-RU" sz="1800" dirty="0"/>
            <a:t>- Оплата 	- Операции по техобслуживанию</a:t>
          </a:r>
        </a:p>
        <a:p>
          <a:r>
            <a:rPr lang="ru-RU" sz="1800" dirty="0"/>
            <a:t>- Аренда яхты</a:t>
          </a:r>
          <a:endParaRPr lang="en-US" sz="1800" dirty="0"/>
        </a:p>
      </dgm:t>
    </dgm:pt>
    <dgm:pt modelId="{6452241E-9619-4914-A7EE-06B68769EE8E}" type="parTrans" cxnId="{EBF7D4C4-8B72-4D4C-B7F3-313444E14917}">
      <dgm:prSet/>
      <dgm:spPr/>
      <dgm:t>
        <a:bodyPr/>
        <a:lstStyle/>
        <a:p>
          <a:endParaRPr lang="en-US"/>
        </a:p>
      </dgm:t>
    </dgm:pt>
    <dgm:pt modelId="{8BB3DCF7-3079-47AA-BEA6-361D5929929A}" type="sibTrans" cxnId="{EBF7D4C4-8B72-4D4C-B7F3-313444E14917}">
      <dgm:prSet/>
      <dgm:spPr/>
      <dgm:t>
        <a:bodyPr/>
        <a:lstStyle/>
        <a:p>
          <a:endParaRPr lang="en-US"/>
        </a:p>
      </dgm:t>
    </dgm:pt>
    <dgm:pt modelId="{8C3875F3-788B-43DC-BB12-F316189F688A}" type="pres">
      <dgm:prSet presAssocID="{FFA9D0A4-B676-4CFC-A02F-5DA8DF6A713A}" presName="root" presStyleCnt="0">
        <dgm:presLayoutVars>
          <dgm:dir/>
          <dgm:resizeHandles val="exact"/>
        </dgm:presLayoutVars>
      </dgm:prSet>
      <dgm:spPr/>
    </dgm:pt>
    <dgm:pt modelId="{A53BE4FC-B44D-4E63-A91A-EBF85B028226}" type="pres">
      <dgm:prSet presAssocID="{8FAC8199-2865-4CA4-8218-2D1553E2AF4A}" presName="compNode" presStyleCnt="0"/>
      <dgm:spPr/>
    </dgm:pt>
    <dgm:pt modelId="{4D65E040-B553-4370-B287-9F3EAE375A78}" type="pres">
      <dgm:prSet presAssocID="{8FAC8199-2865-4CA4-8218-2D1553E2AF4A}" presName="bgRect" presStyleLbl="bgShp" presStyleIdx="0" presStyleCnt="3"/>
      <dgm:spPr/>
    </dgm:pt>
    <dgm:pt modelId="{B96D736F-F3FB-4BF5-A153-E377584A3F78}" type="pres">
      <dgm:prSet presAssocID="{8FAC8199-2865-4CA4-8218-2D1553E2AF4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Якорь"/>
        </a:ext>
      </dgm:extLst>
    </dgm:pt>
    <dgm:pt modelId="{547FE648-858F-49C2-B854-BC367E70B012}" type="pres">
      <dgm:prSet presAssocID="{8FAC8199-2865-4CA4-8218-2D1553E2AF4A}" presName="spaceRect" presStyleCnt="0"/>
      <dgm:spPr/>
    </dgm:pt>
    <dgm:pt modelId="{C2BA2C91-2CCC-46F4-9837-68AAA551B716}" type="pres">
      <dgm:prSet presAssocID="{8FAC8199-2865-4CA4-8218-2D1553E2AF4A}" presName="parTx" presStyleLbl="revTx" presStyleIdx="0" presStyleCnt="3">
        <dgm:presLayoutVars>
          <dgm:chMax val="0"/>
          <dgm:chPref val="0"/>
        </dgm:presLayoutVars>
      </dgm:prSet>
      <dgm:spPr/>
    </dgm:pt>
    <dgm:pt modelId="{AFA0991B-AA9F-4369-B266-B2C46C16BEEF}" type="pres">
      <dgm:prSet presAssocID="{C6C4FCAD-6C31-45D9-B372-621AED18C4D8}" presName="sibTrans" presStyleCnt="0"/>
      <dgm:spPr/>
    </dgm:pt>
    <dgm:pt modelId="{48C6C8C6-D374-4A9A-AEBA-93710C2E65B9}" type="pres">
      <dgm:prSet presAssocID="{43FFF3AD-4999-4547-8556-620AA2B55DFC}" presName="compNode" presStyleCnt="0"/>
      <dgm:spPr/>
    </dgm:pt>
    <dgm:pt modelId="{F86FBFBC-433A-4360-BF3E-F13402E9146C}" type="pres">
      <dgm:prSet presAssocID="{43FFF3AD-4999-4547-8556-620AA2B55DFC}" presName="bgRect" presStyleLbl="bgShp" presStyleIdx="1" presStyleCnt="3"/>
      <dgm:spPr/>
    </dgm:pt>
    <dgm:pt modelId="{8E8FA7EB-BF7A-44CB-8B7F-97598C895C7B}" type="pres">
      <dgm:prSet presAssocID="{43FFF3AD-4999-4547-8556-620AA2B55D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uise Ship"/>
        </a:ext>
      </dgm:extLst>
    </dgm:pt>
    <dgm:pt modelId="{B7FB8F42-F46C-4E52-98A7-CB0DD1F14E9B}" type="pres">
      <dgm:prSet presAssocID="{43FFF3AD-4999-4547-8556-620AA2B55DFC}" presName="spaceRect" presStyleCnt="0"/>
      <dgm:spPr/>
    </dgm:pt>
    <dgm:pt modelId="{E0C43F2A-47A6-4E22-BD8E-B8A20980ED54}" type="pres">
      <dgm:prSet presAssocID="{43FFF3AD-4999-4547-8556-620AA2B55DFC}" presName="parTx" presStyleLbl="revTx" presStyleIdx="1" presStyleCnt="3">
        <dgm:presLayoutVars>
          <dgm:chMax val="0"/>
          <dgm:chPref val="0"/>
        </dgm:presLayoutVars>
      </dgm:prSet>
      <dgm:spPr/>
    </dgm:pt>
    <dgm:pt modelId="{4A42E9C9-842B-4F3B-BFDF-35400266E8EA}" type="pres">
      <dgm:prSet presAssocID="{407D6C55-EB5E-4038-985D-1DD14D65C42A}" presName="sibTrans" presStyleCnt="0"/>
      <dgm:spPr/>
    </dgm:pt>
    <dgm:pt modelId="{9A4DCE0C-5333-42BF-870B-E33517CA6CBB}" type="pres">
      <dgm:prSet presAssocID="{441803B2-D0DA-44CE-9F04-5DDF2DB71037}" presName="compNode" presStyleCnt="0"/>
      <dgm:spPr/>
    </dgm:pt>
    <dgm:pt modelId="{C5EF9355-28DF-493E-B4BF-3629527F4606}" type="pres">
      <dgm:prSet presAssocID="{441803B2-D0DA-44CE-9F04-5DDF2DB71037}" presName="bgRect" presStyleLbl="bgShp" presStyleIdx="2" presStyleCnt="3"/>
      <dgm:spPr/>
    </dgm:pt>
    <dgm:pt modelId="{4CBF4BB4-D92A-41F3-A457-5E7F031478DD}" type="pres">
      <dgm:prSet presAssocID="{441803B2-D0DA-44CE-9F04-5DDF2DB7103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Передача"/>
        </a:ext>
      </dgm:extLst>
    </dgm:pt>
    <dgm:pt modelId="{D1550F3F-C277-4E80-A505-DBC090E67A6D}" type="pres">
      <dgm:prSet presAssocID="{441803B2-D0DA-44CE-9F04-5DDF2DB71037}" presName="spaceRect" presStyleCnt="0"/>
      <dgm:spPr/>
    </dgm:pt>
    <dgm:pt modelId="{3C095BFE-A69B-4CE7-AA21-4B04E3578588}" type="pres">
      <dgm:prSet presAssocID="{441803B2-D0DA-44CE-9F04-5DDF2DB7103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EC4670F-716A-4DE4-B88E-3FFD9EBE5E52}" srcId="{FFA9D0A4-B676-4CFC-A02F-5DA8DF6A713A}" destId="{8FAC8199-2865-4CA4-8218-2D1553E2AF4A}" srcOrd="0" destOrd="0" parTransId="{AC5D57B8-C575-4BA0-9693-4D3A3A0D5E8A}" sibTransId="{C6C4FCAD-6C31-45D9-B372-621AED18C4D8}"/>
    <dgm:cxn modelId="{24D1BA24-C14D-42A0-A1DF-6D9DEC1A10AC}" srcId="{FFA9D0A4-B676-4CFC-A02F-5DA8DF6A713A}" destId="{43FFF3AD-4999-4547-8556-620AA2B55DFC}" srcOrd="1" destOrd="0" parTransId="{AEDB235A-9EC4-4C0B-9EAE-F3C7A5758B29}" sibTransId="{407D6C55-EB5E-4038-985D-1DD14D65C42A}"/>
    <dgm:cxn modelId="{AC422B75-B998-4D20-903A-B181909ACF2C}" type="presOf" srcId="{441803B2-D0DA-44CE-9F04-5DDF2DB71037}" destId="{3C095BFE-A69B-4CE7-AA21-4B04E3578588}" srcOrd="0" destOrd="0" presId="urn:microsoft.com/office/officeart/2018/2/layout/IconVerticalSolidList"/>
    <dgm:cxn modelId="{204F6E59-16E0-4980-B46D-55EFAAD99832}" type="presOf" srcId="{8FAC8199-2865-4CA4-8218-2D1553E2AF4A}" destId="{C2BA2C91-2CCC-46F4-9837-68AAA551B716}" srcOrd="0" destOrd="0" presId="urn:microsoft.com/office/officeart/2018/2/layout/IconVerticalSolidList"/>
    <dgm:cxn modelId="{A69A298E-1286-47C4-8BBA-6499B354B48A}" type="presOf" srcId="{43FFF3AD-4999-4547-8556-620AA2B55DFC}" destId="{E0C43F2A-47A6-4E22-BD8E-B8A20980ED54}" srcOrd="0" destOrd="0" presId="urn:microsoft.com/office/officeart/2018/2/layout/IconVerticalSolidList"/>
    <dgm:cxn modelId="{E0F87DB0-D5BC-458A-B1CB-A16E30B2980C}" type="presOf" srcId="{FFA9D0A4-B676-4CFC-A02F-5DA8DF6A713A}" destId="{8C3875F3-788B-43DC-BB12-F316189F688A}" srcOrd="0" destOrd="0" presId="urn:microsoft.com/office/officeart/2018/2/layout/IconVerticalSolidList"/>
    <dgm:cxn modelId="{EBF7D4C4-8B72-4D4C-B7F3-313444E14917}" srcId="{FFA9D0A4-B676-4CFC-A02F-5DA8DF6A713A}" destId="{441803B2-D0DA-44CE-9F04-5DDF2DB71037}" srcOrd="2" destOrd="0" parTransId="{6452241E-9619-4914-A7EE-06B68769EE8E}" sibTransId="{8BB3DCF7-3079-47AA-BEA6-361D5929929A}"/>
    <dgm:cxn modelId="{41C04E4B-473F-4BC3-AD06-FF942AB8D8DD}" type="presParOf" srcId="{8C3875F3-788B-43DC-BB12-F316189F688A}" destId="{A53BE4FC-B44D-4E63-A91A-EBF85B028226}" srcOrd="0" destOrd="0" presId="urn:microsoft.com/office/officeart/2018/2/layout/IconVerticalSolidList"/>
    <dgm:cxn modelId="{50A2CF24-787C-42B2-8EBE-F10954903C35}" type="presParOf" srcId="{A53BE4FC-B44D-4E63-A91A-EBF85B028226}" destId="{4D65E040-B553-4370-B287-9F3EAE375A78}" srcOrd="0" destOrd="0" presId="urn:microsoft.com/office/officeart/2018/2/layout/IconVerticalSolidList"/>
    <dgm:cxn modelId="{C3A7A493-9253-4855-B225-55E8452F251A}" type="presParOf" srcId="{A53BE4FC-B44D-4E63-A91A-EBF85B028226}" destId="{B96D736F-F3FB-4BF5-A153-E377584A3F78}" srcOrd="1" destOrd="0" presId="urn:microsoft.com/office/officeart/2018/2/layout/IconVerticalSolidList"/>
    <dgm:cxn modelId="{2FDD7729-5F8C-4F8F-9A89-0A04DA53E72A}" type="presParOf" srcId="{A53BE4FC-B44D-4E63-A91A-EBF85B028226}" destId="{547FE648-858F-49C2-B854-BC367E70B012}" srcOrd="2" destOrd="0" presId="urn:microsoft.com/office/officeart/2018/2/layout/IconVerticalSolidList"/>
    <dgm:cxn modelId="{D1F1A18D-2C03-4BE1-B89F-54062DF364AD}" type="presParOf" srcId="{A53BE4FC-B44D-4E63-A91A-EBF85B028226}" destId="{C2BA2C91-2CCC-46F4-9837-68AAA551B716}" srcOrd="3" destOrd="0" presId="urn:microsoft.com/office/officeart/2018/2/layout/IconVerticalSolidList"/>
    <dgm:cxn modelId="{F79FCEE3-F43D-495A-8796-A0558EE794FD}" type="presParOf" srcId="{8C3875F3-788B-43DC-BB12-F316189F688A}" destId="{AFA0991B-AA9F-4369-B266-B2C46C16BEEF}" srcOrd="1" destOrd="0" presId="urn:microsoft.com/office/officeart/2018/2/layout/IconVerticalSolidList"/>
    <dgm:cxn modelId="{BCA9B512-7046-4C90-B0EA-8290E973CF93}" type="presParOf" srcId="{8C3875F3-788B-43DC-BB12-F316189F688A}" destId="{48C6C8C6-D374-4A9A-AEBA-93710C2E65B9}" srcOrd="2" destOrd="0" presId="urn:microsoft.com/office/officeart/2018/2/layout/IconVerticalSolidList"/>
    <dgm:cxn modelId="{885BA503-3173-4B14-8264-1C588F337A4D}" type="presParOf" srcId="{48C6C8C6-D374-4A9A-AEBA-93710C2E65B9}" destId="{F86FBFBC-433A-4360-BF3E-F13402E9146C}" srcOrd="0" destOrd="0" presId="urn:microsoft.com/office/officeart/2018/2/layout/IconVerticalSolidList"/>
    <dgm:cxn modelId="{B79C6A66-E1AB-47EC-894E-448658AC19CE}" type="presParOf" srcId="{48C6C8C6-D374-4A9A-AEBA-93710C2E65B9}" destId="{8E8FA7EB-BF7A-44CB-8B7F-97598C895C7B}" srcOrd="1" destOrd="0" presId="urn:microsoft.com/office/officeart/2018/2/layout/IconVerticalSolidList"/>
    <dgm:cxn modelId="{3A349796-5D8A-47A7-9DDB-D3AD6D8D5DE3}" type="presParOf" srcId="{48C6C8C6-D374-4A9A-AEBA-93710C2E65B9}" destId="{B7FB8F42-F46C-4E52-98A7-CB0DD1F14E9B}" srcOrd="2" destOrd="0" presId="urn:microsoft.com/office/officeart/2018/2/layout/IconVerticalSolidList"/>
    <dgm:cxn modelId="{73DDE681-9708-406C-B329-40BDB71982E7}" type="presParOf" srcId="{48C6C8C6-D374-4A9A-AEBA-93710C2E65B9}" destId="{E0C43F2A-47A6-4E22-BD8E-B8A20980ED54}" srcOrd="3" destOrd="0" presId="urn:microsoft.com/office/officeart/2018/2/layout/IconVerticalSolidList"/>
    <dgm:cxn modelId="{97E041A2-7176-4D25-8C71-B1A6F6BA840D}" type="presParOf" srcId="{8C3875F3-788B-43DC-BB12-F316189F688A}" destId="{4A42E9C9-842B-4F3B-BFDF-35400266E8EA}" srcOrd="3" destOrd="0" presId="urn:microsoft.com/office/officeart/2018/2/layout/IconVerticalSolidList"/>
    <dgm:cxn modelId="{2EB97D8B-DEAA-4FF7-A3C7-933B2E572662}" type="presParOf" srcId="{8C3875F3-788B-43DC-BB12-F316189F688A}" destId="{9A4DCE0C-5333-42BF-870B-E33517CA6CBB}" srcOrd="4" destOrd="0" presId="urn:microsoft.com/office/officeart/2018/2/layout/IconVerticalSolidList"/>
    <dgm:cxn modelId="{8F921422-5C8C-4BD1-AE20-B1958A450AE4}" type="presParOf" srcId="{9A4DCE0C-5333-42BF-870B-E33517CA6CBB}" destId="{C5EF9355-28DF-493E-B4BF-3629527F4606}" srcOrd="0" destOrd="0" presId="urn:microsoft.com/office/officeart/2018/2/layout/IconVerticalSolidList"/>
    <dgm:cxn modelId="{D78B96F8-59F5-4145-B35D-279321D60029}" type="presParOf" srcId="{9A4DCE0C-5333-42BF-870B-E33517CA6CBB}" destId="{4CBF4BB4-D92A-41F3-A457-5E7F031478DD}" srcOrd="1" destOrd="0" presId="urn:microsoft.com/office/officeart/2018/2/layout/IconVerticalSolidList"/>
    <dgm:cxn modelId="{F6511050-AE22-4C4B-81C7-BD5F44188914}" type="presParOf" srcId="{9A4DCE0C-5333-42BF-870B-E33517CA6CBB}" destId="{D1550F3F-C277-4E80-A505-DBC090E67A6D}" srcOrd="2" destOrd="0" presId="urn:microsoft.com/office/officeart/2018/2/layout/IconVerticalSolidList"/>
    <dgm:cxn modelId="{5CA525AC-1CE4-463F-813D-875463AB867C}" type="presParOf" srcId="{9A4DCE0C-5333-42BF-870B-E33517CA6CBB}" destId="{3C095BFE-A69B-4CE7-AA21-4B04E35785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99D32-08BB-4D4E-A229-4D70716CA5C5}">
      <dsp:nvSpPr>
        <dsp:cNvPr id="0" name=""/>
        <dsp:cNvSpPr/>
      </dsp:nvSpPr>
      <dsp:spPr>
        <a:xfrm>
          <a:off x="1242" y="182126"/>
          <a:ext cx="4361384" cy="2769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31923E-3DBF-4F83-9B28-9ADF7B063233}">
      <dsp:nvSpPr>
        <dsp:cNvPr id="0" name=""/>
        <dsp:cNvSpPr/>
      </dsp:nvSpPr>
      <dsp:spPr>
        <a:xfrm>
          <a:off x="485840" y="642494"/>
          <a:ext cx="4361384" cy="2769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b="0" i="0" kern="1200"/>
            <a:t>CASE-средство </a:t>
          </a:r>
          <a:r>
            <a:rPr lang="ru-RU" sz="4300" b="1" i="0" kern="1200"/>
            <a:t>CA ERwin Process Modeler</a:t>
          </a:r>
          <a:endParaRPr lang="en-US" sz="4300" kern="1200"/>
        </a:p>
      </dsp:txBody>
      <dsp:txXfrm>
        <a:off x="566955" y="723609"/>
        <a:ext cx="4199154" cy="2607249"/>
      </dsp:txXfrm>
    </dsp:sp>
    <dsp:sp modelId="{31168FDA-BE59-4D3B-BED5-77A4BE6C6879}">
      <dsp:nvSpPr>
        <dsp:cNvPr id="0" name=""/>
        <dsp:cNvSpPr/>
      </dsp:nvSpPr>
      <dsp:spPr>
        <a:xfrm>
          <a:off x="5331824" y="182126"/>
          <a:ext cx="4361384" cy="27694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6BBB5-0F8D-4104-833B-0D657F2AD930}">
      <dsp:nvSpPr>
        <dsp:cNvPr id="0" name=""/>
        <dsp:cNvSpPr/>
      </dsp:nvSpPr>
      <dsp:spPr>
        <a:xfrm>
          <a:off x="5816422" y="642494"/>
          <a:ext cx="4361384" cy="276947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4300" i="0" kern="1200"/>
            <a:t>Методология: контекстная диаграмма </a:t>
          </a:r>
          <a:r>
            <a:rPr lang="en-US" sz="4300" i="0" kern="1200"/>
            <a:t>DFD</a:t>
          </a:r>
          <a:endParaRPr lang="en-US" sz="4300" kern="1200"/>
        </a:p>
      </dsp:txBody>
      <dsp:txXfrm>
        <a:off x="5897537" y="723609"/>
        <a:ext cx="4199154" cy="2607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65E040-B553-4370-B287-9F3EAE375A78}">
      <dsp:nvSpPr>
        <dsp:cNvPr id="0" name=""/>
        <dsp:cNvSpPr/>
      </dsp:nvSpPr>
      <dsp:spPr>
        <a:xfrm>
          <a:off x="0" y="706"/>
          <a:ext cx="7466096" cy="165235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6D736F-F3FB-4BF5-A153-E377584A3F78}">
      <dsp:nvSpPr>
        <dsp:cNvPr id="0" name=""/>
        <dsp:cNvSpPr/>
      </dsp:nvSpPr>
      <dsp:spPr>
        <a:xfrm>
          <a:off x="499836" y="372485"/>
          <a:ext cx="908792" cy="9087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BA2C91-2CCC-46F4-9837-68AAA551B716}">
      <dsp:nvSpPr>
        <dsp:cNvPr id="0" name=""/>
        <dsp:cNvSpPr/>
      </dsp:nvSpPr>
      <dsp:spPr>
        <a:xfrm>
          <a:off x="1908465" y="706"/>
          <a:ext cx="5557630" cy="165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874" tIns="174874" rIns="174874" bIns="174874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Назначение ИС: Описание и детализация процесса сдачи яхты в аренду</a:t>
          </a:r>
          <a:endParaRPr lang="en-US" sz="2000" kern="1200" dirty="0"/>
        </a:p>
      </dsp:txBody>
      <dsp:txXfrm>
        <a:off x="1908465" y="706"/>
        <a:ext cx="5557630" cy="1652350"/>
      </dsp:txXfrm>
    </dsp:sp>
    <dsp:sp modelId="{F86FBFBC-433A-4360-BF3E-F13402E9146C}">
      <dsp:nvSpPr>
        <dsp:cNvPr id="0" name=""/>
        <dsp:cNvSpPr/>
      </dsp:nvSpPr>
      <dsp:spPr>
        <a:xfrm>
          <a:off x="0" y="2066144"/>
          <a:ext cx="7466096" cy="16523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FA7EB-BF7A-44CB-8B7F-97598C895C7B}">
      <dsp:nvSpPr>
        <dsp:cNvPr id="0" name=""/>
        <dsp:cNvSpPr/>
      </dsp:nvSpPr>
      <dsp:spPr>
        <a:xfrm>
          <a:off x="499836" y="2437923"/>
          <a:ext cx="908792" cy="9087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C43F2A-47A6-4E22-BD8E-B8A20980ED54}">
      <dsp:nvSpPr>
        <dsp:cNvPr id="0" name=""/>
        <dsp:cNvSpPr/>
      </dsp:nvSpPr>
      <dsp:spPr>
        <a:xfrm>
          <a:off x="1908465" y="2066144"/>
          <a:ext cx="5557630" cy="165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874" tIns="174874" rIns="174874" bIns="17487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Внешние сущности</a:t>
          </a:r>
          <a:r>
            <a:rPr lang="en-US" sz="1800" kern="1200" dirty="0"/>
            <a:t>: </a:t>
          </a:r>
          <a:endParaRPr lang="ru-RU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- Клиент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- Владелец яхты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- Персонал</a:t>
          </a:r>
          <a:endParaRPr lang="en-US" sz="1800" kern="1200" dirty="0"/>
        </a:p>
      </dsp:txBody>
      <dsp:txXfrm>
        <a:off x="1908465" y="2066144"/>
        <a:ext cx="5557630" cy="1652350"/>
      </dsp:txXfrm>
    </dsp:sp>
    <dsp:sp modelId="{C5EF9355-28DF-493E-B4BF-3629527F4606}">
      <dsp:nvSpPr>
        <dsp:cNvPr id="0" name=""/>
        <dsp:cNvSpPr/>
      </dsp:nvSpPr>
      <dsp:spPr>
        <a:xfrm>
          <a:off x="0" y="4131583"/>
          <a:ext cx="7466096" cy="165235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BF4BB4-D92A-41F3-A457-5E7F031478DD}">
      <dsp:nvSpPr>
        <dsp:cNvPr id="0" name=""/>
        <dsp:cNvSpPr/>
      </dsp:nvSpPr>
      <dsp:spPr>
        <a:xfrm>
          <a:off x="499836" y="4503362"/>
          <a:ext cx="908792" cy="9087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95BFE-A69B-4CE7-AA21-4B04E3578588}">
      <dsp:nvSpPr>
        <dsp:cNvPr id="0" name=""/>
        <dsp:cNvSpPr/>
      </dsp:nvSpPr>
      <dsp:spPr>
        <a:xfrm>
          <a:off x="1908465" y="4131583"/>
          <a:ext cx="5557630" cy="165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874" tIns="174874" rIns="174874" bIns="17487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Основные потоки: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- Договор на аренду  	- Данные о клиенте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- Оплата 	- Операции по техобслуживанию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- Аренда яхты</a:t>
          </a:r>
          <a:endParaRPr lang="en-US" sz="1800" kern="1200" dirty="0"/>
        </a:p>
      </dsp:txBody>
      <dsp:txXfrm>
        <a:off x="1908465" y="4131583"/>
        <a:ext cx="5557630" cy="16523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3/6/2021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616005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3/6/2021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1941390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3/6/2021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125282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3/6/2021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7617761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8D24A4-5FEC-4062-8995-EB21925B3B40}" type="datetime1">
              <a:rPr lang="en-US" smtClean="0"/>
              <a:t>3/6/2021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6467733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3/6/2021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423048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3/6/2021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347468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3/6/2021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5018738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3/6/2021</a:t>
            </a:fld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14138012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4A8D24A4-5FEC-4062-8995-EB21925B3B40}" type="datetime1">
              <a:rPr lang="en-US" smtClean="0"/>
              <a:t>3/6/2021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7199914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4A8D24A4-5FEC-4062-8995-EB21925B3B40}" type="datetime1">
              <a:rPr lang="en-US" smtClean="0"/>
              <a:t>3/6/2021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3486447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3/6/2021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4586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7BC23-4F40-4C81-81E9-F131F1C4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ru-RU" sz="3700">
                <a:solidFill>
                  <a:srgbClr val="2A1A00"/>
                </a:solidFill>
              </a:rPr>
              <a:t>Анализ поведения систем с использованием контекстных диаграмм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E97799-F5EB-490A-9428-9FF10493C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6916" y="2759288"/>
            <a:ext cx="4680729" cy="4566609"/>
          </a:xfrm>
        </p:spPr>
        <p:txBody>
          <a:bodyPr anchor="ctr">
            <a:normAutofit/>
          </a:bodyPr>
          <a:lstStyle/>
          <a:p>
            <a:r>
              <a:rPr lang="ru-RU" sz="2400" dirty="0"/>
              <a:t>Выполнила: Варгина А.В. К3243</a:t>
            </a:r>
          </a:p>
          <a:p>
            <a:r>
              <a:rPr lang="ru-RU" sz="2400" dirty="0"/>
              <a:t>Преподаватель: Говорова М.М.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ru-RU" sz="2400" dirty="0"/>
              <a:t>Национальный исследовательский университет ИТМО</a:t>
            </a:r>
          </a:p>
        </p:txBody>
      </p:sp>
    </p:spTree>
    <p:extLst>
      <p:ext uri="{BB962C8B-B14F-4D97-AF65-F5344CB8AC3E}">
        <p14:creationId xmlns:p14="http://schemas.microsoft.com/office/powerpoint/2010/main" val="195027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ABD17F87-FE96-4A5F-83F2-3E87B953B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7714A-DA5C-4CE3-8108-BE9E2BE64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666625"/>
            <a:ext cx="10668004" cy="1207892"/>
          </a:xfrm>
        </p:spPr>
        <p:txBody>
          <a:bodyPr anchor="ctr">
            <a:normAutofit/>
          </a:bodyPr>
          <a:lstStyle/>
          <a:p>
            <a:pPr algn="r"/>
            <a:r>
              <a:rPr lang="ru-RU"/>
              <a:t>Спасибо за внимание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546C973-6034-4DAE-8C50-764E31604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9705" cy="685800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BC2ADC72-9292-411C-B17E-1DC83998D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53659" y="666625"/>
            <a:ext cx="0" cy="1207892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43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reeform 6">
            <a:extLst>
              <a:ext uri="{FF2B5EF4-FFF2-40B4-BE49-F238E27FC236}">
                <a16:creationId xmlns:a16="http://schemas.microsoft.com/office/drawing/2014/main" id="{BB8C1D0E-0B06-46C9-A8BD-A8E13FF993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D1ADC4A-8537-4084-99C7-F8D378A64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119898-C18D-49EA-97D3-067443D1E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849" y="954923"/>
            <a:ext cx="5875694" cy="26734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spc="800" dirty="0" err="1"/>
              <a:t>Предметная</a:t>
            </a:r>
            <a:r>
              <a:rPr lang="en-US" sz="4800" spc="800" dirty="0"/>
              <a:t> </a:t>
            </a:r>
            <a:r>
              <a:rPr lang="en-US" sz="4800" spc="800" dirty="0" err="1"/>
              <a:t>область</a:t>
            </a:r>
            <a:endParaRPr lang="en-US" sz="4800" spc="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F5E0C1-673D-4644-9AFF-606E7A395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095" y="3417540"/>
            <a:ext cx="5877385" cy="84180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400" b="1" cap="all" spc="400" dirty="0" err="1">
                <a:solidFill>
                  <a:schemeClr val="bg2"/>
                </a:solidFill>
              </a:rPr>
              <a:t>Бюро</a:t>
            </a:r>
            <a:r>
              <a:rPr lang="en-US" sz="2400" b="1" cap="all" spc="400" dirty="0">
                <a:solidFill>
                  <a:schemeClr val="bg2"/>
                </a:solidFill>
              </a:rPr>
              <a:t> </a:t>
            </a:r>
            <a:r>
              <a:rPr lang="en-US" sz="2400" b="1" cap="all" spc="400" dirty="0" err="1">
                <a:solidFill>
                  <a:schemeClr val="bg2"/>
                </a:solidFill>
              </a:rPr>
              <a:t>проката</a:t>
            </a:r>
            <a:r>
              <a:rPr lang="en-US" sz="2400" b="1" cap="all" spc="400" dirty="0">
                <a:solidFill>
                  <a:schemeClr val="bg2"/>
                </a:solidFill>
              </a:rPr>
              <a:t> </a:t>
            </a:r>
            <a:r>
              <a:rPr lang="en-US" sz="2400" b="1" cap="all" spc="400" dirty="0" err="1">
                <a:solidFill>
                  <a:schemeClr val="bg2"/>
                </a:solidFill>
              </a:rPr>
              <a:t>яхт</a:t>
            </a:r>
            <a:r>
              <a:rPr lang="en-US" sz="2400" b="1" cap="all" spc="400" dirty="0">
                <a:solidFill>
                  <a:schemeClr val="bg2"/>
                </a:solidFill>
              </a:rPr>
              <a:t> – </a:t>
            </a:r>
            <a:r>
              <a:rPr lang="en-US" sz="2400" b="1" cap="all" spc="400" dirty="0" err="1">
                <a:solidFill>
                  <a:schemeClr val="bg2"/>
                </a:solidFill>
              </a:rPr>
              <a:t>фирма</a:t>
            </a:r>
            <a:r>
              <a:rPr lang="en-US" sz="2400" b="1" cap="all" spc="400" dirty="0">
                <a:solidFill>
                  <a:schemeClr val="bg2"/>
                </a:solidFill>
              </a:rPr>
              <a:t>, </a:t>
            </a:r>
            <a:r>
              <a:rPr lang="en-US" sz="2400" b="1" cap="all" spc="400" dirty="0" err="1">
                <a:solidFill>
                  <a:schemeClr val="bg2"/>
                </a:solidFill>
              </a:rPr>
              <a:t>занимающаяся</a:t>
            </a:r>
            <a:r>
              <a:rPr lang="en-US" sz="2400" b="1" cap="all" spc="400" dirty="0">
                <a:solidFill>
                  <a:schemeClr val="bg2"/>
                </a:solidFill>
              </a:rPr>
              <a:t> </a:t>
            </a:r>
            <a:r>
              <a:rPr lang="en-US" sz="2400" b="1" cap="all" spc="400" dirty="0" err="1">
                <a:solidFill>
                  <a:schemeClr val="bg2"/>
                </a:solidFill>
              </a:rPr>
              <a:t>сдачей</a:t>
            </a:r>
            <a:r>
              <a:rPr lang="en-US" sz="2400" b="1" cap="all" spc="400" dirty="0">
                <a:solidFill>
                  <a:schemeClr val="bg2"/>
                </a:solidFill>
              </a:rPr>
              <a:t> </a:t>
            </a:r>
            <a:r>
              <a:rPr lang="en-US" sz="2400" b="1" cap="all" spc="400" dirty="0" err="1">
                <a:solidFill>
                  <a:schemeClr val="bg2"/>
                </a:solidFill>
              </a:rPr>
              <a:t>яхт</a:t>
            </a:r>
            <a:r>
              <a:rPr lang="en-US" sz="2400" b="1" cap="all" spc="400" dirty="0">
                <a:solidFill>
                  <a:schemeClr val="bg2"/>
                </a:solidFill>
              </a:rPr>
              <a:t> в </a:t>
            </a:r>
            <a:r>
              <a:rPr lang="en-US" sz="2400" b="1" cap="all" spc="400" dirty="0" err="1">
                <a:solidFill>
                  <a:schemeClr val="bg2"/>
                </a:solidFill>
              </a:rPr>
              <a:t>аренду</a:t>
            </a:r>
            <a:endParaRPr lang="en-US" sz="2400" b="1" cap="all" spc="400" dirty="0">
              <a:solidFill>
                <a:schemeClr val="bg2"/>
              </a:solidFill>
            </a:endParaRPr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08BE65-6948-4C1F-9619-0FA841993B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4" r="36280" b="-1"/>
          <a:stretch/>
        </p:blipFill>
        <p:spPr bwMode="auto"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376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EAFBC-F992-4867-AEDE-B38C8A356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D5D7CC-8989-42D2-BF11-A042AB5D4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Цель:</a:t>
            </a:r>
            <a:r>
              <a:rPr lang="ru-RU" dirty="0"/>
              <a:t> Проектирование функциональной модели АИС “Бюро проката яхт Сан-Хуана”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Задачи:</a:t>
            </a:r>
          </a:p>
          <a:p>
            <a:pPr>
              <a:spcBef>
                <a:spcPts val="0"/>
              </a:spcBef>
            </a:pPr>
            <a:r>
              <a:rPr lang="ru-RU" dirty="0"/>
              <a:t>Определить назначение ИС.</a:t>
            </a:r>
          </a:p>
          <a:p>
            <a:pPr>
              <a:spcBef>
                <a:spcPts val="0"/>
              </a:spcBef>
            </a:pPr>
            <a:r>
              <a:rPr lang="ru-RU" dirty="0"/>
              <a:t>Выделить основной процесс и внешние сущности по отношению к нему.</a:t>
            </a:r>
          </a:p>
          <a:p>
            <a:pPr>
              <a:spcBef>
                <a:spcPts val="0"/>
              </a:spcBef>
            </a:pPr>
            <a:r>
              <a:rPr lang="ru-RU" dirty="0"/>
              <a:t>Выделить потоки для внешних сущностей по отношению к основному событию (функции/процесс /работе).</a:t>
            </a:r>
          </a:p>
          <a:p>
            <a:pPr>
              <a:spcBef>
                <a:spcPts val="0"/>
              </a:spcBef>
            </a:pPr>
            <a:r>
              <a:rPr lang="ru-RU" dirty="0"/>
              <a:t>Составить контекстную диаграмму нулевого уровня.</a:t>
            </a:r>
          </a:p>
          <a:p>
            <a:pPr>
              <a:spcBef>
                <a:spcPts val="0"/>
              </a:spcBef>
            </a:pPr>
            <a:r>
              <a:rPr lang="ru-RU" dirty="0"/>
              <a:t>Проанализировать события (функции/работы/процессы), определить связи по потокам данных между сущностями, событиями, накопителями данных.</a:t>
            </a:r>
          </a:p>
          <a:p>
            <a:pPr>
              <a:spcBef>
                <a:spcPts val="0"/>
              </a:spcBef>
            </a:pPr>
            <a:r>
              <a:rPr lang="ru-RU" dirty="0"/>
              <a:t>Составить детализированную контекстную диаграмму.</a:t>
            </a:r>
          </a:p>
        </p:txBody>
      </p:sp>
    </p:spTree>
    <p:extLst>
      <p:ext uri="{BB962C8B-B14F-4D97-AF65-F5344CB8AC3E}">
        <p14:creationId xmlns:p14="http://schemas.microsoft.com/office/powerpoint/2010/main" val="370334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0A7D14-7B67-4022-A8BE-1CCD4A0F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6F73A-66DA-4302-B5F7-81EA7170E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</p:spPr>
        <p:txBody>
          <a:bodyPr anchor="ctr">
            <a:normAutofit/>
          </a:bodyPr>
          <a:lstStyle/>
          <a:p>
            <a:r>
              <a:rPr lang="ru-RU" dirty="0"/>
              <a:t>Методы и средства</a:t>
            </a:r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AB09A9E8-BF27-4613-A775-071F08208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AFE299-6F79-44AF-9A77-2DC2DC1F8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3CD19AE5-FADF-4BD1-92A3-C65F019A5F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574411"/>
              </p:ext>
            </p:extLst>
          </p:nvPr>
        </p:nvGraphicFramePr>
        <p:xfrm>
          <a:off x="1250950" y="2286000"/>
          <a:ext cx="10179050" cy="3594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245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Объект 7">
            <a:extLst>
              <a:ext uri="{FF2B5EF4-FFF2-40B4-BE49-F238E27FC236}">
                <a16:creationId xmlns:a16="http://schemas.microsoft.com/office/drawing/2014/main" id="{B84BE970-A528-4EA3-86FE-028F4FF3DC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1531738"/>
              </p:ext>
            </p:extLst>
          </p:nvPr>
        </p:nvGraphicFramePr>
        <p:xfrm>
          <a:off x="2630012" y="536680"/>
          <a:ext cx="7466096" cy="5784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346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E16B7E-BFDC-456D-AE32-3B5A0B47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6101" y="5726083"/>
            <a:ext cx="10134198" cy="1857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7200" spc="800"/>
              <a:t>Уровень А-0</a:t>
            </a:r>
          </a:p>
        </p:txBody>
      </p:sp>
      <p:sp>
        <p:nvSpPr>
          <p:cNvPr id="38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F99050-6887-4946-B651-0BF04378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428" y="326559"/>
            <a:ext cx="8358351" cy="51403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971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B217C2AD-51B4-40CE-A71F-F5D3F846D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1BF92E-23CF-4BFE-9E1F-C359BACFA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D21332B-FE15-41A6-8919-8563A89EA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B713F-A38B-457A-99A9-3B23C463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0081" y="5916456"/>
            <a:ext cx="10134198" cy="1857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7200" spc="800" dirty="0" err="1"/>
              <a:t>Уровень</a:t>
            </a:r>
            <a:r>
              <a:rPr lang="en-US" sz="7200" spc="800" dirty="0"/>
              <a:t> А0</a:t>
            </a: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id="{439F6CA3-780D-4C3A-A889-C705E7E7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9B256E6-9EB7-402A-AC80-49C5E349D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731" y="238453"/>
            <a:ext cx="8880897" cy="5439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6335BA4-3C40-424B-A885-29B1007B8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809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80D4D6-B06E-4316-8BBC-7A65A10AC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284EF-7C9B-4E09-877C-28EB4CD7E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1153287"/>
            <a:ext cx="3570566" cy="4551426"/>
          </a:xfrm>
        </p:spPr>
        <p:txBody>
          <a:bodyPr anchor="ctr">
            <a:normAutofit/>
          </a:bodyPr>
          <a:lstStyle/>
          <a:p>
            <a:pPr algn="r"/>
            <a:r>
              <a:rPr lang="ru-RU" sz="3200"/>
              <a:t>Вывод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72A37F-0C2F-473C-9D71-B80AEE71B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3796" y="1962397"/>
            <a:ext cx="0" cy="2933206"/>
          </a:xfrm>
          <a:prstGeom prst="line">
            <a:avLst/>
          </a:prstGeom>
          <a:ln w="22225">
            <a:solidFill>
              <a:schemeClr val="accent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A5D47E-42E2-4D57-B23D-A0A3527BA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1153287"/>
            <a:ext cx="6453969" cy="4551426"/>
          </a:xfrm>
        </p:spPr>
        <p:txBody>
          <a:bodyPr anchor="ctr">
            <a:normAutofit/>
          </a:bodyPr>
          <a:lstStyle/>
          <a:p>
            <a:r>
              <a:rPr lang="ru-RU" i="0" u="none" strike="noStrike" dirty="0">
                <a:effectLst/>
                <a:latin typeface="Times New Roman" panose="02020603050405020304" pitchFamily="18" charset="0"/>
              </a:rPr>
              <a:t>В</a:t>
            </a:r>
            <a:r>
              <a:rPr lang="ru-RU" b="0" i="0" u="none" strike="noStrike" dirty="0">
                <a:effectLst/>
                <a:latin typeface="Times New Roman" panose="02020603050405020304" pitchFamily="18" charset="0"/>
              </a:rPr>
              <a:t> процессе анализа предметной области “Бюро проката Сан-Хуана” была достигнута главная цель построения диаграмм по методологии DFD, а именно продемонстрировать детализацию процессов и определенные отношения между ними, чтобы она была понятной и ясной для пользователя. Также важно было определить основные виды информации, которые происходят в системе между внешними объектами.</a:t>
            </a:r>
            <a:endParaRPr lang="ru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016ABB-4F5D-4BFA-9406-7CD61399B6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74263" y="440267"/>
            <a:ext cx="643467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93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8F1390-D5DD-4C83-BA9C-F361A33FC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C26729-DDBB-4A09-8789-01DEDF5BB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145913" y="-188080"/>
            <a:ext cx="1900163" cy="12191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1EA97F-3852-40C7-BD7C-F169E2D3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6" y="5279571"/>
            <a:ext cx="10668004" cy="947272"/>
          </a:xfrm>
        </p:spPr>
        <p:txBody>
          <a:bodyPr anchor="ctr">
            <a:normAutofit/>
          </a:bodyPr>
          <a:lstStyle/>
          <a:p>
            <a:r>
              <a:rPr lang="ru-RU" sz="360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CFCD74-68E4-4397-9409-85BF7F91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6" y="643466"/>
            <a:ext cx="8011343" cy="3683215"/>
          </a:xfrm>
        </p:spPr>
        <p:txBody>
          <a:bodyPr anchor="ctr">
            <a:normAutofit/>
          </a:bodyPr>
          <a:lstStyle/>
          <a:p>
            <a:r>
              <a:rPr lang="ru-RU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Теория и практика построения баз данных. 8-е изд./ </a:t>
            </a:r>
            <a:r>
              <a:rPr lang="ru-RU" b="0" i="0" u="none" strike="noStrike" dirty="0" err="1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Д.Кренке</a:t>
            </a:r>
            <a:r>
              <a:rPr lang="ru-RU" b="0" i="0" u="none" strike="noStrike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 - СПБ.: Литер, 2003. - 800 с.</a:t>
            </a:r>
            <a:endParaRPr lang="ru-RU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26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Эмблема">
  <a:themeElements>
    <a:clrScheme name="Эмблема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Эмблема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Эмблем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818</TotalTime>
  <Words>267</Words>
  <Application>Microsoft Office PowerPoint</Application>
  <PresentationFormat>Широкоэкранный</PresentationFormat>
  <Paragraphs>36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Corbel</vt:lpstr>
      <vt:lpstr>Gill Sans MT</vt:lpstr>
      <vt:lpstr>Impact</vt:lpstr>
      <vt:lpstr>Times New Roman</vt:lpstr>
      <vt:lpstr>Эмблема</vt:lpstr>
      <vt:lpstr>Анализ поведения систем с использованием контекстных диаграмм</vt:lpstr>
      <vt:lpstr>Предметная область</vt:lpstr>
      <vt:lpstr>Цель и задачи</vt:lpstr>
      <vt:lpstr>Методы и средства</vt:lpstr>
      <vt:lpstr>Презентация PowerPoint</vt:lpstr>
      <vt:lpstr>Уровень А-0</vt:lpstr>
      <vt:lpstr>Уровень А0</vt:lpstr>
      <vt:lpstr>Вывод</vt:lpstr>
      <vt:lpstr>Источники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поведения систем с использованием контекстных диаграмм</dc:title>
  <dc:creator>Варгина Алена Валерьевна</dc:creator>
  <cp:lastModifiedBy>Варгина Алена Валерьевна</cp:lastModifiedBy>
  <cp:revision>9</cp:revision>
  <dcterms:created xsi:type="dcterms:W3CDTF">2021-03-05T19:52:06Z</dcterms:created>
  <dcterms:modified xsi:type="dcterms:W3CDTF">2021-03-06T11:25:42Z</dcterms:modified>
</cp:coreProperties>
</file>