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7" r:id="rId1"/>
    <p:sldMasterId id="2147483712" r:id="rId2"/>
    <p:sldMasterId id="2147483724" r:id="rId3"/>
    <p:sldMasterId id="2147483736" r:id="rId4"/>
    <p:sldMasterId id="2147483748" r:id="rId5"/>
    <p:sldMasterId id="2147483760" r:id="rId6"/>
  </p:sldMasterIdLst>
  <p:notesMasterIdLst>
    <p:notesMasterId r:id="rId22"/>
  </p:notesMasterIdLst>
  <p:sldIdLst>
    <p:sldId id="256" r:id="rId7"/>
    <p:sldId id="257" r:id="rId8"/>
    <p:sldId id="258" r:id="rId9"/>
    <p:sldId id="272" r:id="rId10"/>
    <p:sldId id="273" r:id="rId11"/>
    <p:sldId id="276" r:id="rId12"/>
    <p:sldId id="274" r:id="rId13"/>
    <p:sldId id="275" r:id="rId14"/>
    <p:sldId id="277" r:id="rId15"/>
    <p:sldId id="278" r:id="rId16"/>
    <p:sldId id="279" r:id="rId17"/>
    <p:sldId id="281" r:id="rId18"/>
    <p:sldId id="280" r:id="rId19"/>
    <p:sldId id="282" r:id="rId20"/>
    <p:sldId id="271" r:id="rId21"/>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259" autoAdjust="0"/>
  </p:normalViewPr>
  <p:slideViewPr>
    <p:cSldViewPr>
      <p:cViewPr varScale="1">
        <p:scale>
          <a:sx n="96" d="100"/>
          <a:sy n="96" d="100"/>
        </p:scale>
        <p:origin x="885" y="4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66BD0EE-C1B3-41D8-8CC9-AB3D4F84E06F}" type="datetimeFigureOut">
              <a:rPr lang="en-US" smtClean="0"/>
              <a:t>5/16/2024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3CA83FFD-2CED-49B6-930A-B83C815B0519}" type="slidenum">
              <a:rPr lang="en-US" smtClean="0"/>
              <a:t>‹#›</a:t>
            </a:fld>
            <a:endParaRPr lang="en-US"/>
          </a:p>
        </p:txBody>
      </p:sp>
    </p:spTree>
    <p:extLst>
      <p:ext uri="{BB962C8B-B14F-4D97-AF65-F5344CB8AC3E}">
        <p14:creationId xmlns:p14="http://schemas.microsoft.com/office/powerpoint/2010/main" val="3649768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Transfer Learning, took pre trained models and added dense layers and dropout layers. </a:t>
            </a:r>
          </a:p>
          <a:p>
            <a:r>
              <a:rPr lang="en-US" dirty="0" err="1"/>
              <a:t>Xception</a:t>
            </a:r>
            <a:r>
              <a:rPr lang="en-US" dirty="0"/>
              <a:t> – inspired from inception architecture – also called Extreme inception – 71 layers</a:t>
            </a:r>
          </a:p>
          <a:p>
            <a:r>
              <a:rPr lang="en-US" dirty="0"/>
              <a:t>VGG19 – 19 layers</a:t>
            </a:r>
          </a:p>
          <a:p>
            <a:r>
              <a:rPr lang="en-US" dirty="0"/>
              <a:t>Inception – 48 </a:t>
            </a:r>
            <a:br>
              <a:rPr lang="en-US" dirty="0"/>
            </a:br>
            <a:r>
              <a:rPr lang="en-US" dirty="0" err="1"/>
              <a:t>MobileNet</a:t>
            </a:r>
            <a:r>
              <a:rPr lang="en-US" dirty="0"/>
              <a:t> – </a:t>
            </a:r>
          </a:p>
          <a:p>
            <a:r>
              <a:rPr lang="en-US" dirty="0"/>
              <a:t>ResNet50V2 - 50</a:t>
            </a:r>
          </a:p>
        </p:txBody>
      </p:sp>
      <p:sp>
        <p:nvSpPr>
          <p:cNvPr id="4" name="Slide Number Placeholder 3"/>
          <p:cNvSpPr>
            <a:spLocks noGrp="1"/>
          </p:cNvSpPr>
          <p:nvPr>
            <p:ph type="sldNum" sz="quarter" idx="5"/>
          </p:nvPr>
        </p:nvSpPr>
        <p:spPr/>
        <p:txBody>
          <a:bodyPr/>
          <a:lstStyle/>
          <a:p>
            <a:fld id="{3CA83FFD-2CED-49B6-930A-B83C815B0519}" type="slidenum">
              <a:rPr lang="en-US" smtClean="0"/>
              <a:t>9</a:t>
            </a:fld>
            <a:endParaRPr lang="en-US"/>
          </a:p>
        </p:txBody>
      </p:sp>
    </p:spTree>
    <p:extLst>
      <p:ext uri="{BB962C8B-B14F-4D97-AF65-F5344CB8AC3E}">
        <p14:creationId xmlns:p14="http://schemas.microsoft.com/office/powerpoint/2010/main" val="225714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Validation – </a:t>
            </a:r>
            <a:br>
              <a:rPr lang="en-US" dirty="0"/>
            </a:br>
            <a:r>
              <a:rPr lang="en-US" dirty="0"/>
              <a:t>3 types </a:t>
            </a:r>
            <a:br>
              <a:rPr lang="en-US" dirty="0"/>
            </a:br>
            <a:r>
              <a:rPr lang="en-US" dirty="0"/>
              <a:t>    Hyper band, Random search, Bayesian Optimization, </a:t>
            </a:r>
            <a:r>
              <a:rPr lang="en-US" dirty="0" err="1"/>
              <a:t>Sklearn</a:t>
            </a:r>
            <a:endParaRPr lang="en-US" dirty="0"/>
          </a:p>
          <a:p>
            <a:r>
              <a:rPr lang="en-US" dirty="0"/>
              <a:t>    Requires a lot of computational power</a:t>
            </a:r>
          </a:p>
          <a:p>
            <a:r>
              <a:rPr lang="en-US" dirty="0"/>
              <a:t>Fine tuning hyper parameters</a:t>
            </a:r>
          </a:p>
        </p:txBody>
      </p:sp>
      <p:sp>
        <p:nvSpPr>
          <p:cNvPr id="4" name="Slide Number Placeholder 3"/>
          <p:cNvSpPr>
            <a:spLocks noGrp="1"/>
          </p:cNvSpPr>
          <p:nvPr>
            <p:ph type="sldNum" sz="quarter" idx="5"/>
          </p:nvPr>
        </p:nvSpPr>
        <p:spPr/>
        <p:txBody>
          <a:bodyPr/>
          <a:lstStyle/>
          <a:p>
            <a:fld id="{3CA83FFD-2CED-49B6-930A-B83C815B0519}" type="slidenum">
              <a:rPr lang="en-US" smtClean="0"/>
              <a:t>14</a:t>
            </a:fld>
            <a:endParaRPr lang="en-US"/>
          </a:p>
        </p:txBody>
      </p:sp>
    </p:spTree>
    <p:extLst>
      <p:ext uri="{BB962C8B-B14F-4D97-AF65-F5344CB8AC3E}">
        <p14:creationId xmlns:p14="http://schemas.microsoft.com/office/powerpoint/2010/main" val="2966626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accent5"/>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6865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699342"/>
            <a:ext cx="3008313" cy="779269"/>
          </a:xfrm>
          <a:prstGeom prst="rect">
            <a:avLst/>
          </a:prstGeom>
        </p:spPr>
        <p:txBody>
          <a:bodyPr anchor="b"/>
          <a:lstStyle>
            <a:lvl1pPr algn="l">
              <a:defRPr sz="1500" b="1"/>
            </a:lvl1pPr>
          </a:lstStyle>
          <a:p>
            <a:r>
              <a:rPr lang="en-US"/>
              <a:t>Click to edit Master title style</a:t>
            </a:r>
            <a:endParaRPr lang="en-US" dirty="0"/>
          </a:p>
        </p:txBody>
      </p:sp>
      <p:sp>
        <p:nvSpPr>
          <p:cNvPr id="3" name="Content Placeholder 2"/>
          <p:cNvSpPr>
            <a:spLocks noGrp="1"/>
          </p:cNvSpPr>
          <p:nvPr>
            <p:ph idx="1"/>
          </p:nvPr>
        </p:nvSpPr>
        <p:spPr>
          <a:xfrm>
            <a:off x="3575050" y="699343"/>
            <a:ext cx="5111750" cy="3895280"/>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78611"/>
            <a:ext cx="3008313" cy="311601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4190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892495"/>
            <a:ext cx="5486400" cy="2653187"/>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050">
                <a:solidFill>
                  <a:schemeClr val="accent5"/>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37740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852533"/>
            <a:ext cx="8229600" cy="945777"/>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984801"/>
            <a:ext cx="8229600" cy="260982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0109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98259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89356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950AB0B-D6CA-4D41-9844-2A4119307119}"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756E3-828D-1741-A2C4-25558E72738F}" type="slidenum">
              <a:rPr lang="en-US" smtClean="0"/>
              <a:t>‹#›</a:t>
            </a:fld>
            <a:endParaRPr lang="en-US"/>
          </a:p>
        </p:txBody>
      </p:sp>
    </p:spTree>
    <p:extLst>
      <p:ext uri="{BB962C8B-B14F-4D97-AF65-F5344CB8AC3E}">
        <p14:creationId xmlns:p14="http://schemas.microsoft.com/office/powerpoint/2010/main" val="282278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50AB0B-D6CA-4D41-9844-2A4119307119}"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756E3-828D-1741-A2C4-25558E72738F}" type="slidenum">
              <a:rPr lang="en-US" smtClean="0"/>
              <a:t>‹#›</a:t>
            </a:fld>
            <a:endParaRPr lang="en-US"/>
          </a:p>
        </p:txBody>
      </p:sp>
    </p:spTree>
    <p:extLst>
      <p:ext uri="{BB962C8B-B14F-4D97-AF65-F5344CB8AC3E}">
        <p14:creationId xmlns:p14="http://schemas.microsoft.com/office/powerpoint/2010/main" val="961826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0AB0B-D6CA-4D41-9844-2A4119307119}"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756E3-828D-1741-A2C4-25558E72738F}" type="slidenum">
              <a:rPr lang="en-US" smtClean="0"/>
              <a:t>‹#›</a:t>
            </a:fld>
            <a:endParaRPr lang="en-US"/>
          </a:p>
        </p:txBody>
      </p:sp>
    </p:spTree>
    <p:extLst>
      <p:ext uri="{BB962C8B-B14F-4D97-AF65-F5344CB8AC3E}">
        <p14:creationId xmlns:p14="http://schemas.microsoft.com/office/powerpoint/2010/main" val="255012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671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69219"/>
            <a:ext cx="38671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50AB0B-D6CA-4D41-9844-2A4119307119}"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756E3-828D-1741-A2C4-25558E72738F}" type="slidenum">
              <a:rPr lang="en-US" smtClean="0"/>
              <a:t>‹#›</a:t>
            </a:fld>
            <a:endParaRPr lang="en-US"/>
          </a:p>
        </p:txBody>
      </p:sp>
    </p:spTree>
    <p:extLst>
      <p:ext uri="{BB962C8B-B14F-4D97-AF65-F5344CB8AC3E}">
        <p14:creationId xmlns:p14="http://schemas.microsoft.com/office/powerpoint/2010/main" val="37218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50AB0B-D6CA-4D41-9844-2A4119307119}"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B756E3-828D-1741-A2C4-25558E72738F}" type="slidenum">
              <a:rPr lang="en-US" smtClean="0"/>
              <a:t>‹#›</a:t>
            </a:fld>
            <a:endParaRPr lang="en-US"/>
          </a:p>
        </p:txBody>
      </p:sp>
    </p:spTree>
    <p:extLst>
      <p:ext uri="{BB962C8B-B14F-4D97-AF65-F5344CB8AC3E}">
        <p14:creationId xmlns:p14="http://schemas.microsoft.com/office/powerpoint/2010/main" val="11269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52533"/>
            <a:ext cx="8229600" cy="945777"/>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8738074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50AB0B-D6CA-4D41-9844-2A4119307119}"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B756E3-828D-1741-A2C4-25558E72738F}" type="slidenum">
              <a:rPr lang="en-US" smtClean="0"/>
              <a:t>‹#›</a:t>
            </a:fld>
            <a:endParaRPr lang="en-US"/>
          </a:p>
        </p:txBody>
      </p:sp>
    </p:spTree>
    <p:extLst>
      <p:ext uri="{BB962C8B-B14F-4D97-AF65-F5344CB8AC3E}">
        <p14:creationId xmlns:p14="http://schemas.microsoft.com/office/powerpoint/2010/main" val="17230598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0AB0B-D6CA-4D41-9844-2A4119307119}"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B756E3-828D-1741-A2C4-25558E72738F}" type="slidenum">
              <a:rPr lang="en-US" smtClean="0"/>
              <a:t>‹#›</a:t>
            </a:fld>
            <a:endParaRPr lang="en-US"/>
          </a:p>
        </p:txBody>
      </p:sp>
    </p:spTree>
    <p:extLst>
      <p:ext uri="{BB962C8B-B14F-4D97-AF65-F5344CB8AC3E}">
        <p14:creationId xmlns:p14="http://schemas.microsoft.com/office/powerpoint/2010/main" val="1491250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50AB0B-D6CA-4D41-9844-2A4119307119}"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756E3-828D-1741-A2C4-25558E72738F}" type="slidenum">
              <a:rPr lang="en-US" smtClean="0"/>
              <a:t>‹#›</a:t>
            </a:fld>
            <a:endParaRPr lang="en-US"/>
          </a:p>
        </p:txBody>
      </p:sp>
    </p:spTree>
    <p:extLst>
      <p:ext uri="{BB962C8B-B14F-4D97-AF65-F5344CB8AC3E}">
        <p14:creationId xmlns:p14="http://schemas.microsoft.com/office/powerpoint/2010/main" val="32317114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950AB0B-D6CA-4D41-9844-2A4119307119}"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B756E3-828D-1741-A2C4-25558E72738F}" type="slidenum">
              <a:rPr lang="en-US" smtClean="0"/>
              <a:t>‹#›</a:t>
            </a:fld>
            <a:endParaRPr lang="en-US"/>
          </a:p>
        </p:txBody>
      </p:sp>
    </p:spTree>
    <p:extLst>
      <p:ext uri="{BB962C8B-B14F-4D97-AF65-F5344CB8AC3E}">
        <p14:creationId xmlns:p14="http://schemas.microsoft.com/office/powerpoint/2010/main" val="38846949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50AB0B-D6CA-4D41-9844-2A4119307119}"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756E3-828D-1741-A2C4-25558E72738F}" type="slidenum">
              <a:rPr lang="en-US" smtClean="0"/>
              <a:t>‹#›</a:t>
            </a:fld>
            <a:endParaRPr lang="en-US"/>
          </a:p>
        </p:txBody>
      </p:sp>
    </p:spTree>
    <p:extLst>
      <p:ext uri="{BB962C8B-B14F-4D97-AF65-F5344CB8AC3E}">
        <p14:creationId xmlns:p14="http://schemas.microsoft.com/office/powerpoint/2010/main" val="1455040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4"/>
            <a:ext cx="57626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50AB0B-D6CA-4D41-9844-2A4119307119}"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B756E3-828D-1741-A2C4-25558E72738F}" type="slidenum">
              <a:rPr lang="en-US" smtClean="0"/>
              <a:t>‹#›</a:t>
            </a:fld>
            <a:endParaRPr lang="en-US"/>
          </a:p>
        </p:txBody>
      </p:sp>
    </p:spTree>
    <p:extLst>
      <p:ext uri="{BB962C8B-B14F-4D97-AF65-F5344CB8AC3E}">
        <p14:creationId xmlns:p14="http://schemas.microsoft.com/office/powerpoint/2010/main" val="24542206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1758F91-A024-3F4E-9FCD-86A24CBC0E1C}"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E0047-7DAE-754F-B8C5-82C80587B208}" type="slidenum">
              <a:rPr lang="en-US" smtClean="0"/>
              <a:t>‹#›</a:t>
            </a:fld>
            <a:endParaRPr lang="en-US"/>
          </a:p>
        </p:txBody>
      </p:sp>
    </p:spTree>
    <p:extLst>
      <p:ext uri="{BB962C8B-B14F-4D97-AF65-F5344CB8AC3E}">
        <p14:creationId xmlns:p14="http://schemas.microsoft.com/office/powerpoint/2010/main" val="455891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58F91-A024-3F4E-9FCD-86A24CBC0E1C}"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E0047-7DAE-754F-B8C5-82C80587B208}" type="slidenum">
              <a:rPr lang="en-US" smtClean="0"/>
              <a:t>‹#›</a:t>
            </a:fld>
            <a:endParaRPr lang="en-US"/>
          </a:p>
        </p:txBody>
      </p:sp>
    </p:spTree>
    <p:extLst>
      <p:ext uri="{BB962C8B-B14F-4D97-AF65-F5344CB8AC3E}">
        <p14:creationId xmlns:p14="http://schemas.microsoft.com/office/powerpoint/2010/main" val="2357857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758F91-A024-3F4E-9FCD-86A24CBC0E1C}"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E0047-7DAE-754F-B8C5-82C80587B208}" type="slidenum">
              <a:rPr lang="en-US" smtClean="0"/>
              <a:t>‹#›</a:t>
            </a:fld>
            <a:endParaRPr lang="en-US"/>
          </a:p>
        </p:txBody>
      </p:sp>
    </p:spTree>
    <p:extLst>
      <p:ext uri="{BB962C8B-B14F-4D97-AF65-F5344CB8AC3E}">
        <p14:creationId xmlns:p14="http://schemas.microsoft.com/office/powerpoint/2010/main" val="26392397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671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69219"/>
            <a:ext cx="38671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58F91-A024-3F4E-9FCD-86A24CBC0E1C}"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E0047-7DAE-754F-B8C5-82C80587B208}" type="slidenum">
              <a:rPr lang="en-US" smtClean="0"/>
              <a:t>‹#›</a:t>
            </a:fld>
            <a:endParaRPr lang="en-US"/>
          </a:p>
        </p:txBody>
      </p:sp>
    </p:spTree>
    <p:extLst>
      <p:ext uri="{BB962C8B-B14F-4D97-AF65-F5344CB8AC3E}">
        <p14:creationId xmlns:p14="http://schemas.microsoft.com/office/powerpoint/2010/main" val="191628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759450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758F91-A024-3F4E-9FCD-86A24CBC0E1C}"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0E0047-7DAE-754F-B8C5-82C80587B208}" type="slidenum">
              <a:rPr lang="en-US" smtClean="0"/>
              <a:t>‹#›</a:t>
            </a:fld>
            <a:endParaRPr lang="en-US"/>
          </a:p>
        </p:txBody>
      </p:sp>
    </p:spTree>
    <p:extLst>
      <p:ext uri="{BB962C8B-B14F-4D97-AF65-F5344CB8AC3E}">
        <p14:creationId xmlns:p14="http://schemas.microsoft.com/office/powerpoint/2010/main" val="2204625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758F91-A024-3F4E-9FCD-86A24CBC0E1C}"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0E0047-7DAE-754F-B8C5-82C80587B208}" type="slidenum">
              <a:rPr lang="en-US" smtClean="0"/>
              <a:t>‹#›</a:t>
            </a:fld>
            <a:endParaRPr lang="en-US"/>
          </a:p>
        </p:txBody>
      </p:sp>
    </p:spTree>
    <p:extLst>
      <p:ext uri="{BB962C8B-B14F-4D97-AF65-F5344CB8AC3E}">
        <p14:creationId xmlns:p14="http://schemas.microsoft.com/office/powerpoint/2010/main" val="1202739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58F91-A024-3F4E-9FCD-86A24CBC0E1C}"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0E0047-7DAE-754F-B8C5-82C80587B208}" type="slidenum">
              <a:rPr lang="en-US" smtClean="0"/>
              <a:t>‹#›</a:t>
            </a:fld>
            <a:endParaRPr lang="en-US"/>
          </a:p>
        </p:txBody>
      </p:sp>
    </p:spTree>
    <p:extLst>
      <p:ext uri="{BB962C8B-B14F-4D97-AF65-F5344CB8AC3E}">
        <p14:creationId xmlns:p14="http://schemas.microsoft.com/office/powerpoint/2010/main" val="7339843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758F91-A024-3F4E-9FCD-86A24CBC0E1C}"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E0047-7DAE-754F-B8C5-82C80587B208}" type="slidenum">
              <a:rPr lang="en-US" smtClean="0"/>
              <a:t>‹#›</a:t>
            </a:fld>
            <a:endParaRPr lang="en-US"/>
          </a:p>
        </p:txBody>
      </p:sp>
    </p:spTree>
    <p:extLst>
      <p:ext uri="{BB962C8B-B14F-4D97-AF65-F5344CB8AC3E}">
        <p14:creationId xmlns:p14="http://schemas.microsoft.com/office/powerpoint/2010/main" val="7160133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1758F91-A024-3F4E-9FCD-86A24CBC0E1C}"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0E0047-7DAE-754F-B8C5-82C80587B208}" type="slidenum">
              <a:rPr lang="en-US" smtClean="0"/>
              <a:t>‹#›</a:t>
            </a:fld>
            <a:endParaRPr lang="en-US"/>
          </a:p>
        </p:txBody>
      </p:sp>
    </p:spTree>
    <p:extLst>
      <p:ext uri="{BB962C8B-B14F-4D97-AF65-F5344CB8AC3E}">
        <p14:creationId xmlns:p14="http://schemas.microsoft.com/office/powerpoint/2010/main" val="2109981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58F91-A024-3F4E-9FCD-86A24CBC0E1C}"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E0047-7DAE-754F-B8C5-82C80587B208}" type="slidenum">
              <a:rPr lang="en-US" smtClean="0"/>
              <a:t>‹#›</a:t>
            </a:fld>
            <a:endParaRPr lang="en-US"/>
          </a:p>
        </p:txBody>
      </p:sp>
    </p:spTree>
    <p:extLst>
      <p:ext uri="{BB962C8B-B14F-4D97-AF65-F5344CB8AC3E}">
        <p14:creationId xmlns:p14="http://schemas.microsoft.com/office/powerpoint/2010/main" val="1092634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4"/>
            <a:ext cx="57626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58F91-A024-3F4E-9FCD-86A24CBC0E1C}"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0E0047-7DAE-754F-B8C5-82C80587B208}" type="slidenum">
              <a:rPr lang="en-US" smtClean="0"/>
              <a:t>‹#›</a:t>
            </a:fld>
            <a:endParaRPr lang="en-US"/>
          </a:p>
        </p:txBody>
      </p:sp>
    </p:spTree>
    <p:extLst>
      <p:ext uri="{BB962C8B-B14F-4D97-AF65-F5344CB8AC3E}">
        <p14:creationId xmlns:p14="http://schemas.microsoft.com/office/powerpoint/2010/main" val="37634663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4EE4FEF-07D0-694E-9AD8-FA1A85B5F2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7F0F5-C658-E049-B8BC-7E7E7F54FDB2}" type="slidenum">
              <a:rPr lang="en-US" smtClean="0"/>
              <a:t>‹#›</a:t>
            </a:fld>
            <a:endParaRPr lang="en-US"/>
          </a:p>
        </p:txBody>
      </p:sp>
    </p:spTree>
    <p:extLst>
      <p:ext uri="{BB962C8B-B14F-4D97-AF65-F5344CB8AC3E}">
        <p14:creationId xmlns:p14="http://schemas.microsoft.com/office/powerpoint/2010/main" val="29227513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EE4FEF-07D0-694E-9AD8-FA1A85B5F2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7F0F5-C658-E049-B8BC-7E7E7F54FDB2}" type="slidenum">
              <a:rPr lang="en-US" smtClean="0"/>
              <a:t>‹#›</a:t>
            </a:fld>
            <a:endParaRPr lang="en-US"/>
          </a:p>
        </p:txBody>
      </p:sp>
    </p:spTree>
    <p:extLst>
      <p:ext uri="{BB962C8B-B14F-4D97-AF65-F5344CB8AC3E}">
        <p14:creationId xmlns:p14="http://schemas.microsoft.com/office/powerpoint/2010/main" val="42328350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E4FEF-07D0-694E-9AD8-FA1A85B5F2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7F0F5-C658-E049-B8BC-7E7E7F54FDB2}" type="slidenum">
              <a:rPr lang="en-US" smtClean="0"/>
              <a:t>‹#›</a:t>
            </a:fld>
            <a:endParaRPr lang="en-US"/>
          </a:p>
        </p:txBody>
      </p:sp>
    </p:spTree>
    <p:extLst>
      <p:ext uri="{BB962C8B-B14F-4D97-AF65-F5344CB8AC3E}">
        <p14:creationId xmlns:p14="http://schemas.microsoft.com/office/powerpoint/2010/main" val="343526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577509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671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69219"/>
            <a:ext cx="38671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EE4FEF-07D0-694E-9AD8-FA1A85B5F2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7F0F5-C658-E049-B8BC-7E7E7F54FDB2}" type="slidenum">
              <a:rPr lang="en-US" smtClean="0"/>
              <a:t>‹#›</a:t>
            </a:fld>
            <a:endParaRPr lang="en-US"/>
          </a:p>
        </p:txBody>
      </p:sp>
    </p:spTree>
    <p:extLst>
      <p:ext uri="{BB962C8B-B14F-4D97-AF65-F5344CB8AC3E}">
        <p14:creationId xmlns:p14="http://schemas.microsoft.com/office/powerpoint/2010/main" val="5703269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EE4FEF-07D0-694E-9AD8-FA1A85B5F2B2}"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17F0F5-C658-E049-B8BC-7E7E7F54FDB2}" type="slidenum">
              <a:rPr lang="en-US" smtClean="0"/>
              <a:t>‹#›</a:t>
            </a:fld>
            <a:endParaRPr lang="en-US"/>
          </a:p>
        </p:txBody>
      </p:sp>
    </p:spTree>
    <p:extLst>
      <p:ext uri="{BB962C8B-B14F-4D97-AF65-F5344CB8AC3E}">
        <p14:creationId xmlns:p14="http://schemas.microsoft.com/office/powerpoint/2010/main" val="26619517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EE4FEF-07D0-694E-9AD8-FA1A85B5F2B2}"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17F0F5-C658-E049-B8BC-7E7E7F54FDB2}" type="slidenum">
              <a:rPr lang="en-US" smtClean="0"/>
              <a:t>‹#›</a:t>
            </a:fld>
            <a:endParaRPr lang="en-US"/>
          </a:p>
        </p:txBody>
      </p:sp>
    </p:spTree>
    <p:extLst>
      <p:ext uri="{BB962C8B-B14F-4D97-AF65-F5344CB8AC3E}">
        <p14:creationId xmlns:p14="http://schemas.microsoft.com/office/powerpoint/2010/main" val="26600899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E4FEF-07D0-694E-9AD8-FA1A85B5F2B2}"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17F0F5-C658-E049-B8BC-7E7E7F54FDB2}" type="slidenum">
              <a:rPr lang="en-US" smtClean="0"/>
              <a:t>‹#›</a:t>
            </a:fld>
            <a:endParaRPr lang="en-US"/>
          </a:p>
        </p:txBody>
      </p:sp>
    </p:spTree>
    <p:extLst>
      <p:ext uri="{BB962C8B-B14F-4D97-AF65-F5344CB8AC3E}">
        <p14:creationId xmlns:p14="http://schemas.microsoft.com/office/powerpoint/2010/main" val="38704796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E4FEF-07D0-694E-9AD8-FA1A85B5F2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7F0F5-C658-E049-B8BC-7E7E7F54FDB2}" type="slidenum">
              <a:rPr lang="en-US" smtClean="0"/>
              <a:t>‹#›</a:t>
            </a:fld>
            <a:endParaRPr lang="en-US"/>
          </a:p>
        </p:txBody>
      </p:sp>
    </p:spTree>
    <p:extLst>
      <p:ext uri="{BB962C8B-B14F-4D97-AF65-F5344CB8AC3E}">
        <p14:creationId xmlns:p14="http://schemas.microsoft.com/office/powerpoint/2010/main" val="5742532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EE4FEF-07D0-694E-9AD8-FA1A85B5F2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17F0F5-C658-E049-B8BC-7E7E7F54FDB2}" type="slidenum">
              <a:rPr lang="en-US" smtClean="0"/>
              <a:t>‹#›</a:t>
            </a:fld>
            <a:endParaRPr lang="en-US"/>
          </a:p>
        </p:txBody>
      </p:sp>
    </p:spTree>
    <p:extLst>
      <p:ext uri="{BB962C8B-B14F-4D97-AF65-F5344CB8AC3E}">
        <p14:creationId xmlns:p14="http://schemas.microsoft.com/office/powerpoint/2010/main" val="2708755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EE4FEF-07D0-694E-9AD8-FA1A85B5F2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7F0F5-C658-E049-B8BC-7E7E7F54FDB2}" type="slidenum">
              <a:rPr lang="en-US" smtClean="0"/>
              <a:t>‹#›</a:t>
            </a:fld>
            <a:endParaRPr lang="en-US"/>
          </a:p>
        </p:txBody>
      </p:sp>
    </p:spTree>
    <p:extLst>
      <p:ext uri="{BB962C8B-B14F-4D97-AF65-F5344CB8AC3E}">
        <p14:creationId xmlns:p14="http://schemas.microsoft.com/office/powerpoint/2010/main" val="30798226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4"/>
            <a:ext cx="57626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EE4FEF-07D0-694E-9AD8-FA1A85B5F2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17F0F5-C658-E049-B8BC-7E7E7F54FDB2}" type="slidenum">
              <a:rPr lang="en-US" smtClean="0"/>
              <a:t>‹#›</a:t>
            </a:fld>
            <a:endParaRPr lang="en-US"/>
          </a:p>
        </p:txBody>
      </p:sp>
    </p:spTree>
    <p:extLst>
      <p:ext uri="{BB962C8B-B14F-4D97-AF65-F5344CB8AC3E}">
        <p14:creationId xmlns:p14="http://schemas.microsoft.com/office/powerpoint/2010/main" val="3183956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045EAE-6402-D044-88F4-A1899B8488A6}"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209B6-CF74-E143-99E9-CFAC158D751F}" type="slidenum">
              <a:rPr lang="en-US" smtClean="0"/>
              <a:t>‹#›</a:t>
            </a:fld>
            <a:endParaRPr lang="en-US"/>
          </a:p>
        </p:txBody>
      </p:sp>
    </p:spTree>
    <p:extLst>
      <p:ext uri="{BB962C8B-B14F-4D97-AF65-F5344CB8AC3E}">
        <p14:creationId xmlns:p14="http://schemas.microsoft.com/office/powerpoint/2010/main" val="31750817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045EAE-6402-D044-88F4-A1899B8488A6}"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209B6-CF74-E143-99E9-CFAC158D751F}" type="slidenum">
              <a:rPr lang="en-US" smtClean="0"/>
              <a:t>‹#›</a:t>
            </a:fld>
            <a:endParaRPr lang="en-US"/>
          </a:p>
        </p:txBody>
      </p:sp>
    </p:spTree>
    <p:extLst>
      <p:ext uri="{BB962C8B-B14F-4D97-AF65-F5344CB8AC3E}">
        <p14:creationId xmlns:p14="http://schemas.microsoft.com/office/powerpoint/2010/main" val="1581418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111536"/>
            <a:ext cx="7772400" cy="1021556"/>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986395"/>
            <a:ext cx="7772400" cy="1125140"/>
          </a:xfrm>
          <a:prstGeom prst="rect">
            <a:avLst/>
          </a:prstGeom>
        </p:spPr>
        <p:txBody>
          <a:bodyPr anchor="b"/>
          <a:lstStyle>
            <a:lvl1pPr marL="0" indent="0">
              <a:buNone/>
              <a:defRPr sz="1500">
                <a:solidFill>
                  <a:schemeClr val="accent5"/>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738701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045EAE-6402-D044-88F4-A1899B8488A6}"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209B6-CF74-E143-99E9-CFAC158D751F}" type="slidenum">
              <a:rPr lang="en-US" smtClean="0"/>
              <a:t>‹#›</a:t>
            </a:fld>
            <a:endParaRPr lang="en-US"/>
          </a:p>
        </p:txBody>
      </p:sp>
    </p:spTree>
    <p:extLst>
      <p:ext uri="{BB962C8B-B14F-4D97-AF65-F5344CB8AC3E}">
        <p14:creationId xmlns:p14="http://schemas.microsoft.com/office/powerpoint/2010/main" val="49862164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671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69219"/>
            <a:ext cx="38671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045EAE-6402-D044-88F4-A1899B8488A6}"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209B6-CF74-E143-99E9-CFAC158D751F}" type="slidenum">
              <a:rPr lang="en-US" smtClean="0"/>
              <a:t>‹#›</a:t>
            </a:fld>
            <a:endParaRPr lang="en-US"/>
          </a:p>
        </p:txBody>
      </p:sp>
    </p:spTree>
    <p:extLst>
      <p:ext uri="{BB962C8B-B14F-4D97-AF65-F5344CB8AC3E}">
        <p14:creationId xmlns:p14="http://schemas.microsoft.com/office/powerpoint/2010/main" val="27033008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045EAE-6402-D044-88F4-A1899B8488A6}"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209B6-CF74-E143-99E9-CFAC158D751F}" type="slidenum">
              <a:rPr lang="en-US" smtClean="0"/>
              <a:t>‹#›</a:t>
            </a:fld>
            <a:endParaRPr lang="en-US"/>
          </a:p>
        </p:txBody>
      </p:sp>
    </p:spTree>
    <p:extLst>
      <p:ext uri="{BB962C8B-B14F-4D97-AF65-F5344CB8AC3E}">
        <p14:creationId xmlns:p14="http://schemas.microsoft.com/office/powerpoint/2010/main" val="11173629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045EAE-6402-D044-88F4-A1899B8488A6}"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A209B6-CF74-E143-99E9-CFAC158D751F}" type="slidenum">
              <a:rPr lang="en-US" smtClean="0"/>
              <a:t>‹#›</a:t>
            </a:fld>
            <a:endParaRPr lang="en-US"/>
          </a:p>
        </p:txBody>
      </p:sp>
    </p:spTree>
    <p:extLst>
      <p:ext uri="{BB962C8B-B14F-4D97-AF65-F5344CB8AC3E}">
        <p14:creationId xmlns:p14="http://schemas.microsoft.com/office/powerpoint/2010/main" val="31971392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45EAE-6402-D044-88F4-A1899B8488A6}"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A209B6-CF74-E143-99E9-CFAC158D751F}" type="slidenum">
              <a:rPr lang="en-US" smtClean="0"/>
              <a:t>‹#›</a:t>
            </a:fld>
            <a:endParaRPr lang="en-US"/>
          </a:p>
        </p:txBody>
      </p:sp>
    </p:spTree>
    <p:extLst>
      <p:ext uri="{BB962C8B-B14F-4D97-AF65-F5344CB8AC3E}">
        <p14:creationId xmlns:p14="http://schemas.microsoft.com/office/powerpoint/2010/main" val="5804868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7045EAE-6402-D044-88F4-A1899B8488A6}"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209B6-CF74-E143-99E9-CFAC158D751F}" type="slidenum">
              <a:rPr lang="en-US" smtClean="0"/>
              <a:t>‹#›</a:t>
            </a:fld>
            <a:endParaRPr lang="en-US"/>
          </a:p>
        </p:txBody>
      </p:sp>
    </p:spTree>
    <p:extLst>
      <p:ext uri="{BB962C8B-B14F-4D97-AF65-F5344CB8AC3E}">
        <p14:creationId xmlns:p14="http://schemas.microsoft.com/office/powerpoint/2010/main" val="966338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7045EAE-6402-D044-88F4-A1899B8488A6}"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209B6-CF74-E143-99E9-CFAC158D751F}" type="slidenum">
              <a:rPr lang="en-US" smtClean="0"/>
              <a:t>‹#›</a:t>
            </a:fld>
            <a:endParaRPr lang="en-US"/>
          </a:p>
        </p:txBody>
      </p:sp>
    </p:spTree>
    <p:extLst>
      <p:ext uri="{BB962C8B-B14F-4D97-AF65-F5344CB8AC3E}">
        <p14:creationId xmlns:p14="http://schemas.microsoft.com/office/powerpoint/2010/main" val="5401162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045EAE-6402-D044-88F4-A1899B8488A6}"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209B6-CF74-E143-99E9-CFAC158D751F}" type="slidenum">
              <a:rPr lang="en-US" smtClean="0"/>
              <a:t>‹#›</a:t>
            </a:fld>
            <a:endParaRPr lang="en-US"/>
          </a:p>
        </p:txBody>
      </p:sp>
    </p:spTree>
    <p:extLst>
      <p:ext uri="{BB962C8B-B14F-4D97-AF65-F5344CB8AC3E}">
        <p14:creationId xmlns:p14="http://schemas.microsoft.com/office/powerpoint/2010/main" val="3032976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4"/>
            <a:ext cx="57626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045EAE-6402-D044-88F4-A1899B8488A6}"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209B6-CF74-E143-99E9-CFAC158D751F}" type="slidenum">
              <a:rPr lang="en-US" smtClean="0"/>
              <a:t>‹#›</a:t>
            </a:fld>
            <a:endParaRPr lang="en-US"/>
          </a:p>
        </p:txBody>
      </p:sp>
    </p:spTree>
    <p:extLst>
      <p:ext uri="{BB962C8B-B14F-4D97-AF65-F5344CB8AC3E}">
        <p14:creationId xmlns:p14="http://schemas.microsoft.com/office/powerpoint/2010/main" val="1434276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7FC117F-EE10-274A-A052-A273548A994F}"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C759F-1DB4-2144-A674-25E26037972B}" type="slidenum">
              <a:rPr lang="en-US" smtClean="0"/>
              <a:t>‹#›</a:t>
            </a:fld>
            <a:endParaRPr lang="en-US"/>
          </a:p>
        </p:txBody>
      </p:sp>
    </p:spTree>
    <p:extLst>
      <p:ext uri="{BB962C8B-B14F-4D97-AF65-F5344CB8AC3E}">
        <p14:creationId xmlns:p14="http://schemas.microsoft.com/office/powerpoint/2010/main" val="396034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24506"/>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24506"/>
            <a:ext cx="4038600" cy="3394472"/>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
        <p:nvSpPr>
          <p:cNvPr id="9" name="Title 1"/>
          <p:cNvSpPr>
            <a:spLocks noGrp="1"/>
          </p:cNvSpPr>
          <p:nvPr>
            <p:ph type="title"/>
          </p:nvPr>
        </p:nvSpPr>
        <p:spPr>
          <a:xfrm>
            <a:off x="457200" y="697155"/>
            <a:ext cx="8229600" cy="665125"/>
          </a:xfrm>
          <a:prstGeom prst="rect">
            <a:avLst/>
          </a:prstGeo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7494958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C117F-EE10-274A-A052-A273548A994F}"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C759F-1DB4-2144-A674-25E26037972B}" type="slidenum">
              <a:rPr lang="en-US" smtClean="0"/>
              <a:t>‹#›</a:t>
            </a:fld>
            <a:endParaRPr lang="en-US"/>
          </a:p>
        </p:txBody>
      </p:sp>
    </p:spTree>
    <p:extLst>
      <p:ext uri="{BB962C8B-B14F-4D97-AF65-F5344CB8AC3E}">
        <p14:creationId xmlns:p14="http://schemas.microsoft.com/office/powerpoint/2010/main" val="16752111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FC117F-EE10-274A-A052-A273548A994F}"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C759F-1DB4-2144-A674-25E26037972B}" type="slidenum">
              <a:rPr lang="en-US" smtClean="0"/>
              <a:t>‹#›</a:t>
            </a:fld>
            <a:endParaRPr lang="en-US"/>
          </a:p>
        </p:txBody>
      </p:sp>
    </p:spTree>
    <p:extLst>
      <p:ext uri="{BB962C8B-B14F-4D97-AF65-F5344CB8AC3E}">
        <p14:creationId xmlns:p14="http://schemas.microsoft.com/office/powerpoint/2010/main" val="19926938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671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69219"/>
            <a:ext cx="386715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FC117F-EE10-274A-A052-A273548A994F}"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C759F-1DB4-2144-A674-25E26037972B}" type="slidenum">
              <a:rPr lang="en-US" smtClean="0"/>
              <a:t>‹#›</a:t>
            </a:fld>
            <a:endParaRPr lang="en-US"/>
          </a:p>
        </p:txBody>
      </p:sp>
    </p:spTree>
    <p:extLst>
      <p:ext uri="{BB962C8B-B14F-4D97-AF65-F5344CB8AC3E}">
        <p14:creationId xmlns:p14="http://schemas.microsoft.com/office/powerpoint/2010/main" val="5368636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9"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9"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FC117F-EE10-274A-A052-A273548A994F}"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8C759F-1DB4-2144-A674-25E26037972B}" type="slidenum">
              <a:rPr lang="en-US" smtClean="0"/>
              <a:t>‹#›</a:t>
            </a:fld>
            <a:endParaRPr lang="en-US"/>
          </a:p>
        </p:txBody>
      </p:sp>
    </p:spTree>
    <p:extLst>
      <p:ext uri="{BB962C8B-B14F-4D97-AF65-F5344CB8AC3E}">
        <p14:creationId xmlns:p14="http://schemas.microsoft.com/office/powerpoint/2010/main" val="10655409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C117F-EE10-274A-A052-A273548A994F}"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C759F-1DB4-2144-A674-25E26037972B}" type="slidenum">
              <a:rPr lang="en-US" smtClean="0"/>
              <a:t>‹#›</a:t>
            </a:fld>
            <a:endParaRPr lang="en-US"/>
          </a:p>
        </p:txBody>
      </p:sp>
    </p:spTree>
    <p:extLst>
      <p:ext uri="{BB962C8B-B14F-4D97-AF65-F5344CB8AC3E}">
        <p14:creationId xmlns:p14="http://schemas.microsoft.com/office/powerpoint/2010/main" val="13995558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C117F-EE10-274A-A052-A273548A994F}"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8C759F-1DB4-2144-A674-25E26037972B}" type="slidenum">
              <a:rPr lang="en-US" smtClean="0"/>
              <a:t>‹#›</a:t>
            </a:fld>
            <a:endParaRPr lang="en-US"/>
          </a:p>
        </p:txBody>
      </p:sp>
    </p:spTree>
    <p:extLst>
      <p:ext uri="{BB962C8B-B14F-4D97-AF65-F5344CB8AC3E}">
        <p14:creationId xmlns:p14="http://schemas.microsoft.com/office/powerpoint/2010/main" val="329287836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FC117F-EE10-274A-A052-A273548A994F}"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C759F-1DB4-2144-A674-25E26037972B}" type="slidenum">
              <a:rPr lang="en-US" smtClean="0"/>
              <a:t>‹#›</a:t>
            </a:fld>
            <a:endParaRPr lang="en-US"/>
          </a:p>
        </p:txBody>
      </p:sp>
    </p:spTree>
    <p:extLst>
      <p:ext uri="{BB962C8B-B14F-4D97-AF65-F5344CB8AC3E}">
        <p14:creationId xmlns:p14="http://schemas.microsoft.com/office/powerpoint/2010/main" val="12557902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30239"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FC117F-EE10-274A-A052-A273548A994F}"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C759F-1DB4-2144-A674-25E26037972B}" type="slidenum">
              <a:rPr lang="en-US" smtClean="0"/>
              <a:t>‹#›</a:t>
            </a:fld>
            <a:endParaRPr lang="en-US"/>
          </a:p>
        </p:txBody>
      </p:sp>
    </p:spTree>
    <p:extLst>
      <p:ext uri="{BB962C8B-B14F-4D97-AF65-F5344CB8AC3E}">
        <p14:creationId xmlns:p14="http://schemas.microsoft.com/office/powerpoint/2010/main" val="263330465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C117F-EE10-274A-A052-A273548A994F}"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C759F-1DB4-2144-A674-25E26037972B}" type="slidenum">
              <a:rPr lang="en-US" smtClean="0"/>
              <a:t>‹#›</a:t>
            </a:fld>
            <a:endParaRPr lang="en-US"/>
          </a:p>
        </p:txBody>
      </p:sp>
    </p:spTree>
    <p:extLst>
      <p:ext uri="{BB962C8B-B14F-4D97-AF65-F5344CB8AC3E}">
        <p14:creationId xmlns:p14="http://schemas.microsoft.com/office/powerpoint/2010/main" val="97787639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4"/>
            <a:ext cx="57626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FC117F-EE10-274A-A052-A273548A994F}"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C759F-1DB4-2144-A674-25E26037972B}" type="slidenum">
              <a:rPr lang="en-US" smtClean="0"/>
              <a:t>‹#›</a:t>
            </a:fld>
            <a:endParaRPr lang="en-US"/>
          </a:p>
        </p:txBody>
      </p:sp>
    </p:spTree>
    <p:extLst>
      <p:ext uri="{BB962C8B-B14F-4D97-AF65-F5344CB8AC3E}">
        <p14:creationId xmlns:p14="http://schemas.microsoft.com/office/powerpoint/2010/main" val="383605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47010"/>
            <a:ext cx="8229600" cy="565223"/>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12232"/>
            <a:ext cx="4040188" cy="39323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705464"/>
            <a:ext cx="4040188"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312232"/>
            <a:ext cx="4041775" cy="39323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705464"/>
            <a:ext cx="4041775" cy="2963466"/>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4105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852533"/>
            <a:ext cx="8229600" cy="945777"/>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7540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t>5/16/2024</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07348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12" name="TextBox 11"/>
          <p:cNvSpPr txBox="1"/>
          <p:nvPr/>
        </p:nvSpPr>
        <p:spPr>
          <a:xfrm>
            <a:off x="182880" y="4742849"/>
            <a:ext cx="3031958" cy="230832"/>
          </a:xfrm>
          <a:prstGeom prst="rect">
            <a:avLst/>
          </a:prstGeom>
          <a:noFill/>
        </p:spPr>
        <p:txBody>
          <a:bodyPr wrap="square" rtlCol="0">
            <a:spAutoFit/>
          </a:bodyPr>
          <a:lstStyle/>
          <a:p>
            <a:r>
              <a:rPr lang="en-US" sz="900" dirty="0">
                <a:solidFill>
                  <a:schemeClr val="accent1">
                    <a:lumMod val="75000"/>
                  </a:schemeClr>
                </a:solidFill>
                <a:latin typeface="Trebuchet MS" charset="0"/>
                <a:ea typeface="Trebuchet MS" charset="0"/>
                <a:cs typeface="Trebuchet MS" charset="0"/>
              </a:rPr>
              <a:t>Information Technologies</a:t>
            </a:r>
          </a:p>
        </p:txBody>
      </p:sp>
    </p:spTree>
    <p:extLst>
      <p:ext uri="{BB962C8B-B14F-4D97-AF65-F5344CB8AC3E}">
        <p14:creationId xmlns:p14="http://schemas.microsoft.com/office/powerpoint/2010/main" val="3776453057"/>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Lst>
  <p:txStyles>
    <p:titleStyle>
      <a:lvl1pPr algn="ctr" defTabSz="342900" rtl="0" eaLnBrk="1" latinLnBrk="0" hangingPunct="1">
        <a:spcBef>
          <a:spcPct val="0"/>
        </a:spcBef>
        <a:buNone/>
        <a:defRPr sz="3300" kern="1200">
          <a:solidFill>
            <a:schemeClr val="tx2"/>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2"/>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2"/>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2"/>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2"/>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2"/>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950AB0B-D6CA-4D41-9844-2A4119307119}" type="datetimeFigureOut">
              <a:rPr lang="en-US" smtClean="0"/>
              <a:t>5/16/2024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DB756E3-828D-1741-A2C4-25558E72738F}" type="slidenum">
              <a:rPr lang="en-US" smtClean="0"/>
              <a:t>‹#›</a:t>
            </a:fld>
            <a:endParaRPr lang="en-US"/>
          </a:p>
        </p:txBody>
      </p:sp>
    </p:spTree>
    <p:extLst>
      <p:ext uri="{BB962C8B-B14F-4D97-AF65-F5344CB8AC3E}">
        <p14:creationId xmlns:p14="http://schemas.microsoft.com/office/powerpoint/2010/main" val="69775542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1758F91-A024-3F4E-9FCD-86A24CBC0E1C}" type="datetimeFigureOut">
              <a:rPr lang="en-US" smtClean="0"/>
              <a:t>5/16/2024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80E0047-7DAE-754F-B8C5-82C80587B208}" type="slidenum">
              <a:rPr lang="en-US" smtClean="0"/>
              <a:t>‹#›</a:t>
            </a:fld>
            <a:endParaRPr lang="en-US"/>
          </a:p>
        </p:txBody>
      </p:sp>
    </p:spTree>
    <p:extLst>
      <p:ext uri="{BB962C8B-B14F-4D97-AF65-F5344CB8AC3E}">
        <p14:creationId xmlns:p14="http://schemas.microsoft.com/office/powerpoint/2010/main" val="2220841967"/>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4EE4FEF-07D0-694E-9AD8-FA1A85B5F2B2}" type="datetimeFigureOut">
              <a:rPr lang="en-US" smtClean="0"/>
              <a:t>5/16/2024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917F0F5-C658-E049-B8BC-7E7E7F54FDB2}" type="slidenum">
              <a:rPr lang="en-US" smtClean="0"/>
              <a:t>‹#›</a:t>
            </a:fld>
            <a:endParaRPr lang="en-US"/>
          </a:p>
        </p:txBody>
      </p:sp>
    </p:spTree>
    <p:extLst>
      <p:ext uri="{BB962C8B-B14F-4D97-AF65-F5344CB8AC3E}">
        <p14:creationId xmlns:p14="http://schemas.microsoft.com/office/powerpoint/2010/main" val="144574604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045EAE-6402-D044-88F4-A1899B8488A6}" type="datetimeFigureOut">
              <a:rPr lang="en-US" smtClean="0"/>
              <a:t>5/16/2024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9A209B6-CF74-E143-99E9-CFAC158D751F}" type="slidenum">
              <a:rPr lang="en-US" smtClean="0"/>
              <a:t>‹#›</a:t>
            </a:fld>
            <a:endParaRPr lang="en-US"/>
          </a:p>
        </p:txBody>
      </p:sp>
    </p:spTree>
    <p:extLst>
      <p:ext uri="{BB962C8B-B14F-4D97-AF65-F5344CB8AC3E}">
        <p14:creationId xmlns:p14="http://schemas.microsoft.com/office/powerpoint/2010/main" val="339244128"/>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FC117F-EE10-274A-A052-A273548A994F}" type="datetimeFigureOut">
              <a:rPr lang="en-US" smtClean="0"/>
              <a:t>5/16/2024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38C759F-1DB4-2144-A674-25E26037972B}" type="slidenum">
              <a:rPr lang="en-US" smtClean="0"/>
              <a:t>‹#›</a:t>
            </a:fld>
            <a:endParaRPr lang="en-US"/>
          </a:p>
        </p:txBody>
      </p:sp>
    </p:spTree>
    <p:extLst>
      <p:ext uri="{BB962C8B-B14F-4D97-AF65-F5344CB8AC3E}">
        <p14:creationId xmlns:p14="http://schemas.microsoft.com/office/powerpoint/2010/main" val="3319660737"/>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attention-exclamation-mark-sign-307030/" TargetMode="External"/><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lthub.ubc.ca/guides/github-instructor-guide/" TargetMode="External"/><Relationship Id="rId7" Type="http://schemas.openxmlformats.org/officeDocument/2006/relationships/hyperlink" Target="mailto:annamala@udel.edu" TargetMode="External"/><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hyperlink" Target="https://openclipart.org/detail/3040/fwd__bubble_hand_drawn-by-rejon-177666" TargetMode="External"/><Relationship Id="rId5" Type="http://schemas.openxmlformats.org/officeDocument/2006/relationships/image" Target="../media/image11.png"/><Relationship Id="rId4" Type="http://schemas.openxmlformats.org/officeDocument/2006/relationships/hyperlink" Target="https://github.com/Anna02mala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5731" y="1657350"/>
            <a:ext cx="3163570" cy="1348574"/>
          </a:xfrm>
          <a:prstGeom prst="rect">
            <a:avLst/>
          </a:prstGeom>
        </p:spPr>
        <p:txBody>
          <a:bodyPr vert="horz" wrap="square" lIns="0" tIns="12065" rIns="0" bIns="0" rtlCol="0">
            <a:spAutoFit/>
          </a:bodyPr>
          <a:lstStyle/>
          <a:p>
            <a:pPr marL="158115" marR="150495" algn="ctr">
              <a:lnSpc>
                <a:spcPct val="116199"/>
              </a:lnSpc>
            </a:pPr>
            <a:r>
              <a:rPr lang="en-US" sz="1900" spc="-20" dirty="0">
                <a:solidFill>
                  <a:srgbClr val="595959"/>
                </a:solidFill>
                <a:latin typeface="Calibri"/>
                <a:cs typeface="Calibri"/>
              </a:rPr>
              <a:t>Presented by</a:t>
            </a:r>
          </a:p>
          <a:p>
            <a:pPr marL="158115" marR="150495" algn="ctr">
              <a:lnSpc>
                <a:spcPct val="116199"/>
              </a:lnSpc>
            </a:pPr>
            <a:r>
              <a:rPr sz="1900" spc="-20" dirty="0">
                <a:solidFill>
                  <a:srgbClr val="595959"/>
                </a:solidFill>
                <a:latin typeface="Calibri"/>
                <a:cs typeface="Calibri"/>
              </a:rPr>
              <a:t>Annamalai</a:t>
            </a:r>
            <a:r>
              <a:rPr sz="1900" spc="-10" dirty="0">
                <a:solidFill>
                  <a:srgbClr val="595959"/>
                </a:solidFill>
                <a:latin typeface="Calibri"/>
                <a:cs typeface="Calibri"/>
              </a:rPr>
              <a:t> </a:t>
            </a:r>
            <a:r>
              <a:rPr sz="1900" spc="-60" dirty="0">
                <a:solidFill>
                  <a:srgbClr val="595959"/>
                </a:solidFill>
                <a:latin typeface="Calibri"/>
                <a:cs typeface="Calibri"/>
              </a:rPr>
              <a:t>Muthupalaniappan</a:t>
            </a:r>
            <a:endParaRPr lang="en-US" sz="1900" spc="-60" dirty="0">
              <a:solidFill>
                <a:srgbClr val="595959"/>
              </a:solidFill>
              <a:latin typeface="Calibri"/>
              <a:cs typeface="Calibri"/>
            </a:endParaRPr>
          </a:p>
          <a:p>
            <a:pPr marL="158115" marR="150495" algn="ctr">
              <a:lnSpc>
                <a:spcPct val="116199"/>
              </a:lnSpc>
            </a:pPr>
            <a:r>
              <a:rPr lang="en-US" sz="1900" spc="-60" dirty="0">
                <a:solidFill>
                  <a:srgbClr val="595959"/>
                </a:solidFill>
                <a:latin typeface="Calibri"/>
                <a:cs typeface="Calibri"/>
              </a:rPr>
              <a:t>Master of Science – Robotics </a:t>
            </a:r>
          </a:p>
          <a:p>
            <a:pPr marL="158115" marR="150495" algn="ctr">
              <a:lnSpc>
                <a:spcPct val="116199"/>
              </a:lnSpc>
            </a:pPr>
            <a:r>
              <a:rPr lang="en-US" sz="1900" u="sng" spc="-60" dirty="0">
                <a:solidFill>
                  <a:schemeClr val="accent1"/>
                </a:solidFill>
                <a:latin typeface="Calibri"/>
                <a:cs typeface="Calibri"/>
              </a:rPr>
              <a:t>annamala@udel.edu</a:t>
            </a:r>
            <a:endParaRPr sz="1900" u="sng" dirty="0">
              <a:solidFill>
                <a:schemeClr val="accent1"/>
              </a:solidFill>
              <a:latin typeface="Calibri"/>
              <a:cs typeface="Calibri"/>
            </a:endParaRPr>
          </a:p>
        </p:txBody>
      </p:sp>
      <p:sp>
        <p:nvSpPr>
          <p:cNvPr id="3" name="object 3"/>
          <p:cNvSpPr txBox="1">
            <a:spLocks noGrp="1"/>
          </p:cNvSpPr>
          <p:nvPr>
            <p:ph type="title"/>
          </p:nvPr>
        </p:nvSpPr>
        <p:spPr>
          <a:xfrm>
            <a:off x="1371600" y="514350"/>
            <a:ext cx="5943600" cy="905376"/>
          </a:xfrm>
          <a:prstGeom prst="rect">
            <a:avLst/>
          </a:prstGeom>
        </p:spPr>
        <p:txBody>
          <a:bodyPr vert="horz" wrap="square" lIns="0" tIns="12700" rIns="0" bIns="0" rtlCol="0">
            <a:spAutoFit/>
          </a:bodyPr>
          <a:lstStyle/>
          <a:p>
            <a:pPr marL="12700" algn="ctr">
              <a:lnSpc>
                <a:spcPct val="100000"/>
              </a:lnSpc>
              <a:spcBef>
                <a:spcPts val="100"/>
              </a:spcBef>
            </a:pPr>
            <a:r>
              <a:rPr lang="en-US" sz="2900" dirty="0"/>
              <a:t>Classification of Harmful Farm Insects in Agriculture</a:t>
            </a:r>
            <a:endParaRPr sz="2900" dirty="0"/>
          </a:p>
        </p:txBody>
      </p:sp>
      <p:sp>
        <p:nvSpPr>
          <p:cNvPr id="5" name="TextBox 4">
            <a:extLst>
              <a:ext uri="{FF2B5EF4-FFF2-40B4-BE49-F238E27FC236}">
                <a16:creationId xmlns:a16="http://schemas.microsoft.com/office/drawing/2014/main" id="{58507F39-13C2-54D4-262B-FE626E5F3087}"/>
              </a:ext>
            </a:extLst>
          </p:cNvPr>
          <p:cNvSpPr txBox="1"/>
          <p:nvPr/>
        </p:nvSpPr>
        <p:spPr>
          <a:xfrm>
            <a:off x="669212" y="4075674"/>
            <a:ext cx="7026988" cy="369332"/>
          </a:xfrm>
          <a:prstGeom prst="rect">
            <a:avLst/>
          </a:prstGeom>
          <a:noFill/>
        </p:spPr>
        <p:txBody>
          <a:bodyPr wrap="none" rtlCol="0">
            <a:spAutoFit/>
          </a:bodyPr>
          <a:lstStyle/>
          <a:p>
            <a:r>
              <a:rPr lang="en-US" dirty="0"/>
              <a:t>Disclaimer:  You are about see a lot of images of insects, bugs and worms. </a:t>
            </a:r>
          </a:p>
        </p:txBody>
      </p:sp>
      <p:pic>
        <p:nvPicPr>
          <p:cNvPr id="11" name="Picture 10" descr="A yellow triangle with a black exclamation mark&#10;&#10;Description automatically generated">
            <a:extLst>
              <a:ext uri="{FF2B5EF4-FFF2-40B4-BE49-F238E27FC236}">
                <a16:creationId xmlns:a16="http://schemas.microsoft.com/office/drawing/2014/main" id="{544A42D1-E1DB-D15D-163F-31562CCC12A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5287" y="4060324"/>
            <a:ext cx="443925" cy="4000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E75FDB33-2127-8625-2BDF-975281DA6AD8}"/>
              </a:ext>
            </a:extLst>
          </p:cNvPr>
          <p:cNvSpPr txBox="1">
            <a:spLocks/>
          </p:cNvSpPr>
          <p:nvPr/>
        </p:nvSpPr>
        <p:spPr>
          <a:xfrm>
            <a:off x="0" y="514350"/>
            <a:ext cx="1447800" cy="533400"/>
          </a:xfrm>
          <a:prstGeom prst="rect">
            <a:avLst/>
          </a:prstGeom>
        </p:spPr>
        <p:txBody>
          <a:bodyPr vert="horz" wrap="square" lIns="0" tIns="12700" rIns="0" bIns="0" rtlCol="0">
            <a:spAutoFit/>
          </a:bodyPr>
          <a:lstStyle>
            <a:lvl1pPr algn="ctr" defTabSz="342900" rtl="0" eaLnBrk="1" latinLnBrk="0" hangingPunct="1">
              <a:spcBef>
                <a:spcPct val="0"/>
              </a:spcBef>
              <a:buNone/>
              <a:defRPr sz="3300" kern="1200">
                <a:solidFill>
                  <a:schemeClr val="tx2"/>
                </a:solidFill>
                <a:latin typeface="+mj-lt"/>
                <a:ea typeface="+mj-ea"/>
                <a:cs typeface="+mj-cs"/>
              </a:defRPr>
            </a:lvl1pPr>
          </a:lstStyle>
          <a:p>
            <a:pPr marL="12700">
              <a:spcBef>
                <a:spcPts val="100"/>
              </a:spcBef>
            </a:pPr>
            <a:r>
              <a:rPr lang="en-US" spc="-10" dirty="0"/>
              <a:t>Results:</a:t>
            </a:r>
          </a:p>
        </p:txBody>
      </p:sp>
      <p:graphicFrame>
        <p:nvGraphicFramePr>
          <p:cNvPr id="3" name="Table 2">
            <a:extLst>
              <a:ext uri="{FF2B5EF4-FFF2-40B4-BE49-F238E27FC236}">
                <a16:creationId xmlns:a16="http://schemas.microsoft.com/office/drawing/2014/main" id="{D87F4D51-D343-3D1E-6B69-D8B0573992C5}"/>
              </a:ext>
            </a:extLst>
          </p:cNvPr>
          <p:cNvGraphicFramePr>
            <a:graphicFrameLocks noGrp="1"/>
          </p:cNvGraphicFramePr>
          <p:nvPr>
            <p:extLst>
              <p:ext uri="{D42A27DB-BD31-4B8C-83A1-F6EECF244321}">
                <p14:modId xmlns:p14="http://schemas.microsoft.com/office/powerpoint/2010/main" val="1832951563"/>
              </p:ext>
            </p:extLst>
          </p:nvPr>
        </p:nvGraphicFramePr>
        <p:xfrm>
          <a:off x="1143000" y="1733550"/>
          <a:ext cx="6096000" cy="2225040"/>
        </p:xfrm>
        <a:graphic>
          <a:graphicData uri="http://schemas.openxmlformats.org/drawingml/2006/table">
            <a:tbl>
              <a:tblPr firstRow="1" bandRow="1">
                <a:tableStyleId>{ED083AE6-46FA-4A59-8FB0-9F97EB10719F}</a:tableStyleId>
              </a:tblPr>
              <a:tblGrid>
                <a:gridCol w="2032000">
                  <a:extLst>
                    <a:ext uri="{9D8B030D-6E8A-4147-A177-3AD203B41FA5}">
                      <a16:colId xmlns:a16="http://schemas.microsoft.com/office/drawing/2014/main" val="391461245"/>
                    </a:ext>
                  </a:extLst>
                </a:gridCol>
                <a:gridCol w="2032000">
                  <a:extLst>
                    <a:ext uri="{9D8B030D-6E8A-4147-A177-3AD203B41FA5}">
                      <a16:colId xmlns:a16="http://schemas.microsoft.com/office/drawing/2014/main" val="2967357535"/>
                    </a:ext>
                  </a:extLst>
                </a:gridCol>
                <a:gridCol w="2032000">
                  <a:extLst>
                    <a:ext uri="{9D8B030D-6E8A-4147-A177-3AD203B41FA5}">
                      <a16:colId xmlns:a16="http://schemas.microsoft.com/office/drawing/2014/main" val="1789996453"/>
                    </a:ext>
                  </a:extLst>
                </a:gridCol>
              </a:tblGrid>
              <a:tr h="370840">
                <a:tc>
                  <a:txBody>
                    <a:bodyPr/>
                    <a:lstStyle/>
                    <a:p>
                      <a:pPr algn="ctr"/>
                      <a:r>
                        <a:rPr lang="en-US" dirty="0"/>
                        <a:t>Model</a:t>
                      </a:r>
                    </a:p>
                  </a:txBody>
                  <a:tcPr/>
                </a:tc>
                <a:tc>
                  <a:txBody>
                    <a:bodyPr/>
                    <a:lstStyle/>
                    <a:p>
                      <a:pPr algn="ctr"/>
                      <a:r>
                        <a:rPr lang="en-US" dirty="0"/>
                        <a:t>Test Accuracy</a:t>
                      </a:r>
                    </a:p>
                  </a:txBody>
                  <a:tcPr/>
                </a:tc>
                <a:tc>
                  <a:txBody>
                    <a:bodyPr/>
                    <a:lstStyle/>
                    <a:p>
                      <a:pPr algn="ctr"/>
                      <a:r>
                        <a:rPr lang="en-US" dirty="0"/>
                        <a:t>Validation Accuracy</a:t>
                      </a:r>
                    </a:p>
                  </a:txBody>
                  <a:tcPr/>
                </a:tc>
                <a:extLst>
                  <a:ext uri="{0D108BD9-81ED-4DB2-BD59-A6C34878D82A}">
                    <a16:rowId xmlns:a16="http://schemas.microsoft.com/office/drawing/2014/main" val="2724426412"/>
                  </a:ext>
                </a:extLst>
              </a:tr>
              <a:tr h="370840">
                <a:tc>
                  <a:txBody>
                    <a:bodyPr/>
                    <a:lstStyle/>
                    <a:p>
                      <a:pPr algn="ctr"/>
                      <a:r>
                        <a:rPr lang="en-US" b="1" dirty="0" err="1"/>
                        <a:t>Xception</a:t>
                      </a:r>
                      <a:endParaRPr lang="en-US" b="1" dirty="0"/>
                    </a:p>
                  </a:txBody>
                  <a:tcPr/>
                </a:tc>
                <a:tc>
                  <a:txBody>
                    <a:bodyPr/>
                    <a:lstStyle/>
                    <a:p>
                      <a:pPr algn="ctr"/>
                      <a:r>
                        <a:rPr lang="en-US" b="1" dirty="0"/>
                        <a:t>0.7491</a:t>
                      </a:r>
                    </a:p>
                  </a:txBody>
                  <a:tcPr/>
                </a:tc>
                <a:tc>
                  <a:txBody>
                    <a:bodyPr/>
                    <a:lstStyle/>
                    <a:p>
                      <a:pPr algn="ctr"/>
                      <a:r>
                        <a:rPr lang="en-US" dirty="0"/>
                        <a:t>0.7227</a:t>
                      </a:r>
                    </a:p>
                  </a:txBody>
                  <a:tcPr/>
                </a:tc>
                <a:extLst>
                  <a:ext uri="{0D108BD9-81ED-4DB2-BD59-A6C34878D82A}">
                    <a16:rowId xmlns:a16="http://schemas.microsoft.com/office/drawing/2014/main" val="2995315206"/>
                  </a:ext>
                </a:extLst>
              </a:tr>
              <a:tr h="370840">
                <a:tc>
                  <a:txBody>
                    <a:bodyPr/>
                    <a:lstStyle/>
                    <a:p>
                      <a:pPr algn="ctr"/>
                      <a:r>
                        <a:rPr lang="en-US" b="1" dirty="0"/>
                        <a:t>VGG19</a:t>
                      </a:r>
                    </a:p>
                  </a:txBody>
                  <a:tcPr/>
                </a:tc>
                <a:tc>
                  <a:txBody>
                    <a:bodyPr/>
                    <a:lstStyle/>
                    <a:p>
                      <a:pPr algn="ctr"/>
                      <a:r>
                        <a:rPr lang="en-US" dirty="0"/>
                        <a:t>0.1660</a:t>
                      </a:r>
                    </a:p>
                  </a:txBody>
                  <a:tcPr/>
                </a:tc>
                <a:tc>
                  <a:txBody>
                    <a:bodyPr/>
                    <a:lstStyle/>
                    <a:p>
                      <a:pPr algn="ctr"/>
                      <a:r>
                        <a:rPr lang="en-US" dirty="0"/>
                        <a:t>0.1328</a:t>
                      </a:r>
                    </a:p>
                  </a:txBody>
                  <a:tcPr/>
                </a:tc>
                <a:extLst>
                  <a:ext uri="{0D108BD9-81ED-4DB2-BD59-A6C34878D82A}">
                    <a16:rowId xmlns:a16="http://schemas.microsoft.com/office/drawing/2014/main" val="2884603328"/>
                  </a:ext>
                </a:extLst>
              </a:tr>
              <a:tr h="370840">
                <a:tc>
                  <a:txBody>
                    <a:bodyPr/>
                    <a:lstStyle/>
                    <a:p>
                      <a:pPr algn="ctr"/>
                      <a:r>
                        <a:rPr lang="en-US" b="1" dirty="0"/>
                        <a:t>ResNet50V2</a:t>
                      </a:r>
                    </a:p>
                  </a:txBody>
                  <a:tcPr/>
                </a:tc>
                <a:tc>
                  <a:txBody>
                    <a:bodyPr/>
                    <a:lstStyle/>
                    <a:p>
                      <a:pPr algn="ctr"/>
                      <a:r>
                        <a:rPr lang="en-US" dirty="0"/>
                        <a:t>0.6784</a:t>
                      </a:r>
                    </a:p>
                  </a:txBody>
                  <a:tcPr/>
                </a:tc>
                <a:tc>
                  <a:txBody>
                    <a:bodyPr/>
                    <a:lstStyle/>
                    <a:p>
                      <a:pPr algn="ctr"/>
                      <a:r>
                        <a:rPr lang="en-US" dirty="0"/>
                        <a:t>0.6914</a:t>
                      </a:r>
                    </a:p>
                  </a:txBody>
                  <a:tcPr/>
                </a:tc>
                <a:extLst>
                  <a:ext uri="{0D108BD9-81ED-4DB2-BD59-A6C34878D82A}">
                    <a16:rowId xmlns:a16="http://schemas.microsoft.com/office/drawing/2014/main" val="2667537025"/>
                  </a:ext>
                </a:extLst>
              </a:tr>
              <a:tr h="370840">
                <a:tc>
                  <a:txBody>
                    <a:bodyPr/>
                    <a:lstStyle/>
                    <a:p>
                      <a:pPr algn="ctr"/>
                      <a:r>
                        <a:rPr lang="en-US" b="1" dirty="0"/>
                        <a:t>InceptionV3</a:t>
                      </a:r>
                    </a:p>
                  </a:txBody>
                  <a:tcPr/>
                </a:tc>
                <a:tc>
                  <a:txBody>
                    <a:bodyPr/>
                    <a:lstStyle/>
                    <a:p>
                      <a:pPr algn="ctr"/>
                      <a:r>
                        <a:rPr lang="en-US" b="1" dirty="0"/>
                        <a:t>0.7561</a:t>
                      </a:r>
                    </a:p>
                  </a:txBody>
                  <a:tcPr/>
                </a:tc>
                <a:tc>
                  <a:txBody>
                    <a:bodyPr/>
                    <a:lstStyle/>
                    <a:p>
                      <a:pPr algn="ctr"/>
                      <a:r>
                        <a:rPr lang="en-US" dirty="0"/>
                        <a:t>0.7148</a:t>
                      </a:r>
                    </a:p>
                  </a:txBody>
                  <a:tcPr/>
                </a:tc>
                <a:extLst>
                  <a:ext uri="{0D108BD9-81ED-4DB2-BD59-A6C34878D82A}">
                    <a16:rowId xmlns:a16="http://schemas.microsoft.com/office/drawing/2014/main" val="2781435862"/>
                  </a:ext>
                </a:extLst>
              </a:tr>
              <a:tr h="370840">
                <a:tc>
                  <a:txBody>
                    <a:bodyPr/>
                    <a:lstStyle/>
                    <a:p>
                      <a:pPr algn="ctr"/>
                      <a:r>
                        <a:rPr lang="en-US" b="1" dirty="0"/>
                        <a:t>MobileNetV2</a:t>
                      </a:r>
                    </a:p>
                  </a:txBody>
                  <a:tcPr/>
                </a:tc>
                <a:tc>
                  <a:txBody>
                    <a:bodyPr/>
                    <a:lstStyle/>
                    <a:p>
                      <a:pPr algn="ctr"/>
                      <a:r>
                        <a:rPr lang="en-US" dirty="0"/>
                        <a:t>0.5547</a:t>
                      </a:r>
                    </a:p>
                  </a:txBody>
                  <a:tcPr/>
                </a:tc>
                <a:tc>
                  <a:txBody>
                    <a:bodyPr/>
                    <a:lstStyle/>
                    <a:p>
                      <a:pPr algn="ctr"/>
                      <a:r>
                        <a:rPr lang="en-US" dirty="0"/>
                        <a:t>0.5273</a:t>
                      </a:r>
                    </a:p>
                  </a:txBody>
                  <a:tcPr/>
                </a:tc>
                <a:extLst>
                  <a:ext uri="{0D108BD9-81ED-4DB2-BD59-A6C34878D82A}">
                    <a16:rowId xmlns:a16="http://schemas.microsoft.com/office/drawing/2014/main" val="2504355707"/>
                  </a:ext>
                </a:extLst>
              </a:tr>
            </a:tbl>
          </a:graphicData>
        </a:graphic>
      </p:graphicFrame>
      <p:sp>
        <p:nvSpPr>
          <p:cNvPr id="4" name="object 2">
            <a:extLst>
              <a:ext uri="{FF2B5EF4-FFF2-40B4-BE49-F238E27FC236}">
                <a16:creationId xmlns:a16="http://schemas.microsoft.com/office/drawing/2014/main" id="{F67A5A8B-303A-D9C9-522A-49EA45F210B7}"/>
              </a:ext>
            </a:extLst>
          </p:cNvPr>
          <p:cNvSpPr txBox="1"/>
          <p:nvPr/>
        </p:nvSpPr>
        <p:spPr>
          <a:xfrm>
            <a:off x="152400" y="1166728"/>
            <a:ext cx="2667000" cy="566822"/>
          </a:xfrm>
          <a:prstGeom prst="rect">
            <a:avLst/>
          </a:prstGeom>
        </p:spPr>
        <p:txBody>
          <a:bodyPr vert="horz" wrap="square" lIns="0" tIns="12700" rIns="0" bIns="0" rtlCol="0">
            <a:spAutoFit/>
          </a:bodyPr>
          <a:lstStyle/>
          <a:p>
            <a:pPr marL="405130" indent="-392430">
              <a:lnSpc>
                <a:spcPct val="100000"/>
              </a:lnSpc>
              <a:spcBef>
                <a:spcPts val="100"/>
              </a:spcBef>
              <a:buFont typeface="Wingdings" panose="05000000000000000000" pitchFamily="2" charset="2"/>
              <a:buChar char="Ø"/>
              <a:tabLst>
                <a:tab pos="405130" algn="l"/>
              </a:tabLst>
            </a:pPr>
            <a:r>
              <a:rPr lang="en-US" b="1" dirty="0">
                <a:solidFill>
                  <a:schemeClr val="tx1">
                    <a:lumMod val="95000"/>
                    <a:lumOff val="5000"/>
                  </a:schemeClr>
                </a:solidFill>
                <a:latin typeface="Calibri"/>
                <a:cs typeface="Calibri"/>
              </a:rPr>
              <a:t>Model Evaluation:</a:t>
            </a:r>
            <a:br>
              <a:rPr lang="en-US" dirty="0">
                <a:solidFill>
                  <a:schemeClr val="tx1">
                    <a:lumMod val="95000"/>
                    <a:lumOff val="5000"/>
                  </a:schemeClr>
                </a:solidFill>
                <a:latin typeface="Calibri"/>
                <a:cs typeface="Calibri"/>
              </a:rPr>
            </a:br>
            <a:endParaRPr dirty="0">
              <a:solidFill>
                <a:schemeClr val="tx1">
                  <a:lumMod val="95000"/>
                  <a:lumOff val="5000"/>
                </a:schemeClr>
              </a:solidFill>
              <a:latin typeface="Calibri"/>
              <a:cs typeface="Calibri"/>
            </a:endParaRPr>
          </a:p>
        </p:txBody>
      </p:sp>
    </p:spTree>
    <p:extLst>
      <p:ext uri="{BB962C8B-B14F-4D97-AF65-F5344CB8AC3E}">
        <p14:creationId xmlns:p14="http://schemas.microsoft.com/office/powerpoint/2010/main" val="5386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FD9604A-CF7D-6D96-D925-096000F0AE59}"/>
              </a:ext>
            </a:extLst>
          </p:cNvPr>
          <p:cNvSpPr txBox="1"/>
          <p:nvPr/>
        </p:nvSpPr>
        <p:spPr>
          <a:xfrm>
            <a:off x="76200" y="590550"/>
            <a:ext cx="2667000" cy="566822"/>
          </a:xfrm>
          <a:prstGeom prst="rect">
            <a:avLst/>
          </a:prstGeom>
        </p:spPr>
        <p:txBody>
          <a:bodyPr vert="horz" wrap="square" lIns="0" tIns="12700" rIns="0" bIns="0" rtlCol="0">
            <a:spAutoFit/>
          </a:bodyPr>
          <a:lstStyle/>
          <a:p>
            <a:pPr marL="405130" indent="-392430">
              <a:lnSpc>
                <a:spcPct val="100000"/>
              </a:lnSpc>
              <a:spcBef>
                <a:spcPts val="100"/>
              </a:spcBef>
              <a:buFont typeface="Wingdings" panose="05000000000000000000" pitchFamily="2" charset="2"/>
              <a:buChar char="Ø"/>
              <a:tabLst>
                <a:tab pos="405130" algn="l"/>
              </a:tabLst>
            </a:pPr>
            <a:r>
              <a:rPr lang="en-US" b="1" dirty="0">
                <a:solidFill>
                  <a:schemeClr val="tx1">
                    <a:lumMod val="95000"/>
                    <a:lumOff val="5000"/>
                  </a:schemeClr>
                </a:solidFill>
                <a:latin typeface="Calibri"/>
                <a:cs typeface="Calibri"/>
              </a:rPr>
              <a:t>Evaluation:</a:t>
            </a:r>
            <a:br>
              <a:rPr lang="en-US" dirty="0">
                <a:solidFill>
                  <a:schemeClr val="tx1">
                    <a:lumMod val="95000"/>
                    <a:lumOff val="5000"/>
                  </a:schemeClr>
                </a:solidFill>
                <a:latin typeface="Calibri"/>
                <a:cs typeface="Calibri"/>
              </a:rPr>
            </a:br>
            <a:endParaRPr dirty="0">
              <a:solidFill>
                <a:schemeClr val="tx1">
                  <a:lumMod val="95000"/>
                  <a:lumOff val="5000"/>
                </a:schemeClr>
              </a:solidFill>
              <a:latin typeface="Calibri"/>
              <a:cs typeface="Calibri"/>
            </a:endParaRPr>
          </a:p>
        </p:txBody>
      </p:sp>
      <p:pic>
        <p:nvPicPr>
          <p:cNvPr id="5122" name="Picture 2">
            <a:extLst>
              <a:ext uri="{FF2B5EF4-FFF2-40B4-BE49-F238E27FC236}">
                <a16:creationId xmlns:a16="http://schemas.microsoft.com/office/drawing/2014/main" id="{B8C1F8CE-67BB-CB1D-630F-35FA30615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61444"/>
            <a:ext cx="4267200" cy="318346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AC49F08-2857-84F5-5AE9-A7FA6DE0B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157372"/>
            <a:ext cx="4495192" cy="3353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0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84D027D-D9AF-6667-702E-C60B31CE5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76543"/>
            <a:ext cx="4800600" cy="4466957"/>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F6B9505A-AF6C-9A34-185E-F139173B4769}"/>
              </a:ext>
            </a:extLst>
          </p:cNvPr>
          <p:cNvSpPr txBox="1"/>
          <p:nvPr/>
        </p:nvSpPr>
        <p:spPr>
          <a:xfrm>
            <a:off x="76200" y="590550"/>
            <a:ext cx="2667000" cy="566822"/>
          </a:xfrm>
          <a:prstGeom prst="rect">
            <a:avLst/>
          </a:prstGeom>
        </p:spPr>
        <p:txBody>
          <a:bodyPr vert="horz" wrap="square" lIns="0" tIns="12700" rIns="0" bIns="0" rtlCol="0">
            <a:spAutoFit/>
          </a:bodyPr>
          <a:lstStyle/>
          <a:p>
            <a:pPr marL="405130" indent="-392430">
              <a:lnSpc>
                <a:spcPct val="100000"/>
              </a:lnSpc>
              <a:spcBef>
                <a:spcPts val="100"/>
              </a:spcBef>
              <a:buFont typeface="Wingdings" panose="05000000000000000000" pitchFamily="2" charset="2"/>
              <a:buChar char="Ø"/>
              <a:tabLst>
                <a:tab pos="405130" algn="l"/>
              </a:tabLst>
            </a:pPr>
            <a:r>
              <a:rPr lang="en-US" b="1" dirty="0">
                <a:solidFill>
                  <a:schemeClr val="tx1">
                    <a:lumMod val="95000"/>
                    <a:lumOff val="5000"/>
                  </a:schemeClr>
                </a:solidFill>
                <a:latin typeface="Calibri"/>
                <a:cs typeface="Calibri"/>
              </a:rPr>
              <a:t>Evaluation:</a:t>
            </a:r>
            <a:br>
              <a:rPr lang="en-US" dirty="0">
                <a:solidFill>
                  <a:schemeClr val="tx1">
                    <a:lumMod val="95000"/>
                    <a:lumOff val="5000"/>
                  </a:schemeClr>
                </a:solidFill>
                <a:latin typeface="Calibri"/>
                <a:cs typeface="Calibri"/>
              </a:rPr>
            </a:br>
            <a:endParaRPr dirty="0">
              <a:solidFill>
                <a:schemeClr val="tx1">
                  <a:lumMod val="95000"/>
                  <a:lumOff val="5000"/>
                </a:schemeClr>
              </a:solidFill>
              <a:latin typeface="Calibri"/>
              <a:cs typeface="Calibri"/>
            </a:endParaRPr>
          </a:p>
        </p:txBody>
      </p:sp>
    </p:spTree>
    <p:extLst>
      <p:ext uri="{BB962C8B-B14F-4D97-AF65-F5344CB8AC3E}">
        <p14:creationId xmlns:p14="http://schemas.microsoft.com/office/powerpoint/2010/main" val="232027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83DB92C-22A1-3B6E-2E5D-67D3252E023F}"/>
              </a:ext>
            </a:extLst>
          </p:cNvPr>
          <p:cNvSpPr txBox="1"/>
          <p:nvPr/>
        </p:nvSpPr>
        <p:spPr>
          <a:xfrm>
            <a:off x="76200" y="514350"/>
            <a:ext cx="2667000" cy="566822"/>
          </a:xfrm>
          <a:prstGeom prst="rect">
            <a:avLst/>
          </a:prstGeom>
        </p:spPr>
        <p:txBody>
          <a:bodyPr vert="horz" wrap="square" lIns="0" tIns="12700" rIns="0" bIns="0" rtlCol="0">
            <a:spAutoFit/>
          </a:bodyPr>
          <a:lstStyle/>
          <a:p>
            <a:pPr marL="405130" indent="-392430">
              <a:lnSpc>
                <a:spcPct val="100000"/>
              </a:lnSpc>
              <a:spcBef>
                <a:spcPts val="100"/>
              </a:spcBef>
              <a:buFont typeface="Wingdings" panose="05000000000000000000" pitchFamily="2" charset="2"/>
              <a:buChar char="Ø"/>
              <a:tabLst>
                <a:tab pos="405130" algn="l"/>
              </a:tabLst>
            </a:pPr>
            <a:r>
              <a:rPr lang="en-US" b="1" dirty="0">
                <a:solidFill>
                  <a:schemeClr val="tx1">
                    <a:lumMod val="95000"/>
                    <a:lumOff val="5000"/>
                  </a:schemeClr>
                </a:solidFill>
                <a:latin typeface="Calibri"/>
                <a:cs typeface="Calibri"/>
              </a:rPr>
              <a:t>Evaluation:</a:t>
            </a:r>
            <a:br>
              <a:rPr lang="en-US" dirty="0">
                <a:solidFill>
                  <a:schemeClr val="tx1">
                    <a:lumMod val="95000"/>
                    <a:lumOff val="5000"/>
                  </a:schemeClr>
                </a:solidFill>
                <a:latin typeface="Calibri"/>
                <a:cs typeface="Calibri"/>
              </a:rPr>
            </a:br>
            <a:endParaRPr dirty="0">
              <a:solidFill>
                <a:schemeClr val="tx1">
                  <a:lumMod val="95000"/>
                  <a:lumOff val="5000"/>
                </a:schemeClr>
              </a:solidFill>
              <a:latin typeface="Calibri"/>
              <a:cs typeface="Calibri"/>
            </a:endParaRPr>
          </a:p>
        </p:txBody>
      </p:sp>
      <p:pic>
        <p:nvPicPr>
          <p:cNvPr id="8194" name="Picture 2">
            <a:extLst>
              <a:ext uri="{FF2B5EF4-FFF2-40B4-BE49-F238E27FC236}">
                <a16:creationId xmlns:a16="http://schemas.microsoft.com/office/drawing/2014/main" id="{FE1A18A7-D110-0424-3717-DF9FDFE72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42950"/>
            <a:ext cx="4648200" cy="432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76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F37A44CF-7496-7BC9-BFC1-02383EE0BE74}"/>
              </a:ext>
            </a:extLst>
          </p:cNvPr>
          <p:cNvSpPr txBox="1">
            <a:spLocks/>
          </p:cNvSpPr>
          <p:nvPr/>
        </p:nvSpPr>
        <p:spPr>
          <a:xfrm>
            <a:off x="0" y="514350"/>
            <a:ext cx="2057400" cy="533400"/>
          </a:xfrm>
          <a:prstGeom prst="rect">
            <a:avLst/>
          </a:prstGeom>
        </p:spPr>
        <p:txBody>
          <a:bodyPr vert="horz" wrap="square" lIns="0" tIns="12700" rIns="0" bIns="0" rtlCol="0">
            <a:spAutoFit/>
          </a:bodyPr>
          <a:lstStyle>
            <a:lvl1pPr algn="ctr" defTabSz="342900" rtl="0" eaLnBrk="1" latinLnBrk="0" hangingPunct="1">
              <a:spcBef>
                <a:spcPct val="0"/>
              </a:spcBef>
              <a:buNone/>
              <a:defRPr sz="3300" kern="1200">
                <a:solidFill>
                  <a:schemeClr val="tx2"/>
                </a:solidFill>
                <a:latin typeface="+mj-lt"/>
                <a:ea typeface="+mj-ea"/>
                <a:cs typeface="+mj-cs"/>
              </a:defRPr>
            </a:lvl1pPr>
          </a:lstStyle>
          <a:p>
            <a:pPr marL="12700">
              <a:spcBef>
                <a:spcPts val="100"/>
              </a:spcBef>
            </a:pPr>
            <a:r>
              <a:rPr lang="en-US" spc="-10" dirty="0"/>
              <a:t>Discussion: </a:t>
            </a:r>
          </a:p>
        </p:txBody>
      </p:sp>
      <p:sp>
        <p:nvSpPr>
          <p:cNvPr id="3" name="object 2">
            <a:extLst>
              <a:ext uri="{FF2B5EF4-FFF2-40B4-BE49-F238E27FC236}">
                <a16:creationId xmlns:a16="http://schemas.microsoft.com/office/drawing/2014/main" id="{A94EDB3D-F6CC-736D-539A-265A173592F0}"/>
              </a:ext>
            </a:extLst>
          </p:cNvPr>
          <p:cNvSpPr txBox="1"/>
          <p:nvPr/>
        </p:nvSpPr>
        <p:spPr>
          <a:xfrm>
            <a:off x="228600" y="1047750"/>
            <a:ext cx="8458200" cy="2569934"/>
          </a:xfrm>
          <a:prstGeom prst="rect">
            <a:avLst/>
          </a:prstGeom>
        </p:spPr>
        <p:txBody>
          <a:bodyPr vert="horz" wrap="square" lIns="0" tIns="12700" rIns="0" bIns="0" rtlCol="0">
            <a:spAutoFit/>
          </a:bodyPr>
          <a:lstStyle/>
          <a:p>
            <a:pPr marL="405130" indent="-392430">
              <a:lnSpc>
                <a:spcPct val="100000"/>
              </a:lnSpc>
              <a:spcBef>
                <a:spcPts val="100"/>
              </a:spcBef>
              <a:buFont typeface="Wingdings" panose="05000000000000000000" pitchFamily="2" charset="2"/>
              <a:buChar char="Ø"/>
              <a:tabLst>
                <a:tab pos="405130" algn="l"/>
              </a:tabLst>
            </a:pPr>
            <a:r>
              <a:rPr lang="en-US" b="1" dirty="0">
                <a:solidFill>
                  <a:schemeClr val="tx1">
                    <a:lumMod val="95000"/>
                    <a:lumOff val="5000"/>
                  </a:schemeClr>
                </a:solidFill>
                <a:latin typeface="Calibri"/>
                <a:cs typeface="Calibri"/>
              </a:rPr>
              <a:t>Future Works :</a:t>
            </a:r>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We can further improve accuracy by Hyper – parameter tuning (Cross validation) or increase the count of dataset images.</a:t>
            </a:r>
          </a:p>
          <a:p>
            <a:pPr marL="862330" lvl="1" indent="-392430">
              <a:spcBef>
                <a:spcPts val="100"/>
              </a:spcBef>
              <a:buFont typeface="Arial" panose="020B0604020202020204" pitchFamily="34" charset="0"/>
              <a:buChar char="•"/>
              <a:tabLst>
                <a:tab pos="405130" algn="l"/>
              </a:tabLst>
            </a:pPr>
            <a:endParaRPr lang="en-US" dirty="0">
              <a:solidFill>
                <a:schemeClr val="tx1">
                  <a:lumMod val="95000"/>
                  <a:lumOff val="5000"/>
                </a:schemeClr>
              </a:solidFill>
              <a:latin typeface="Calibri"/>
              <a:cs typeface="Calibri"/>
            </a:endParaRPr>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We can also fine tune the model layers based on datasets and generalize and check their performance.</a:t>
            </a:r>
          </a:p>
          <a:p>
            <a:pPr marL="862330" lvl="1" indent="-392430">
              <a:spcBef>
                <a:spcPts val="100"/>
              </a:spcBef>
              <a:buFont typeface="Arial" panose="020B0604020202020204" pitchFamily="34" charset="0"/>
              <a:buChar char="•"/>
              <a:tabLst>
                <a:tab pos="405130" algn="l"/>
              </a:tabLst>
            </a:pPr>
            <a:endParaRPr lang="en-US" dirty="0">
              <a:solidFill>
                <a:schemeClr val="tx1">
                  <a:lumMod val="95000"/>
                  <a:lumOff val="5000"/>
                </a:schemeClr>
              </a:solidFill>
              <a:latin typeface="Calibri"/>
              <a:cs typeface="Calibri"/>
            </a:endParaRPr>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We can even combine two models and try to implement ensemble learning.</a:t>
            </a:r>
            <a:br>
              <a:rPr lang="en-US" dirty="0">
                <a:solidFill>
                  <a:schemeClr val="tx1">
                    <a:lumMod val="95000"/>
                    <a:lumOff val="5000"/>
                  </a:schemeClr>
                </a:solidFill>
                <a:latin typeface="Calibri"/>
                <a:cs typeface="Calibri"/>
              </a:rPr>
            </a:br>
            <a:endParaRPr dirty="0">
              <a:solidFill>
                <a:schemeClr val="tx1">
                  <a:lumMod val="95000"/>
                  <a:lumOff val="5000"/>
                </a:schemeClr>
              </a:solidFill>
              <a:latin typeface="Calibri"/>
              <a:cs typeface="Calibri"/>
            </a:endParaRPr>
          </a:p>
        </p:txBody>
      </p:sp>
      <p:sp>
        <p:nvSpPr>
          <p:cNvPr id="6" name="object 2">
            <a:extLst>
              <a:ext uri="{FF2B5EF4-FFF2-40B4-BE49-F238E27FC236}">
                <a16:creationId xmlns:a16="http://schemas.microsoft.com/office/drawing/2014/main" id="{57F97DC1-AC75-C694-F477-42DF5D83189C}"/>
              </a:ext>
            </a:extLst>
          </p:cNvPr>
          <p:cNvSpPr txBox="1"/>
          <p:nvPr/>
        </p:nvSpPr>
        <p:spPr>
          <a:xfrm>
            <a:off x="342900" y="3714750"/>
            <a:ext cx="8458200" cy="579646"/>
          </a:xfrm>
          <a:prstGeom prst="rect">
            <a:avLst/>
          </a:prstGeom>
        </p:spPr>
        <p:txBody>
          <a:bodyPr vert="horz" wrap="square" lIns="0" tIns="12700" rIns="0" bIns="0" rtlCol="0">
            <a:spAutoFit/>
          </a:bodyPr>
          <a:lstStyle/>
          <a:p>
            <a:pPr marL="405130" indent="-392430">
              <a:lnSpc>
                <a:spcPct val="100000"/>
              </a:lnSpc>
              <a:spcBef>
                <a:spcPts val="100"/>
              </a:spcBef>
              <a:buFont typeface="Wingdings" panose="05000000000000000000" pitchFamily="2" charset="2"/>
              <a:buChar char="Ø"/>
              <a:tabLst>
                <a:tab pos="405130" algn="l"/>
              </a:tabLst>
            </a:pPr>
            <a:r>
              <a:rPr lang="en-US" b="1" dirty="0">
                <a:solidFill>
                  <a:schemeClr val="tx1">
                    <a:lumMod val="95000"/>
                    <a:lumOff val="5000"/>
                  </a:schemeClr>
                </a:solidFill>
                <a:latin typeface="Calibri"/>
                <a:cs typeface="Calibri"/>
              </a:rPr>
              <a:t>Conclusion :</a:t>
            </a:r>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I was able to finalize exception as my final model of all and built the system</a:t>
            </a:r>
          </a:p>
        </p:txBody>
      </p:sp>
    </p:spTree>
    <p:extLst>
      <p:ext uri="{BB962C8B-B14F-4D97-AF65-F5344CB8AC3E}">
        <p14:creationId xmlns:p14="http://schemas.microsoft.com/office/powerpoint/2010/main" val="128397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1885950"/>
            <a:ext cx="3662679" cy="396240"/>
          </a:xfrm>
          <a:prstGeom prst="rect">
            <a:avLst/>
          </a:prstGeom>
        </p:spPr>
        <p:txBody>
          <a:bodyPr vert="horz" wrap="square" lIns="0" tIns="16510" rIns="0" bIns="0" rtlCol="0">
            <a:spAutoFit/>
          </a:bodyPr>
          <a:lstStyle/>
          <a:p>
            <a:pPr marL="12700">
              <a:lnSpc>
                <a:spcPct val="100000"/>
              </a:lnSpc>
              <a:spcBef>
                <a:spcPts val="130"/>
              </a:spcBef>
            </a:pPr>
            <a:r>
              <a:rPr sz="2400" spc="55" dirty="0"/>
              <a:t>Thank</a:t>
            </a:r>
            <a:r>
              <a:rPr sz="2400" spc="130" dirty="0"/>
              <a:t> </a:t>
            </a:r>
            <a:r>
              <a:rPr sz="2400" spc="85" dirty="0"/>
              <a:t>you</a:t>
            </a:r>
            <a:r>
              <a:rPr sz="2400" spc="135" dirty="0"/>
              <a:t> </a:t>
            </a:r>
            <a:r>
              <a:rPr sz="2400" dirty="0"/>
              <a:t>all</a:t>
            </a:r>
            <a:r>
              <a:rPr sz="2400" spc="135" dirty="0"/>
              <a:t> </a:t>
            </a:r>
            <a:r>
              <a:rPr sz="2400" dirty="0"/>
              <a:t>for</a:t>
            </a:r>
            <a:r>
              <a:rPr sz="2400" spc="135" dirty="0"/>
              <a:t> </a:t>
            </a:r>
            <a:r>
              <a:rPr sz="2400" dirty="0"/>
              <a:t>Listening</a:t>
            </a:r>
            <a:r>
              <a:rPr sz="2400" spc="135" dirty="0"/>
              <a:t> </a:t>
            </a:r>
            <a:r>
              <a:rPr sz="2400" spc="-50" dirty="0"/>
              <a:t>!</a:t>
            </a:r>
            <a:endParaRPr sz="2400" dirty="0"/>
          </a:p>
        </p:txBody>
      </p:sp>
      <p:pic>
        <p:nvPicPr>
          <p:cNvPr id="4" name="Picture 3" descr="A black background with a black square&#10;&#10;Description automatically generated with medium confidence">
            <a:extLst>
              <a:ext uri="{FF2B5EF4-FFF2-40B4-BE49-F238E27FC236}">
                <a16:creationId xmlns:a16="http://schemas.microsoft.com/office/drawing/2014/main" id="{3996FE9B-2A6B-C63B-858A-EA26CBB5E53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53651" y="3181350"/>
            <a:ext cx="677333" cy="381000"/>
          </a:xfrm>
          <a:prstGeom prst="rect">
            <a:avLst/>
          </a:prstGeom>
        </p:spPr>
      </p:pic>
      <p:sp>
        <p:nvSpPr>
          <p:cNvPr id="7" name="TextBox 6">
            <a:extLst>
              <a:ext uri="{FF2B5EF4-FFF2-40B4-BE49-F238E27FC236}">
                <a16:creationId xmlns:a16="http://schemas.microsoft.com/office/drawing/2014/main" id="{F46C47A9-D1FC-C00D-F718-841CEA2CD1CF}"/>
              </a:ext>
            </a:extLst>
          </p:cNvPr>
          <p:cNvSpPr txBox="1"/>
          <p:nvPr/>
        </p:nvSpPr>
        <p:spPr>
          <a:xfrm>
            <a:off x="3048000" y="3181350"/>
            <a:ext cx="4572000" cy="369332"/>
          </a:xfrm>
          <a:prstGeom prst="rect">
            <a:avLst/>
          </a:prstGeom>
          <a:noFill/>
        </p:spPr>
        <p:txBody>
          <a:bodyPr wrap="square">
            <a:spAutoFit/>
          </a:bodyPr>
          <a:lstStyle/>
          <a:p>
            <a:r>
              <a:rPr lang="en-US" dirty="0">
                <a:hlinkClick r:id="rId4"/>
              </a:rPr>
              <a:t>https://github.com/Anna02malai</a:t>
            </a:r>
            <a:r>
              <a:rPr lang="en-US" dirty="0"/>
              <a:t> </a:t>
            </a:r>
          </a:p>
        </p:txBody>
      </p:sp>
      <p:pic>
        <p:nvPicPr>
          <p:cNvPr id="5" name="Picture 4" descr="A yellow post-it note with a green push pin&#10;&#10;Description automatically generated">
            <a:extLst>
              <a:ext uri="{FF2B5EF4-FFF2-40B4-BE49-F238E27FC236}">
                <a16:creationId xmlns:a16="http://schemas.microsoft.com/office/drawing/2014/main" id="{613CA5AB-8620-7482-F9C2-E7142A9B55A8}"/>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053651" y="3867150"/>
            <a:ext cx="811819" cy="571994"/>
          </a:xfrm>
          <a:prstGeom prst="rect">
            <a:avLst/>
          </a:prstGeom>
        </p:spPr>
      </p:pic>
      <p:sp>
        <p:nvSpPr>
          <p:cNvPr id="6" name="TextBox 5">
            <a:extLst>
              <a:ext uri="{FF2B5EF4-FFF2-40B4-BE49-F238E27FC236}">
                <a16:creationId xmlns:a16="http://schemas.microsoft.com/office/drawing/2014/main" id="{71F9022A-AB93-BDF0-BC49-3058E9D52CF5}"/>
              </a:ext>
            </a:extLst>
          </p:cNvPr>
          <p:cNvSpPr txBox="1"/>
          <p:nvPr/>
        </p:nvSpPr>
        <p:spPr>
          <a:xfrm>
            <a:off x="3048000" y="3943350"/>
            <a:ext cx="4572000" cy="369332"/>
          </a:xfrm>
          <a:prstGeom prst="rect">
            <a:avLst/>
          </a:prstGeom>
          <a:noFill/>
        </p:spPr>
        <p:txBody>
          <a:bodyPr wrap="square">
            <a:spAutoFit/>
          </a:bodyPr>
          <a:lstStyle/>
          <a:p>
            <a:r>
              <a:rPr lang="en-US" dirty="0">
                <a:hlinkClick r:id="rId7"/>
              </a:rPr>
              <a:t>annamala@udel.edu</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3252" y="438150"/>
            <a:ext cx="1676400" cy="520655"/>
          </a:xfrm>
          <a:prstGeom prst="rect">
            <a:avLst/>
          </a:prstGeom>
        </p:spPr>
        <p:txBody>
          <a:bodyPr vert="horz" wrap="square" lIns="0" tIns="12700" rIns="0" bIns="0" rtlCol="0">
            <a:spAutoFit/>
          </a:bodyPr>
          <a:lstStyle/>
          <a:p>
            <a:pPr marL="12700">
              <a:lnSpc>
                <a:spcPct val="100000"/>
              </a:lnSpc>
              <a:spcBef>
                <a:spcPts val="100"/>
              </a:spcBef>
            </a:pPr>
            <a:r>
              <a:rPr lang="en-US" spc="-10" dirty="0"/>
              <a:t>Abstract</a:t>
            </a:r>
            <a:endParaRPr spc="-10" dirty="0"/>
          </a:p>
        </p:txBody>
      </p:sp>
      <p:sp>
        <p:nvSpPr>
          <p:cNvPr id="6" name="TextBox 5">
            <a:extLst>
              <a:ext uri="{FF2B5EF4-FFF2-40B4-BE49-F238E27FC236}">
                <a16:creationId xmlns:a16="http://schemas.microsoft.com/office/drawing/2014/main" id="{46265AEC-B516-612F-BD7A-57D6A3C095CF}"/>
              </a:ext>
            </a:extLst>
          </p:cNvPr>
          <p:cNvSpPr txBox="1"/>
          <p:nvPr/>
        </p:nvSpPr>
        <p:spPr>
          <a:xfrm>
            <a:off x="242472" y="896183"/>
            <a:ext cx="8659055"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tx1">
                    <a:lumMod val="95000"/>
                    <a:lumOff val="5000"/>
                  </a:schemeClr>
                </a:solidFill>
              </a:rPr>
              <a:t>Agriculture is one of the primary and critical sector that contributes enormously in local and global economies feeding the global population. </a:t>
            </a:r>
          </a:p>
          <a:p>
            <a:pPr marL="285750" indent="-285750" algn="just">
              <a:buFont typeface="Arial" panose="020B0604020202020204" pitchFamily="34" charset="0"/>
              <a:buChar char="•"/>
            </a:pPr>
            <a:endParaRPr lang="en-US" dirty="0">
              <a:solidFill>
                <a:schemeClr val="tx1">
                  <a:lumMod val="95000"/>
                  <a:lumOff val="5000"/>
                </a:schemeClr>
              </a:solidFill>
            </a:endParaRPr>
          </a:p>
          <a:p>
            <a:pPr marL="285750" indent="-285750" algn="just">
              <a:buFont typeface="Arial" panose="020B0604020202020204" pitchFamily="34" charset="0"/>
              <a:buChar char="•"/>
            </a:pPr>
            <a:r>
              <a:rPr lang="en-US" dirty="0">
                <a:solidFill>
                  <a:schemeClr val="tx1">
                    <a:lumMod val="95000"/>
                    <a:lumOff val="5000"/>
                  </a:schemeClr>
                </a:solidFill>
              </a:rPr>
              <a:t>There are several challenges faced in the sector out of which a major threat is posed by harmful farm insects which can cause substantial damage to crops.</a:t>
            </a:r>
          </a:p>
          <a:p>
            <a:pPr marL="285750" indent="-285750" algn="just">
              <a:buFont typeface="Arial" panose="020B0604020202020204" pitchFamily="34" charset="0"/>
              <a:buChar char="•"/>
            </a:pPr>
            <a:endParaRPr lang="en-US" dirty="0">
              <a:solidFill>
                <a:schemeClr val="tx1">
                  <a:lumMod val="95000"/>
                  <a:lumOff val="5000"/>
                </a:schemeClr>
              </a:solidFill>
            </a:endParaRPr>
          </a:p>
          <a:p>
            <a:pPr marL="285750" indent="-285750" algn="just">
              <a:buFont typeface="Arial" panose="020B0604020202020204" pitchFamily="34" charset="0"/>
              <a:buChar char="•"/>
            </a:pPr>
            <a:r>
              <a:rPr lang="en-US" dirty="0">
                <a:solidFill>
                  <a:schemeClr val="tx1">
                    <a:lumMod val="95000"/>
                    <a:lumOff val="5000"/>
                  </a:schemeClr>
                </a:solidFill>
              </a:rPr>
              <a:t>The traditional methods of control and identification is often a tiresome,  manual effort and requires extensive use of labor and pesticides which are harmful to the environment and human health.</a:t>
            </a:r>
          </a:p>
          <a:p>
            <a:pPr marL="285750" indent="-285750" algn="just">
              <a:buFont typeface="Arial" panose="020B0604020202020204" pitchFamily="34" charset="0"/>
              <a:buChar char="•"/>
            </a:pPr>
            <a:endParaRPr lang="en-US" dirty="0">
              <a:solidFill>
                <a:schemeClr val="tx1">
                  <a:lumMod val="95000"/>
                  <a:lumOff val="5000"/>
                </a:schemeClr>
              </a:solidFill>
            </a:endParaRPr>
          </a:p>
          <a:p>
            <a:pPr marL="285750" indent="-285750" algn="just">
              <a:buFont typeface="Arial" panose="020B0604020202020204" pitchFamily="34" charset="0"/>
              <a:buChar char="•"/>
            </a:pPr>
            <a:r>
              <a:rPr lang="en-US" dirty="0">
                <a:solidFill>
                  <a:schemeClr val="tx1">
                    <a:lumMod val="95000"/>
                    <a:lumOff val="5000"/>
                  </a:schemeClr>
                </a:solidFill>
              </a:rPr>
              <a:t>So,  the objective of project is to integrate both sensing, data analytics (Machine learning) and innovative technologies to provide accurate, efficient classification of dangerous insects which helps in optimized pest control and increased yield and profitability.</a:t>
            </a:r>
          </a:p>
          <a:p>
            <a:endParaRPr lang="en-US" dirty="0">
              <a:solidFill>
                <a:schemeClr val="tx1">
                  <a:lumMod val="95000"/>
                  <a:lumOff val="5000"/>
                </a:schemeClr>
              </a:solidFill>
            </a:endParaRPr>
          </a:p>
          <a:p>
            <a:endParaRPr lang="en-US" dirty="0">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428750"/>
            <a:ext cx="8686800" cy="2557110"/>
          </a:xfrm>
          <a:prstGeom prst="rect">
            <a:avLst/>
          </a:prstGeom>
        </p:spPr>
        <p:txBody>
          <a:bodyPr vert="horz" wrap="square" lIns="0" tIns="12700" rIns="0" bIns="0" rtlCol="0">
            <a:spAutoFit/>
          </a:bodyPr>
          <a:lstStyle/>
          <a:p>
            <a:pPr marL="405130" indent="-392430">
              <a:lnSpc>
                <a:spcPct val="100000"/>
              </a:lnSpc>
              <a:spcBef>
                <a:spcPts val="100"/>
              </a:spcBef>
              <a:buFont typeface="Arial" panose="020B0604020202020204" pitchFamily="34" charset="0"/>
              <a:buChar char="•"/>
              <a:tabLst>
                <a:tab pos="405130" algn="l"/>
              </a:tabLst>
            </a:pPr>
            <a:r>
              <a:rPr lang="en-US" spc="-10" dirty="0">
                <a:solidFill>
                  <a:schemeClr val="tx1">
                    <a:lumMod val="95000"/>
                    <a:lumOff val="5000"/>
                  </a:schemeClr>
                </a:solidFill>
                <a:latin typeface="Calibri"/>
                <a:cs typeface="Calibri"/>
              </a:rPr>
              <a:t>The primary objective of this project is to enable the development of a robust system capable of effectively detecting and classifying theses insects. </a:t>
            </a:r>
          </a:p>
          <a:p>
            <a:pPr marL="405130" indent="-392430">
              <a:lnSpc>
                <a:spcPct val="100000"/>
              </a:lnSpc>
              <a:spcBef>
                <a:spcPts val="100"/>
              </a:spcBef>
              <a:buFont typeface="Arial" panose="020B0604020202020204" pitchFamily="34" charset="0"/>
              <a:buChar char="•"/>
              <a:tabLst>
                <a:tab pos="405130" algn="l"/>
              </a:tabLst>
            </a:pPr>
            <a:endParaRPr lang="en-US" sz="1800" spc="-10" dirty="0">
              <a:solidFill>
                <a:schemeClr val="tx1">
                  <a:lumMod val="95000"/>
                  <a:lumOff val="5000"/>
                </a:schemeClr>
              </a:solidFill>
              <a:latin typeface="Calibri"/>
              <a:cs typeface="Calibri"/>
            </a:endParaRPr>
          </a:p>
          <a:p>
            <a:pPr marL="405130" indent="-392430">
              <a:lnSpc>
                <a:spcPct val="100000"/>
              </a:lnSpc>
              <a:spcBef>
                <a:spcPts val="100"/>
              </a:spcBef>
              <a:buFont typeface="Arial" panose="020B0604020202020204" pitchFamily="34" charset="0"/>
              <a:buChar char="•"/>
              <a:tabLst>
                <a:tab pos="405130" algn="l"/>
              </a:tabLst>
            </a:pPr>
            <a:r>
              <a:rPr lang="en-US" spc="-10" dirty="0">
                <a:solidFill>
                  <a:schemeClr val="tx1">
                    <a:lumMod val="95000"/>
                    <a:lumOff val="5000"/>
                  </a:schemeClr>
                </a:solidFill>
                <a:latin typeface="Calibri"/>
                <a:cs typeface="Calibri"/>
              </a:rPr>
              <a:t>The implementation of such system holds an immense potential for pest control, benefiting both farms and residential areas alike. </a:t>
            </a:r>
          </a:p>
          <a:p>
            <a:pPr marL="405130" indent="-392430">
              <a:lnSpc>
                <a:spcPct val="100000"/>
              </a:lnSpc>
              <a:spcBef>
                <a:spcPts val="100"/>
              </a:spcBef>
              <a:buFont typeface="Arial" panose="020B0604020202020204" pitchFamily="34" charset="0"/>
              <a:buChar char="•"/>
              <a:tabLst>
                <a:tab pos="405130" algn="l"/>
              </a:tabLst>
            </a:pPr>
            <a:endParaRPr lang="en-US" sz="1800" spc="-10" dirty="0">
              <a:solidFill>
                <a:schemeClr val="tx1">
                  <a:lumMod val="95000"/>
                  <a:lumOff val="5000"/>
                </a:schemeClr>
              </a:solidFill>
              <a:latin typeface="Calibri"/>
              <a:cs typeface="Calibri"/>
            </a:endParaRPr>
          </a:p>
          <a:p>
            <a:pPr marL="405130" indent="-392430">
              <a:lnSpc>
                <a:spcPct val="100000"/>
              </a:lnSpc>
              <a:spcBef>
                <a:spcPts val="100"/>
              </a:spcBef>
              <a:buFont typeface="Arial" panose="020B0604020202020204" pitchFamily="34" charset="0"/>
              <a:buChar char="•"/>
              <a:tabLst>
                <a:tab pos="405130" algn="l"/>
              </a:tabLst>
            </a:pPr>
            <a:r>
              <a:rPr lang="en-US" spc="-10" dirty="0">
                <a:solidFill>
                  <a:schemeClr val="tx1">
                    <a:lumMod val="95000"/>
                    <a:lumOff val="5000"/>
                  </a:schemeClr>
                </a:solidFill>
                <a:latin typeface="Calibri"/>
                <a:cs typeface="Calibri"/>
              </a:rPr>
              <a:t>The system safeguards crop quality by diminishing the pernicious effects caused by these insects thereby improving farmer’s earnings and impacting both overall economy and human health.</a:t>
            </a:r>
            <a:endParaRPr sz="1800" dirty="0">
              <a:solidFill>
                <a:schemeClr val="tx1">
                  <a:lumMod val="95000"/>
                  <a:lumOff val="5000"/>
                </a:schemeClr>
              </a:solidFill>
              <a:latin typeface="Calibri"/>
              <a:cs typeface="Calibri"/>
            </a:endParaRPr>
          </a:p>
        </p:txBody>
      </p:sp>
      <p:sp>
        <p:nvSpPr>
          <p:cNvPr id="4" name="object 4"/>
          <p:cNvSpPr txBox="1">
            <a:spLocks noGrp="1"/>
          </p:cNvSpPr>
          <p:nvPr>
            <p:ph type="title"/>
          </p:nvPr>
        </p:nvSpPr>
        <p:spPr>
          <a:xfrm>
            <a:off x="0" y="742950"/>
            <a:ext cx="2134538" cy="533400"/>
          </a:xfrm>
          <a:prstGeom prst="rect">
            <a:avLst/>
          </a:prstGeom>
        </p:spPr>
        <p:txBody>
          <a:bodyPr vert="horz" wrap="square" lIns="0" tIns="12700" rIns="0" bIns="0" rtlCol="0">
            <a:spAutoFit/>
          </a:bodyPr>
          <a:lstStyle/>
          <a:p>
            <a:pPr marL="12700">
              <a:lnSpc>
                <a:spcPct val="100000"/>
              </a:lnSpc>
              <a:spcBef>
                <a:spcPts val="100"/>
              </a:spcBef>
            </a:pPr>
            <a:r>
              <a:rPr lang="en-US" spc="50" dirty="0"/>
              <a:t>OBJECTIVES</a:t>
            </a:r>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E3DB6DD0-E728-63FB-452E-B0A364EF5CC0}"/>
              </a:ext>
            </a:extLst>
          </p:cNvPr>
          <p:cNvSpPr txBox="1">
            <a:spLocks noGrp="1"/>
          </p:cNvSpPr>
          <p:nvPr>
            <p:ph type="title"/>
          </p:nvPr>
        </p:nvSpPr>
        <p:spPr>
          <a:xfrm>
            <a:off x="0" y="438150"/>
            <a:ext cx="2209800" cy="533400"/>
          </a:xfrm>
          <a:prstGeom prst="rect">
            <a:avLst/>
          </a:prstGeom>
        </p:spPr>
        <p:txBody>
          <a:bodyPr vert="horz" wrap="square" lIns="0" tIns="12700" rIns="0" bIns="0" rtlCol="0">
            <a:spAutoFit/>
          </a:bodyPr>
          <a:lstStyle/>
          <a:p>
            <a:pPr marL="12700">
              <a:lnSpc>
                <a:spcPct val="100000"/>
              </a:lnSpc>
              <a:spcBef>
                <a:spcPts val="100"/>
              </a:spcBef>
            </a:pPr>
            <a:r>
              <a:rPr lang="en-US" spc="-10" dirty="0"/>
              <a:t>Materials :</a:t>
            </a:r>
            <a:endParaRPr spc="-10" dirty="0"/>
          </a:p>
        </p:txBody>
      </p:sp>
      <p:sp>
        <p:nvSpPr>
          <p:cNvPr id="4" name="object 2">
            <a:extLst>
              <a:ext uri="{FF2B5EF4-FFF2-40B4-BE49-F238E27FC236}">
                <a16:creationId xmlns:a16="http://schemas.microsoft.com/office/drawing/2014/main" id="{C967C721-CF4A-4ED8-1F53-67BF0D387037}"/>
              </a:ext>
            </a:extLst>
          </p:cNvPr>
          <p:cNvSpPr txBox="1"/>
          <p:nvPr/>
        </p:nvSpPr>
        <p:spPr>
          <a:xfrm>
            <a:off x="304800" y="895350"/>
            <a:ext cx="8686800" cy="3685624"/>
          </a:xfrm>
          <a:prstGeom prst="rect">
            <a:avLst/>
          </a:prstGeom>
        </p:spPr>
        <p:txBody>
          <a:bodyPr vert="horz" wrap="square" lIns="0" tIns="12700" rIns="0" bIns="0" rtlCol="0">
            <a:spAutoFit/>
          </a:bodyPr>
          <a:lstStyle/>
          <a:p>
            <a:pPr marL="405130" indent="-392430">
              <a:lnSpc>
                <a:spcPct val="100000"/>
              </a:lnSpc>
              <a:spcBef>
                <a:spcPts val="100"/>
              </a:spcBef>
              <a:buFont typeface="Arial" panose="020B0604020202020204" pitchFamily="34" charset="0"/>
              <a:buChar char="•"/>
              <a:tabLst>
                <a:tab pos="405130" algn="l"/>
              </a:tabLst>
            </a:pPr>
            <a:r>
              <a:rPr lang="en-US" spc="-10" dirty="0">
                <a:solidFill>
                  <a:schemeClr val="tx1">
                    <a:lumMod val="95000"/>
                    <a:lumOff val="5000"/>
                  </a:schemeClr>
                </a:solidFill>
                <a:latin typeface="Calibri"/>
                <a:cs typeface="Calibri"/>
              </a:rPr>
              <a:t>Dataset: </a:t>
            </a:r>
          </a:p>
          <a:p>
            <a:pPr marL="862330" lvl="1" indent="-392430">
              <a:spcBef>
                <a:spcPts val="100"/>
              </a:spcBef>
              <a:buFont typeface="Arial" panose="020B0604020202020204" pitchFamily="34" charset="0"/>
              <a:buChar char="•"/>
              <a:tabLst>
                <a:tab pos="405130" algn="l"/>
              </a:tabLst>
            </a:pPr>
            <a:r>
              <a:rPr lang="en-US" spc="-10" dirty="0">
                <a:solidFill>
                  <a:schemeClr val="tx1">
                    <a:lumMod val="95000"/>
                    <a:lumOff val="5000"/>
                  </a:schemeClr>
                </a:solidFill>
                <a:latin typeface="Calibri"/>
                <a:cs typeface="Calibri"/>
              </a:rPr>
              <a:t>The dataset is obtained from authentic site Kaggle. It consists of  1591 images of harmful insects which comprises 15 distinct species of insects.</a:t>
            </a:r>
            <a:br>
              <a:rPr lang="en-US" spc="-10" dirty="0">
                <a:solidFill>
                  <a:schemeClr val="tx1">
                    <a:lumMod val="95000"/>
                    <a:lumOff val="5000"/>
                  </a:schemeClr>
                </a:solidFill>
                <a:latin typeface="Calibri"/>
                <a:cs typeface="Calibri"/>
              </a:rPr>
            </a:br>
            <a:endParaRPr lang="en-US" spc="-10" dirty="0">
              <a:solidFill>
                <a:schemeClr val="tx1">
                  <a:lumMod val="95000"/>
                  <a:lumOff val="5000"/>
                </a:schemeClr>
              </a:solidFill>
              <a:latin typeface="Calibri"/>
              <a:cs typeface="Calibri"/>
            </a:endParaRPr>
          </a:p>
          <a:p>
            <a:pPr marL="862330" lvl="1" indent="-392430">
              <a:spcBef>
                <a:spcPts val="100"/>
              </a:spcBef>
              <a:buFont typeface="Arial" panose="020B0604020202020204" pitchFamily="34" charset="0"/>
              <a:buChar char="•"/>
              <a:tabLst>
                <a:tab pos="405130" algn="l"/>
              </a:tabLst>
            </a:pPr>
            <a:r>
              <a:rPr lang="en-US" sz="1600" spc="-10" dirty="0">
                <a:solidFill>
                  <a:schemeClr val="tx1">
                    <a:lumMod val="95000"/>
                    <a:lumOff val="5000"/>
                  </a:schemeClr>
                </a:solidFill>
                <a:latin typeface="Calibri"/>
                <a:cs typeface="Calibri"/>
              </a:rPr>
              <a:t>The 15 classes are (Labels)</a:t>
            </a:r>
            <a:br>
              <a:rPr lang="en-US" sz="1600" spc="-10" dirty="0">
                <a:solidFill>
                  <a:schemeClr val="tx1">
                    <a:lumMod val="95000"/>
                    <a:lumOff val="5000"/>
                  </a:schemeClr>
                </a:solidFill>
                <a:latin typeface="Calibri"/>
                <a:cs typeface="Calibri"/>
              </a:rPr>
            </a:br>
            <a:br>
              <a:rPr lang="en-US" sz="1600" dirty="0"/>
            </a:br>
            <a:r>
              <a:rPr lang="en-US" sz="1600" dirty="0"/>
              <a:t> Class 1 --&gt; Africanized Honeybees (</a:t>
            </a:r>
            <a:r>
              <a:rPr lang="en-US" sz="1600" b="1" dirty="0"/>
              <a:t>Killer Bees</a:t>
            </a:r>
            <a:r>
              <a:rPr lang="en-US" sz="1600" dirty="0"/>
              <a:t>)          Class 9 --&gt; Corn Earworms </a:t>
            </a:r>
            <a:br>
              <a:rPr lang="en-US" sz="1600" dirty="0"/>
            </a:br>
            <a:r>
              <a:rPr lang="en-US" sz="1600" dirty="0"/>
              <a:t> Class 2 --&gt; Aphids        	                                             	   Class 10 --&gt; Fall Armyworms </a:t>
            </a:r>
          </a:p>
          <a:p>
            <a:pPr marL="469900" lvl="1">
              <a:spcBef>
                <a:spcPts val="100"/>
              </a:spcBef>
              <a:tabLst>
                <a:tab pos="405130" algn="l"/>
              </a:tabLst>
            </a:pPr>
            <a:r>
              <a:rPr lang="en-US" sz="1600" dirty="0"/>
              <a:t>	Class 3 --&gt; Armyworms                                            	   Class 11 --&gt; Fruit Flies</a:t>
            </a:r>
          </a:p>
          <a:p>
            <a:pPr marL="469900" lvl="1">
              <a:spcBef>
                <a:spcPts val="100"/>
              </a:spcBef>
              <a:tabLst>
                <a:tab pos="405130" algn="l"/>
              </a:tabLst>
            </a:pPr>
            <a:r>
              <a:rPr lang="en-US" sz="1600" dirty="0"/>
              <a:t>	Class 4 --&gt; Brown Marmorated Stink Bugs            	   Class 12 --&gt; Spider Mites </a:t>
            </a:r>
          </a:p>
          <a:p>
            <a:pPr marL="469900" lvl="1">
              <a:spcBef>
                <a:spcPts val="100"/>
              </a:spcBef>
              <a:tabLst>
                <a:tab pos="405130" algn="l"/>
              </a:tabLst>
            </a:pPr>
            <a:r>
              <a:rPr lang="en-US" sz="1600" dirty="0"/>
              <a:t>	Class 5 --&gt; Cabbage Loopers                                   	   Class 13 --&gt; Thrips </a:t>
            </a:r>
          </a:p>
          <a:p>
            <a:pPr marL="469900" lvl="1">
              <a:spcBef>
                <a:spcPts val="100"/>
              </a:spcBef>
              <a:tabLst>
                <a:tab pos="405130" algn="l"/>
              </a:tabLst>
            </a:pPr>
            <a:r>
              <a:rPr lang="en-US" sz="1600" dirty="0"/>
              <a:t> 	Class 6 --&gt; Citrus Canker                                          	   Class 14 --&gt; Tomato Hornworms </a:t>
            </a:r>
          </a:p>
          <a:p>
            <a:pPr marL="469900" lvl="1">
              <a:spcBef>
                <a:spcPts val="100"/>
              </a:spcBef>
              <a:tabLst>
                <a:tab pos="405130" algn="l"/>
              </a:tabLst>
            </a:pPr>
            <a:r>
              <a:rPr lang="en-US" sz="1600" dirty="0"/>
              <a:t>	Class 7 --&gt; Colorado Potato Beetles                       	   Class 15 --&gt; Western Corn Rootworms </a:t>
            </a:r>
          </a:p>
          <a:p>
            <a:pPr marL="469900" lvl="1">
              <a:spcBef>
                <a:spcPts val="100"/>
              </a:spcBef>
              <a:tabLst>
                <a:tab pos="405130" algn="l"/>
              </a:tabLst>
            </a:pPr>
            <a:r>
              <a:rPr lang="en-US" sz="1600" dirty="0"/>
              <a:t>	Class 8 --&gt; Corn Borers</a:t>
            </a:r>
            <a:endParaRPr lang="en-US" sz="1600" spc="-10" dirty="0">
              <a:solidFill>
                <a:schemeClr val="tx1">
                  <a:lumMod val="95000"/>
                  <a:lumOff val="5000"/>
                </a:schemeClr>
              </a:solidFill>
              <a:latin typeface="Calibri"/>
              <a:cs typeface="Calibri"/>
            </a:endParaRPr>
          </a:p>
        </p:txBody>
      </p:sp>
    </p:spTree>
    <p:extLst>
      <p:ext uri="{BB962C8B-B14F-4D97-AF65-F5344CB8AC3E}">
        <p14:creationId xmlns:p14="http://schemas.microsoft.com/office/powerpoint/2010/main" val="242963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0DDABED4-9BA6-3FC1-913F-FC883BE70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36024"/>
            <a:ext cx="6477000" cy="4582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0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256C08BC-0CE8-D64C-4EFA-07D02CE49901}"/>
              </a:ext>
            </a:extLst>
          </p:cNvPr>
          <p:cNvSpPr txBox="1">
            <a:spLocks/>
          </p:cNvSpPr>
          <p:nvPr/>
        </p:nvSpPr>
        <p:spPr>
          <a:xfrm>
            <a:off x="-304800" y="438150"/>
            <a:ext cx="4495800" cy="520655"/>
          </a:xfrm>
          <a:prstGeom prst="rect">
            <a:avLst/>
          </a:prstGeom>
        </p:spPr>
        <p:txBody>
          <a:bodyPr vert="horz" wrap="square" lIns="0" tIns="12700" rIns="0" bIns="0" rtlCol="0">
            <a:spAutoFit/>
          </a:bodyPr>
          <a:lstStyle>
            <a:lvl1pPr algn="ctr" defTabSz="342900" rtl="0" eaLnBrk="1" latinLnBrk="0" hangingPunct="1">
              <a:spcBef>
                <a:spcPct val="0"/>
              </a:spcBef>
              <a:buNone/>
              <a:defRPr sz="3300" kern="1200">
                <a:solidFill>
                  <a:schemeClr val="tx2"/>
                </a:solidFill>
                <a:latin typeface="+mj-lt"/>
                <a:ea typeface="+mj-ea"/>
                <a:cs typeface="+mj-cs"/>
              </a:defRPr>
            </a:lvl1pPr>
          </a:lstStyle>
          <a:p>
            <a:pPr marL="12700">
              <a:spcBef>
                <a:spcPts val="100"/>
              </a:spcBef>
            </a:pPr>
            <a:r>
              <a:rPr lang="en-US" spc="-10" dirty="0"/>
              <a:t>Methodologies Used:</a:t>
            </a:r>
          </a:p>
        </p:txBody>
      </p:sp>
      <p:sp>
        <p:nvSpPr>
          <p:cNvPr id="3" name="object 2">
            <a:extLst>
              <a:ext uri="{FF2B5EF4-FFF2-40B4-BE49-F238E27FC236}">
                <a16:creationId xmlns:a16="http://schemas.microsoft.com/office/drawing/2014/main" id="{A2DBE799-85A5-61A3-BA97-A8527CCE913E}"/>
              </a:ext>
            </a:extLst>
          </p:cNvPr>
          <p:cNvSpPr txBox="1"/>
          <p:nvPr/>
        </p:nvSpPr>
        <p:spPr>
          <a:xfrm>
            <a:off x="228600" y="1047750"/>
            <a:ext cx="8686800" cy="3175228"/>
          </a:xfrm>
          <a:prstGeom prst="rect">
            <a:avLst/>
          </a:prstGeom>
        </p:spPr>
        <p:txBody>
          <a:bodyPr vert="horz" wrap="square" lIns="0" tIns="12700" rIns="0" bIns="0" rtlCol="0">
            <a:spAutoFit/>
          </a:bodyPr>
          <a:lstStyle/>
          <a:p>
            <a:pPr marL="405130" indent="-392430">
              <a:lnSpc>
                <a:spcPct val="100000"/>
              </a:lnSpc>
              <a:spcBef>
                <a:spcPts val="100"/>
              </a:spcBef>
              <a:buFont typeface="Wingdings" panose="05000000000000000000" pitchFamily="2" charset="2"/>
              <a:buChar char="Ø"/>
              <a:tabLst>
                <a:tab pos="405130" algn="l"/>
              </a:tabLst>
            </a:pPr>
            <a:r>
              <a:rPr lang="en-US" b="1" dirty="0">
                <a:solidFill>
                  <a:schemeClr val="tx1">
                    <a:lumMod val="95000"/>
                    <a:lumOff val="5000"/>
                  </a:schemeClr>
                </a:solidFill>
                <a:latin typeface="Calibri"/>
                <a:cs typeface="Calibri"/>
              </a:rPr>
              <a:t>Data preparation and pre-processing:</a:t>
            </a:r>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The dataset was split into </a:t>
            </a:r>
          </a:p>
          <a:p>
            <a:pPr marL="1319530" lvl="2"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Training dataset : 70 % - (</a:t>
            </a:r>
            <a:r>
              <a:rPr lang="en-US" dirty="0"/>
              <a:t>863 images)</a:t>
            </a:r>
            <a:r>
              <a:rPr lang="en-US" dirty="0">
                <a:solidFill>
                  <a:schemeClr val="tx1">
                    <a:lumMod val="95000"/>
                    <a:lumOff val="5000"/>
                  </a:schemeClr>
                </a:solidFill>
                <a:latin typeface="Calibri"/>
                <a:cs typeface="Calibri"/>
              </a:rPr>
              <a:t> </a:t>
            </a:r>
          </a:p>
          <a:p>
            <a:pPr marL="1319530" lvl="2"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Testing dataset : 15% - (</a:t>
            </a:r>
            <a:r>
              <a:rPr lang="en-US" dirty="0"/>
              <a:t>274 images)</a:t>
            </a:r>
            <a:endParaRPr lang="en-US" dirty="0">
              <a:solidFill>
                <a:schemeClr val="tx1">
                  <a:lumMod val="95000"/>
                  <a:lumOff val="5000"/>
                </a:schemeClr>
              </a:solidFill>
              <a:latin typeface="Calibri"/>
              <a:cs typeface="Calibri"/>
            </a:endParaRPr>
          </a:p>
          <a:p>
            <a:pPr marL="1319530" lvl="2"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Validation dataset : 15% - (</a:t>
            </a:r>
            <a:r>
              <a:rPr lang="en-US" dirty="0"/>
              <a:t>283 images)</a:t>
            </a:r>
          </a:p>
          <a:p>
            <a:pPr marL="862330" lvl="1" indent="-392430">
              <a:spcBef>
                <a:spcPts val="100"/>
              </a:spcBef>
              <a:buFont typeface="Arial" panose="020B0604020202020204" pitchFamily="34" charset="0"/>
              <a:buChar char="•"/>
              <a:tabLst>
                <a:tab pos="405130" algn="l"/>
              </a:tabLst>
            </a:pPr>
            <a:endParaRPr lang="en-US" dirty="0"/>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The data was augmented and normalized to reduce complexity and enhance model generalization.</a:t>
            </a:r>
            <a:endParaRPr lang="en-US" dirty="0"/>
          </a:p>
          <a:p>
            <a:pPr marL="862330" lvl="1" indent="-392430">
              <a:spcBef>
                <a:spcPts val="100"/>
              </a:spcBef>
              <a:buFont typeface="Arial" panose="020B0604020202020204" pitchFamily="34" charset="0"/>
              <a:buChar char="•"/>
              <a:tabLst>
                <a:tab pos="405130" algn="l"/>
              </a:tabLst>
            </a:pPr>
            <a:endParaRPr lang="en-US" dirty="0">
              <a:solidFill>
                <a:schemeClr val="tx1">
                  <a:lumMod val="95000"/>
                  <a:lumOff val="5000"/>
                </a:schemeClr>
              </a:solidFill>
              <a:latin typeface="Calibri"/>
              <a:cs typeface="Calibri"/>
            </a:endParaRPr>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Then did exploratory data analysis by checking the data distribution.</a:t>
            </a:r>
          </a:p>
          <a:p>
            <a:pPr marL="1319530" lvl="2" indent="-392430">
              <a:spcBef>
                <a:spcPts val="100"/>
              </a:spcBef>
              <a:buFont typeface="Arial" panose="020B0604020202020204" pitchFamily="34" charset="0"/>
              <a:buChar char="•"/>
              <a:tabLst>
                <a:tab pos="405130" algn="l"/>
              </a:tabLst>
            </a:pPr>
            <a:endParaRPr lang="en-US" dirty="0">
              <a:solidFill>
                <a:schemeClr val="tx1">
                  <a:lumMod val="95000"/>
                  <a:lumOff val="5000"/>
                </a:schemeClr>
              </a:solidFill>
              <a:latin typeface="Calibri"/>
              <a:cs typeface="Calibri"/>
            </a:endParaRPr>
          </a:p>
        </p:txBody>
      </p:sp>
    </p:spTree>
    <p:extLst>
      <p:ext uri="{BB962C8B-B14F-4D97-AF65-F5344CB8AC3E}">
        <p14:creationId xmlns:p14="http://schemas.microsoft.com/office/powerpoint/2010/main" val="271805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C6AC2C8F-FD1C-BD33-3AB2-921EA31ED249}"/>
              </a:ext>
            </a:extLst>
          </p:cNvPr>
          <p:cNvSpPr txBox="1"/>
          <p:nvPr/>
        </p:nvSpPr>
        <p:spPr>
          <a:xfrm>
            <a:off x="228600" y="1047750"/>
            <a:ext cx="8686800" cy="869469"/>
          </a:xfrm>
          <a:prstGeom prst="rect">
            <a:avLst/>
          </a:prstGeom>
        </p:spPr>
        <p:txBody>
          <a:bodyPr vert="horz" wrap="square" lIns="0" tIns="12700" rIns="0" bIns="0" rtlCol="0">
            <a:spAutoFit/>
          </a:bodyPr>
          <a:lstStyle/>
          <a:p>
            <a:pPr marL="405130" indent="-392430">
              <a:lnSpc>
                <a:spcPct val="100000"/>
              </a:lnSpc>
              <a:spcBef>
                <a:spcPts val="100"/>
              </a:spcBef>
              <a:buFont typeface="Wingdings" panose="05000000000000000000" pitchFamily="2" charset="2"/>
              <a:buChar char="Ø"/>
              <a:tabLst>
                <a:tab pos="405130" algn="l"/>
              </a:tabLst>
            </a:pPr>
            <a:r>
              <a:rPr lang="en-US" b="1" dirty="0">
                <a:solidFill>
                  <a:schemeClr val="tx1">
                    <a:lumMod val="95000"/>
                    <a:lumOff val="5000"/>
                  </a:schemeClr>
                </a:solidFill>
                <a:latin typeface="Calibri"/>
                <a:cs typeface="Calibri"/>
              </a:rPr>
              <a:t>Exploratory Data Analysis:</a:t>
            </a:r>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Data Distribution :-</a:t>
            </a:r>
          </a:p>
          <a:p>
            <a:pPr marL="862330" lvl="1" indent="-392430">
              <a:spcBef>
                <a:spcPts val="100"/>
              </a:spcBef>
              <a:buFont typeface="Arial" panose="020B0604020202020204" pitchFamily="34" charset="0"/>
              <a:buChar char="•"/>
              <a:tabLst>
                <a:tab pos="405130" algn="l"/>
              </a:tabLst>
            </a:pPr>
            <a:endParaRPr dirty="0">
              <a:solidFill>
                <a:schemeClr val="tx1">
                  <a:lumMod val="95000"/>
                  <a:lumOff val="5000"/>
                </a:schemeClr>
              </a:solidFill>
              <a:latin typeface="Calibri"/>
              <a:cs typeface="Calibri"/>
            </a:endParaRPr>
          </a:p>
        </p:txBody>
      </p:sp>
      <p:pic>
        <p:nvPicPr>
          <p:cNvPr id="7" name="Picture 6" descr="A graph of blue bars&#10;&#10;Description automatically generated with medium confidence">
            <a:extLst>
              <a:ext uri="{FF2B5EF4-FFF2-40B4-BE49-F238E27FC236}">
                <a16:creationId xmlns:a16="http://schemas.microsoft.com/office/drawing/2014/main" id="{33D9E61A-870E-A2E4-043C-72BE30B5B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799" y="514350"/>
            <a:ext cx="3555535" cy="4572000"/>
          </a:xfrm>
          <a:prstGeom prst="rect">
            <a:avLst/>
          </a:prstGeom>
        </p:spPr>
      </p:pic>
    </p:spTree>
    <p:extLst>
      <p:ext uri="{BB962C8B-B14F-4D97-AF65-F5344CB8AC3E}">
        <p14:creationId xmlns:p14="http://schemas.microsoft.com/office/powerpoint/2010/main" val="240936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95ED4E1-59C1-8D58-1162-24E8EFFFB772}"/>
              </a:ext>
            </a:extLst>
          </p:cNvPr>
          <p:cNvSpPr txBox="1"/>
          <p:nvPr/>
        </p:nvSpPr>
        <p:spPr>
          <a:xfrm>
            <a:off x="228600" y="514350"/>
            <a:ext cx="8686800" cy="2872581"/>
          </a:xfrm>
          <a:prstGeom prst="rect">
            <a:avLst/>
          </a:prstGeom>
        </p:spPr>
        <p:txBody>
          <a:bodyPr vert="horz" wrap="square" lIns="0" tIns="12700" rIns="0" bIns="0" rtlCol="0">
            <a:spAutoFit/>
          </a:bodyPr>
          <a:lstStyle/>
          <a:p>
            <a:pPr marL="405130" indent="-392430">
              <a:lnSpc>
                <a:spcPct val="100000"/>
              </a:lnSpc>
              <a:spcBef>
                <a:spcPts val="100"/>
              </a:spcBef>
              <a:buFont typeface="Wingdings" panose="05000000000000000000" pitchFamily="2" charset="2"/>
              <a:buChar char="Ø"/>
              <a:tabLst>
                <a:tab pos="405130" algn="l"/>
              </a:tabLst>
            </a:pPr>
            <a:r>
              <a:rPr lang="en-US" b="1" dirty="0">
                <a:solidFill>
                  <a:schemeClr val="tx1">
                    <a:lumMod val="95000"/>
                    <a:lumOff val="5000"/>
                  </a:schemeClr>
                </a:solidFill>
                <a:latin typeface="Calibri"/>
                <a:cs typeface="Calibri"/>
              </a:rPr>
              <a:t>Data Augmentation and Normalization:</a:t>
            </a:r>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There was class imbalance observed in data distribution. So, To resolve that we are using class weights in training. </a:t>
            </a:r>
          </a:p>
          <a:p>
            <a:pPr marL="862330" lvl="1" indent="-392430">
              <a:spcBef>
                <a:spcPts val="100"/>
              </a:spcBef>
              <a:buFont typeface="Arial" panose="020B0604020202020204" pitchFamily="34" charset="0"/>
              <a:buChar char="•"/>
              <a:tabLst>
                <a:tab pos="405130" algn="l"/>
              </a:tabLst>
            </a:pPr>
            <a:endParaRPr lang="en-US" dirty="0">
              <a:solidFill>
                <a:schemeClr val="tx1">
                  <a:lumMod val="95000"/>
                  <a:lumOff val="5000"/>
                </a:schemeClr>
              </a:solidFill>
              <a:latin typeface="Calibri"/>
              <a:cs typeface="Calibri"/>
            </a:endParaRPr>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We can also use random under sampling or random oversampling. We can also increase the no. of data samples.  </a:t>
            </a:r>
          </a:p>
          <a:p>
            <a:pPr marL="862330" lvl="1" indent="-392430">
              <a:spcBef>
                <a:spcPts val="100"/>
              </a:spcBef>
              <a:buFont typeface="Arial" panose="020B0604020202020204" pitchFamily="34" charset="0"/>
              <a:buChar char="•"/>
              <a:tabLst>
                <a:tab pos="405130" algn="l"/>
              </a:tabLst>
            </a:pPr>
            <a:endParaRPr lang="en-US" dirty="0">
              <a:solidFill>
                <a:schemeClr val="tx1">
                  <a:lumMod val="95000"/>
                  <a:lumOff val="5000"/>
                </a:schemeClr>
              </a:solidFill>
              <a:latin typeface="Calibri"/>
              <a:cs typeface="Calibri"/>
            </a:endParaRPr>
          </a:p>
          <a:p>
            <a:pPr marL="862330" lvl="1" indent="-392430">
              <a:spcBef>
                <a:spcPts val="100"/>
              </a:spcBef>
              <a:buFont typeface="Arial" panose="020B0604020202020204" pitchFamily="34" charset="0"/>
              <a:buChar char="•"/>
              <a:tabLst>
                <a:tab pos="405130" algn="l"/>
              </a:tabLst>
            </a:pPr>
            <a:endParaRPr lang="en-US" dirty="0">
              <a:solidFill>
                <a:schemeClr val="tx1">
                  <a:lumMod val="95000"/>
                  <a:lumOff val="5000"/>
                </a:schemeClr>
              </a:solidFill>
              <a:latin typeface="Calibri"/>
              <a:cs typeface="Calibri"/>
            </a:endParaRPr>
          </a:p>
          <a:p>
            <a:pPr marL="469900" lvl="1">
              <a:spcBef>
                <a:spcPts val="100"/>
              </a:spcBef>
              <a:tabLst>
                <a:tab pos="405130" algn="l"/>
              </a:tabLst>
            </a:pPr>
            <a:r>
              <a:rPr lang="en-US" dirty="0">
                <a:solidFill>
                  <a:schemeClr val="tx1">
                    <a:lumMod val="95000"/>
                    <a:lumOff val="5000"/>
                  </a:schemeClr>
                </a:solidFill>
                <a:latin typeface="Calibri"/>
                <a:cs typeface="Calibri"/>
              </a:rPr>
              <a:t>Random Images of dataset after pre-processing: </a:t>
            </a:r>
          </a:p>
          <a:p>
            <a:pPr marL="862330" lvl="1" indent="-392430">
              <a:spcBef>
                <a:spcPts val="100"/>
              </a:spcBef>
              <a:buFont typeface="Arial" panose="020B0604020202020204" pitchFamily="34" charset="0"/>
              <a:buChar char="•"/>
              <a:tabLst>
                <a:tab pos="405130" algn="l"/>
              </a:tabLst>
            </a:pPr>
            <a:endParaRPr dirty="0">
              <a:solidFill>
                <a:schemeClr val="tx1">
                  <a:lumMod val="95000"/>
                  <a:lumOff val="5000"/>
                </a:schemeClr>
              </a:solidFill>
              <a:latin typeface="Calibri"/>
              <a:cs typeface="Calibri"/>
            </a:endParaRPr>
          </a:p>
        </p:txBody>
      </p:sp>
      <p:pic>
        <p:nvPicPr>
          <p:cNvPr id="3074" name="Picture 2">
            <a:extLst>
              <a:ext uri="{FF2B5EF4-FFF2-40B4-BE49-F238E27FC236}">
                <a16:creationId xmlns:a16="http://schemas.microsoft.com/office/drawing/2014/main" id="{F2AB50D9-4C3A-8FE8-DB4D-8C4117B91FC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257550"/>
            <a:ext cx="9144000" cy="846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12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D6D3DDD6-43E8-6A07-B7CF-E02F11913D3D}"/>
              </a:ext>
            </a:extLst>
          </p:cNvPr>
          <p:cNvSpPr txBox="1">
            <a:spLocks/>
          </p:cNvSpPr>
          <p:nvPr/>
        </p:nvSpPr>
        <p:spPr>
          <a:xfrm>
            <a:off x="-304800" y="438150"/>
            <a:ext cx="4495800" cy="520655"/>
          </a:xfrm>
          <a:prstGeom prst="rect">
            <a:avLst/>
          </a:prstGeom>
        </p:spPr>
        <p:txBody>
          <a:bodyPr vert="horz" wrap="square" lIns="0" tIns="12700" rIns="0" bIns="0" rtlCol="0">
            <a:spAutoFit/>
          </a:bodyPr>
          <a:lstStyle>
            <a:lvl1pPr algn="ctr" defTabSz="342900" rtl="0" eaLnBrk="1" latinLnBrk="0" hangingPunct="1">
              <a:spcBef>
                <a:spcPct val="0"/>
              </a:spcBef>
              <a:buNone/>
              <a:defRPr sz="3300" kern="1200">
                <a:solidFill>
                  <a:schemeClr val="tx2"/>
                </a:solidFill>
                <a:latin typeface="+mj-lt"/>
                <a:ea typeface="+mj-ea"/>
                <a:cs typeface="+mj-cs"/>
              </a:defRPr>
            </a:lvl1pPr>
          </a:lstStyle>
          <a:p>
            <a:pPr marL="12700">
              <a:spcBef>
                <a:spcPts val="100"/>
              </a:spcBef>
            </a:pPr>
            <a:r>
              <a:rPr lang="en-US" spc="-10" dirty="0"/>
              <a:t>Methods and Models:</a:t>
            </a:r>
          </a:p>
        </p:txBody>
      </p:sp>
      <p:sp>
        <p:nvSpPr>
          <p:cNvPr id="3" name="object 2">
            <a:extLst>
              <a:ext uri="{FF2B5EF4-FFF2-40B4-BE49-F238E27FC236}">
                <a16:creationId xmlns:a16="http://schemas.microsoft.com/office/drawing/2014/main" id="{8053D962-F75F-5DC9-3785-8879FB8DC1A7}"/>
              </a:ext>
            </a:extLst>
          </p:cNvPr>
          <p:cNvSpPr txBox="1"/>
          <p:nvPr/>
        </p:nvSpPr>
        <p:spPr>
          <a:xfrm>
            <a:off x="152400" y="958805"/>
            <a:ext cx="8686800" cy="2569934"/>
          </a:xfrm>
          <a:prstGeom prst="rect">
            <a:avLst/>
          </a:prstGeom>
        </p:spPr>
        <p:txBody>
          <a:bodyPr vert="horz" wrap="square" lIns="0" tIns="12700" rIns="0" bIns="0" rtlCol="0">
            <a:spAutoFit/>
          </a:bodyPr>
          <a:lstStyle/>
          <a:p>
            <a:pPr marL="405130" indent="-392430">
              <a:lnSpc>
                <a:spcPct val="100000"/>
              </a:lnSpc>
              <a:spcBef>
                <a:spcPts val="100"/>
              </a:spcBef>
              <a:buFont typeface="Wingdings" panose="05000000000000000000" pitchFamily="2" charset="2"/>
              <a:buChar char="Ø"/>
              <a:tabLst>
                <a:tab pos="405130" algn="l"/>
              </a:tabLst>
            </a:pPr>
            <a:r>
              <a:rPr lang="en-US" b="1" dirty="0">
                <a:solidFill>
                  <a:schemeClr val="tx1">
                    <a:lumMod val="95000"/>
                    <a:lumOff val="5000"/>
                  </a:schemeClr>
                </a:solidFill>
                <a:latin typeface="Calibri"/>
                <a:cs typeface="Calibri"/>
              </a:rPr>
              <a:t>Model Training:</a:t>
            </a:r>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The  following deep learning models that uses CNNs to implement transfer learning on my dataset were chosen.</a:t>
            </a:r>
          </a:p>
          <a:p>
            <a:pPr marL="862330" lvl="1" indent="-392430">
              <a:spcBef>
                <a:spcPts val="100"/>
              </a:spcBef>
              <a:buFont typeface="Arial" panose="020B0604020202020204" pitchFamily="34" charset="0"/>
              <a:buChar char="•"/>
              <a:tabLst>
                <a:tab pos="405130" algn="l"/>
              </a:tabLst>
            </a:pPr>
            <a:endParaRPr lang="en-US" dirty="0">
              <a:solidFill>
                <a:schemeClr val="tx1">
                  <a:lumMod val="95000"/>
                  <a:lumOff val="5000"/>
                </a:schemeClr>
              </a:solidFill>
              <a:latin typeface="Calibri"/>
              <a:cs typeface="Calibri"/>
            </a:endParaRPr>
          </a:p>
          <a:p>
            <a:pPr marL="862330" lvl="1" indent="-392430">
              <a:spcBef>
                <a:spcPts val="100"/>
              </a:spcBef>
              <a:buFont typeface="Arial" panose="020B0604020202020204" pitchFamily="34" charset="0"/>
              <a:buChar char="•"/>
              <a:tabLst>
                <a:tab pos="405130" algn="l"/>
              </a:tabLst>
            </a:pPr>
            <a:r>
              <a:rPr lang="en-US" b="1" dirty="0" err="1">
                <a:solidFill>
                  <a:schemeClr val="tx1">
                    <a:lumMod val="95000"/>
                    <a:lumOff val="5000"/>
                  </a:schemeClr>
                </a:solidFill>
                <a:latin typeface="Calibri"/>
                <a:cs typeface="Calibri"/>
              </a:rPr>
              <a:t>Xception</a:t>
            </a:r>
            <a:r>
              <a:rPr lang="en-US" b="1" dirty="0">
                <a:solidFill>
                  <a:schemeClr val="tx1">
                    <a:lumMod val="95000"/>
                    <a:lumOff val="5000"/>
                  </a:schemeClr>
                </a:solidFill>
                <a:latin typeface="Calibri"/>
                <a:cs typeface="Calibri"/>
              </a:rPr>
              <a:t>, VGG19, ResNet50V2, InceptionV3, MobileNetV2</a:t>
            </a:r>
          </a:p>
          <a:p>
            <a:pPr marL="862330" lvl="1" indent="-392430">
              <a:spcBef>
                <a:spcPts val="100"/>
              </a:spcBef>
              <a:buFont typeface="Arial" panose="020B0604020202020204" pitchFamily="34" charset="0"/>
              <a:buChar char="•"/>
              <a:tabLst>
                <a:tab pos="405130" algn="l"/>
              </a:tabLst>
            </a:pPr>
            <a:endParaRPr lang="en-US" dirty="0">
              <a:solidFill>
                <a:schemeClr val="tx1">
                  <a:lumMod val="95000"/>
                  <a:lumOff val="5000"/>
                </a:schemeClr>
              </a:solidFill>
              <a:latin typeface="Calibri"/>
              <a:cs typeface="Calibri"/>
            </a:endParaRPr>
          </a:p>
          <a:p>
            <a:pPr marL="862330" lvl="1" indent="-392430">
              <a:spcBef>
                <a:spcPts val="100"/>
              </a:spcBef>
              <a:buFont typeface="Arial" panose="020B0604020202020204" pitchFamily="34" charset="0"/>
              <a:buChar char="•"/>
              <a:tabLst>
                <a:tab pos="405130" algn="l"/>
              </a:tabLst>
            </a:pPr>
            <a:r>
              <a:rPr lang="en-US" dirty="0">
                <a:solidFill>
                  <a:schemeClr val="tx1">
                    <a:lumMod val="95000"/>
                    <a:lumOff val="5000"/>
                  </a:schemeClr>
                </a:solidFill>
                <a:latin typeface="Calibri"/>
                <a:cs typeface="Calibri"/>
              </a:rPr>
              <a:t>These are the models that were used, tuned and predicted for the requirement. The models as follows </a:t>
            </a:r>
            <a:br>
              <a:rPr lang="en-US" dirty="0">
                <a:solidFill>
                  <a:schemeClr val="tx1">
                    <a:lumMod val="95000"/>
                    <a:lumOff val="5000"/>
                  </a:schemeClr>
                </a:solidFill>
                <a:latin typeface="Calibri"/>
                <a:cs typeface="Calibri"/>
              </a:rPr>
            </a:br>
            <a:endParaRPr dirty="0">
              <a:solidFill>
                <a:schemeClr val="tx1">
                  <a:lumMod val="95000"/>
                  <a:lumOff val="5000"/>
                </a:schemeClr>
              </a:solidFill>
              <a:latin typeface="Calibri"/>
              <a:cs typeface="Calibri"/>
            </a:endParaRPr>
          </a:p>
        </p:txBody>
      </p:sp>
    </p:spTree>
    <p:extLst>
      <p:ext uri="{BB962C8B-B14F-4D97-AF65-F5344CB8AC3E}">
        <p14:creationId xmlns:p14="http://schemas.microsoft.com/office/powerpoint/2010/main" val="1260444304"/>
      </p:ext>
    </p:extLst>
  </p:cSld>
  <p:clrMapOvr>
    <a:masterClrMapping/>
  </p:clrMapOvr>
</p:sld>
</file>

<file path=ppt/theme/theme1.xml><?xml version="1.0" encoding="utf-8"?>
<a:theme xmlns:a="http://schemas.openxmlformats.org/drawingml/2006/main" name="Official_PowerPoint_IT-18tfrng">
  <a:themeElements>
    <a:clrScheme name="Custom 1">
      <a:dk1>
        <a:srgbClr val="000000"/>
      </a:dk1>
      <a:lt1>
        <a:srgbClr val="FFFFFF"/>
      </a:lt1>
      <a:dk2>
        <a:srgbClr val="2C62A6"/>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4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Official_PowerPoint_IT-18tfrng</Template>
  <TotalTime>456</TotalTime>
  <Words>767</Words>
  <Application>Microsoft Office PowerPoint</Application>
  <PresentationFormat>On-screen Show (16:9)</PresentationFormat>
  <Paragraphs>101</Paragraphs>
  <Slides>15</Slides>
  <Notes>2</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15</vt:i4>
      </vt:variant>
    </vt:vector>
  </HeadingPairs>
  <TitlesOfParts>
    <vt:vector size="27" baseType="lpstr">
      <vt:lpstr>Aptos</vt:lpstr>
      <vt:lpstr>Arial</vt:lpstr>
      <vt:lpstr>Calibri</vt:lpstr>
      <vt:lpstr>Calibri Light</vt:lpstr>
      <vt:lpstr>Trebuchet MS</vt:lpstr>
      <vt:lpstr>Wingdings</vt:lpstr>
      <vt:lpstr>Official_PowerPoint_IT-18tfrng</vt:lpstr>
      <vt:lpstr>4_Custom Design</vt:lpstr>
      <vt:lpstr>3_Custom Design</vt:lpstr>
      <vt:lpstr>2_Custom Design</vt:lpstr>
      <vt:lpstr>1_Custom Design</vt:lpstr>
      <vt:lpstr>Custom Design</vt:lpstr>
      <vt:lpstr>Classification of Harmful Farm Insects in Agriculture</vt:lpstr>
      <vt:lpstr>Abstract</vt:lpstr>
      <vt:lpstr>OBJECTIVES</vt:lpstr>
      <vt:lpstr>Materials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all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 684 Final Project </dc:title>
  <cp:lastModifiedBy>Muthupalaniappan, Annamalai</cp:lastModifiedBy>
  <cp:revision>4</cp:revision>
  <dcterms:created xsi:type="dcterms:W3CDTF">2024-05-16T03:27:40Z</dcterms:created>
  <dcterms:modified xsi:type="dcterms:W3CDTF">2024-05-16T21:00:59Z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