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84" r:id="rId2"/>
    <p:sldId id="286" r:id="rId3"/>
    <p:sldId id="262" r:id="rId4"/>
    <p:sldId id="263" r:id="rId5"/>
    <p:sldId id="287" r:id="rId6"/>
    <p:sldId id="281" r:id="rId7"/>
    <p:sldId id="285" r:id="rId8"/>
    <p:sldId id="270" r:id="rId9"/>
    <p:sldId id="282" r:id="rId10"/>
    <p:sldId id="293" r:id="rId11"/>
    <p:sldId id="322" r:id="rId12"/>
    <p:sldId id="321" r:id="rId13"/>
    <p:sldId id="295" r:id="rId14"/>
    <p:sldId id="290" r:id="rId15"/>
    <p:sldId id="292" r:id="rId16"/>
    <p:sldId id="291" r:id="rId17"/>
    <p:sldId id="310" r:id="rId18"/>
    <p:sldId id="323" r:id="rId19"/>
    <p:sldId id="324" r:id="rId20"/>
    <p:sldId id="311" r:id="rId21"/>
    <p:sldId id="312" r:id="rId22"/>
    <p:sldId id="313" r:id="rId23"/>
    <p:sldId id="325" r:id="rId24"/>
    <p:sldId id="326" r:id="rId25"/>
    <p:sldId id="315" r:id="rId26"/>
    <p:sldId id="316" r:id="rId27"/>
    <p:sldId id="317" r:id="rId28"/>
    <p:sldId id="318" r:id="rId29"/>
    <p:sldId id="319" r:id="rId30"/>
    <p:sldId id="320" r:id="rId31"/>
    <p:sldId id="309"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97C"/>
    <a:srgbClr val="7318F9"/>
    <a:srgbClr val="FFD83A"/>
    <a:srgbClr val="FFD73A"/>
    <a:srgbClr val="E0DCE2"/>
    <a:srgbClr val="CFCDD0"/>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p:scale>
          <a:sx n="75" d="100"/>
          <a:sy n="75" d="100"/>
        </p:scale>
        <p:origin x="-918" y="-17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11.09.2023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960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7089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3784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9899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4875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9421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64749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456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0610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866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7289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600142" cy="6319039"/>
            <a:chOff x="2195123" y="2474412"/>
            <a:chExt cx="10600142" cy="631903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600142" cy="5724644"/>
            </a:xfrm>
            <a:prstGeom prst="rect">
              <a:avLst/>
            </a:prstGeom>
          </p:spPr>
          <p:txBody>
            <a:bodyPr wrap="square">
              <a:spAutoFit/>
            </a:bodyPr>
            <a:lstStyle/>
            <a:p>
              <a:r>
                <a:rPr lang="en-US" sz="9600" b="1" dirty="0">
                  <a:solidFill>
                    <a:schemeClr val="bg1"/>
                  </a:solidFill>
                  <a:latin typeface="Montserrat" pitchFamily="2" charset="0"/>
                </a:rPr>
                <a:t>React</a:t>
              </a:r>
              <a:endParaRPr lang="ru-RU" sz="10000" b="1" dirty="0">
                <a:solidFill>
                  <a:schemeClr val="bg1"/>
                </a:solidFill>
                <a:latin typeface="Montserrat" pitchFamily="2" charset="0"/>
              </a:endParaRPr>
            </a:p>
            <a:p>
              <a:endParaRPr lang="ru-RU" sz="5400" b="0" i="0" dirty="0">
                <a:solidFill>
                  <a:schemeClr val="bg1">
                    <a:lumMod val="75000"/>
                  </a:schemeClr>
                </a:solidFill>
                <a:effectLst/>
                <a:latin typeface="Roboto" panose="02000000000000000000" pitchFamily="2" charset="0"/>
              </a:endParaRPr>
            </a:p>
            <a:p>
              <a:r>
                <a:rPr lang="ru-RU" sz="5400" b="0" i="0" dirty="0">
                  <a:solidFill>
                    <a:schemeClr val="bg1">
                      <a:lumMod val="75000"/>
                    </a:schemeClr>
                  </a:solidFill>
                  <a:effectLst/>
                  <a:latin typeface="Roboto" panose="02000000000000000000" pitchFamily="2" charset="0"/>
                </a:rPr>
                <a:t>Введение в </a:t>
              </a:r>
              <a:r>
                <a:rPr lang="ru-RU" sz="5400" b="0" i="0" dirty="0" err="1">
                  <a:solidFill>
                    <a:schemeClr val="bg1">
                      <a:lumMod val="75000"/>
                    </a:schemeClr>
                  </a:solidFill>
                  <a:effectLst/>
                  <a:latin typeface="Roboto" panose="02000000000000000000" pitchFamily="2" charset="0"/>
                </a:rPr>
                <a:t>React</a:t>
              </a:r>
              <a:r>
                <a:rPr lang="ru-RU" sz="5400" dirty="0">
                  <a:solidFill>
                    <a:schemeClr val="bg1">
                      <a:lumMod val="75000"/>
                    </a:schemeClr>
                  </a:solidFill>
                  <a:latin typeface="Roboto" panose="02000000000000000000" pitchFamily="2" charset="0"/>
                </a:rPr>
                <a:t>.</a:t>
              </a:r>
            </a:p>
            <a:p>
              <a:r>
                <a:rPr lang="ru-RU" sz="5400" b="0" i="0" dirty="0">
                  <a:solidFill>
                    <a:schemeClr val="bg1">
                      <a:lumMod val="75000"/>
                    </a:schemeClr>
                  </a:solidFill>
                  <a:effectLst/>
                  <a:latin typeface="Roboto" panose="02000000000000000000" pitchFamily="2" charset="0"/>
                </a:rPr>
                <a:t>Цели и назначение фреймворка. Установка и настройка приложения. JSX.</a:t>
              </a:r>
              <a:endParaRPr lang="en-US" sz="6000" b="1" dirty="0">
                <a:solidFill>
                  <a:schemeClr val="bg1">
                    <a:lumMod val="75000"/>
                  </a:schemeClr>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AutoShape 2" descr="React Native — Википеди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React Native — Википедия"/>
          <p:cNvSpPr>
            <a:spLocks noChangeAspect="1" noChangeArrowheads="1"/>
          </p:cNvSpPr>
          <p:nvPr/>
        </p:nvSpPr>
        <p:spPr bwMode="auto">
          <a:xfrm>
            <a:off x="307974" y="7937"/>
            <a:ext cx="5334953" cy="53349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156" y="4775249"/>
            <a:ext cx="4534655" cy="4073234"/>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42161"/>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122295"/>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FC5B7F55-C81B-4866-88A2-111C4A9EBBF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0686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316626"/>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E8415070-E205-4119-B78D-0FD4B90D1E3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18375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9499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19;p23"/>
          <p:cNvSpPr txBox="1">
            <a:spLocks/>
          </p:cNvSpPr>
          <p:nvPr/>
        </p:nvSpPr>
        <p:spPr>
          <a:xfrm>
            <a:off x="2749441" y="4143595"/>
            <a:ext cx="19416876" cy="554916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ru-RU" sz="4400" dirty="0">
                <a:solidFill>
                  <a:schemeClr val="tx1"/>
                </a:solidFill>
                <a:sym typeface="Courier New"/>
              </a:rPr>
              <a:t>Несмотря на то, что JSX это по сути JS и HTML в одном файле, JSX больше тяготеет к JS, чем к HTML.</a:t>
            </a:r>
          </a:p>
          <a:p>
            <a:pPr lvl="0">
              <a:lnSpc>
                <a:spcPct val="138157"/>
              </a:lnSpc>
            </a:pPr>
            <a:r>
              <a:rPr lang="ru-RU" sz="4400" dirty="0">
                <a:solidFill>
                  <a:schemeClr val="tx1"/>
                </a:solidFill>
                <a:sym typeface="Courier New"/>
              </a:rPr>
              <a:t>Отсюда берутся некоторые отличия в названиях атрибутов и тегов.</a:t>
            </a:r>
          </a:p>
          <a:p>
            <a:pPr lvl="0">
              <a:lnSpc>
                <a:spcPct val="138157"/>
              </a:lnSpc>
            </a:pPr>
            <a:r>
              <a:rPr lang="ru-RU" sz="4400" dirty="0">
                <a:solidFill>
                  <a:schemeClr val="tx1"/>
                </a:solidFill>
                <a:sym typeface="Courier New"/>
              </a:rPr>
              <a:t>Например, </a:t>
            </a:r>
            <a:r>
              <a:rPr lang="ru-RU" sz="4400" dirty="0" err="1">
                <a:solidFill>
                  <a:schemeClr val="tx1"/>
                </a:solidFill>
                <a:sym typeface="Courier New"/>
              </a:rPr>
              <a:t>className</a:t>
            </a:r>
            <a:r>
              <a:rPr lang="ru-RU" sz="4400" dirty="0">
                <a:solidFill>
                  <a:schemeClr val="tx1"/>
                </a:solidFill>
                <a:sym typeface="Courier New"/>
              </a:rPr>
              <a:t> вместо </a:t>
            </a:r>
            <a:r>
              <a:rPr lang="ru-RU" sz="4400" dirty="0" err="1">
                <a:solidFill>
                  <a:schemeClr val="tx1"/>
                </a:solidFill>
                <a:sym typeface="Courier New"/>
              </a:rPr>
              <a:t>class</a:t>
            </a:r>
            <a:r>
              <a:rPr lang="ru-RU" sz="4400" dirty="0">
                <a:solidFill>
                  <a:schemeClr val="tx1"/>
                </a:solidFill>
                <a:sym typeface="Courier New"/>
              </a:rPr>
              <a:t>, </a:t>
            </a:r>
            <a:r>
              <a:rPr lang="ru-RU" sz="4400" dirty="0" err="1">
                <a:solidFill>
                  <a:schemeClr val="tx1"/>
                </a:solidFill>
                <a:sym typeface="Courier New"/>
              </a:rPr>
              <a:t>tabIndex</a:t>
            </a:r>
            <a:r>
              <a:rPr lang="ru-RU" sz="4400" dirty="0">
                <a:solidFill>
                  <a:schemeClr val="tx1"/>
                </a:solidFill>
                <a:sym typeface="Courier New"/>
              </a:rPr>
              <a:t> вместо </a:t>
            </a:r>
            <a:r>
              <a:rPr lang="ru-RU" sz="4400" dirty="0" err="1">
                <a:solidFill>
                  <a:schemeClr val="tx1"/>
                </a:solidFill>
                <a:sym typeface="Courier New"/>
              </a:rPr>
              <a:t>tabIndex</a:t>
            </a:r>
            <a:r>
              <a:rPr lang="ru-RU" sz="4400" dirty="0">
                <a:solidFill>
                  <a:schemeClr val="tx1"/>
                </a:solidFill>
                <a:sym typeface="Courier New"/>
              </a:rPr>
              <a:t>.</a:t>
            </a:r>
          </a:p>
          <a:p>
            <a:pPr lvl="0">
              <a:lnSpc>
                <a:spcPct val="138157"/>
              </a:lnSpc>
            </a:pPr>
            <a:r>
              <a:rPr lang="ru-RU" sz="4400" dirty="0">
                <a:solidFill>
                  <a:schemeClr val="tx1"/>
                </a:solidFill>
                <a:sym typeface="Courier New"/>
              </a:rPr>
              <a:t>В </a:t>
            </a:r>
            <a:r>
              <a:rPr lang="ru-RU" sz="4400" dirty="0" err="1">
                <a:solidFill>
                  <a:schemeClr val="tx1"/>
                </a:solidFill>
                <a:sym typeface="Courier New"/>
              </a:rPr>
              <a:t>React</a:t>
            </a:r>
            <a:r>
              <a:rPr lang="ru-RU" sz="4400" dirty="0">
                <a:solidFill>
                  <a:schemeClr val="tx1"/>
                </a:solidFill>
                <a:sym typeface="Courier New"/>
              </a:rPr>
              <a:t> все свойства и атрибуты DOM (включая обработчики событий) должны быть в стиле </a:t>
            </a:r>
            <a:r>
              <a:rPr lang="ru-RU" sz="4400" dirty="0" err="1">
                <a:solidFill>
                  <a:schemeClr val="tx1"/>
                </a:solidFill>
                <a:sym typeface="Courier New"/>
              </a:rPr>
              <a:t>camelCase</a:t>
            </a:r>
            <a:endParaRPr lang="ru-RU" sz="4400" dirty="0">
              <a:solidFill>
                <a:schemeClr val="tx1"/>
              </a:solidFill>
              <a:sym typeface="Courier New"/>
            </a:endParaRPr>
          </a:p>
          <a:p>
            <a:pPr lvl="0">
              <a:lnSpc>
                <a:spcPct val="138157"/>
              </a:lnSpc>
            </a:pPr>
            <a:endParaRPr lang="ru-RU" sz="3600" dirty="0">
              <a:solidFill>
                <a:schemeClr val="bg2"/>
              </a:solidFill>
              <a:sym typeface="Courier New"/>
            </a:endParaRPr>
          </a:p>
          <a:p>
            <a:pPr lvl="0">
              <a:spcBef>
                <a:spcPts val="1600"/>
              </a:spcBef>
              <a:spcAft>
                <a:spcPts val="1600"/>
              </a:spcAft>
            </a:pPr>
            <a:endParaRPr lang="ru-RU" sz="36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75984597-5387-41E7-A17A-76E32B35389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552007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31;p25"/>
          <p:cNvSpPr txBox="1">
            <a:spLocks/>
          </p:cNvSpPr>
          <p:nvPr/>
        </p:nvSpPr>
        <p:spPr>
          <a:xfrm>
            <a:off x="2508362" y="2133291"/>
            <a:ext cx="21448370" cy="293030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Некоторые атрибуты, отличные от HTML</a:t>
            </a:r>
          </a:p>
        </p:txBody>
      </p:sp>
      <p:sp>
        <p:nvSpPr>
          <p:cNvPr id="8" name="Google Shape;132;p25"/>
          <p:cNvSpPr txBox="1">
            <a:spLocks/>
          </p:cNvSpPr>
          <p:nvPr/>
        </p:nvSpPr>
        <p:spPr>
          <a:xfrm>
            <a:off x="2749441" y="4496637"/>
            <a:ext cx="20257045" cy="35198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en-US" sz="4400" dirty="0" err="1">
                <a:solidFill>
                  <a:schemeClr val="tx1"/>
                </a:solidFill>
                <a:sym typeface="Roboto Mono"/>
              </a:rPr>
              <a:t>htmlFor</a:t>
            </a:r>
            <a:r>
              <a:rPr lang="en-US" sz="4400" dirty="0">
                <a:solidFill>
                  <a:schemeClr val="tx1"/>
                </a:solidFill>
                <a:sym typeface="Roboto Mono"/>
              </a:rPr>
              <a:t> - </a:t>
            </a:r>
            <a:r>
              <a:rPr lang="ru-RU" sz="4400" dirty="0">
                <a:solidFill>
                  <a:schemeClr val="tx1"/>
                </a:solidFill>
                <a:sym typeface="Roboto Mono"/>
              </a:rPr>
              <a:t>вместо </a:t>
            </a:r>
            <a:r>
              <a:rPr lang="en-US" sz="4400" dirty="0">
                <a:solidFill>
                  <a:schemeClr val="tx1"/>
                </a:solidFill>
                <a:sym typeface="Roboto Mono"/>
              </a:rPr>
              <a:t>for</a:t>
            </a:r>
          </a:p>
          <a:p>
            <a:pPr hangingPunct="1"/>
            <a:r>
              <a:rPr lang="en-US" sz="4400" dirty="0">
                <a:solidFill>
                  <a:schemeClr val="tx1"/>
                </a:solidFill>
                <a:sym typeface="Roboto Mono"/>
              </a:rPr>
              <a:t>checked, value - </a:t>
            </a:r>
            <a:r>
              <a:rPr lang="ru-RU" sz="4400" dirty="0">
                <a:solidFill>
                  <a:schemeClr val="tx1"/>
                </a:solidFill>
                <a:sym typeface="Roboto Mono"/>
              </a:rPr>
              <a:t>не являются атрибутами. Атрибуты </a:t>
            </a:r>
            <a:r>
              <a:rPr lang="en-US" sz="4400" dirty="0" err="1">
                <a:solidFill>
                  <a:schemeClr val="tx1"/>
                </a:solidFill>
                <a:sym typeface="Roboto Mono"/>
              </a:rPr>
              <a:t>defaultChecked</a:t>
            </a:r>
            <a:r>
              <a:rPr lang="en-US" sz="4400" dirty="0">
                <a:solidFill>
                  <a:schemeClr val="tx1"/>
                </a:solidFill>
                <a:sym typeface="Roboto Mono"/>
              </a:rPr>
              <a:t>, </a:t>
            </a:r>
            <a:r>
              <a:rPr lang="en-US" sz="4400" dirty="0" err="1">
                <a:solidFill>
                  <a:schemeClr val="tx1"/>
                </a:solidFill>
                <a:sym typeface="Roboto Mono"/>
              </a:rPr>
              <a:t>defaultValue</a:t>
            </a:r>
            <a:endParaRPr lang="en-US" sz="4400" dirty="0">
              <a:solidFill>
                <a:schemeClr val="tx1"/>
              </a:solidFill>
              <a:sym typeface="Roboto Mono"/>
            </a:endParaRPr>
          </a:p>
          <a:p>
            <a:pPr hangingPunct="1"/>
            <a:r>
              <a:rPr lang="en-US" sz="4400" dirty="0">
                <a:solidFill>
                  <a:schemeClr val="tx1"/>
                </a:solidFill>
                <a:sym typeface="Roboto Mono"/>
              </a:rPr>
              <a:t>style - JavaScript-</a:t>
            </a:r>
            <a:r>
              <a:rPr lang="ru-RU" sz="4400" dirty="0">
                <a:solidFill>
                  <a:schemeClr val="tx1"/>
                </a:solidFill>
                <a:sym typeface="Roboto Mono"/>
              </a:rPr>
              <a:t>объект со свойствами в </a:t>
            </a:r>
            <a:r>
              <a:rPr lang="en-US" sz="4400" dirty="0">
                <a:solidFill>
                  <a:schemeClr val="tx1"/>
                </a:solidFill>
                <a:sym typeface="Roboto Mono"/>
              </a:rPr>
              <a:t>camelCase</a:t>
            </a:r>
          </a:p>
        </p:txBody>
      </p:sp>
      <p:cxnSp>
        <p:nvCxnSpPr>
          <p:cNvPr id="11" name="Прямая соединительная линия 10">
            <a:extLst>
              <a:ext uri="{FF2B5EF4-FFF2-40B4-BE49-F238E27FC236}">
                <a16:creationId xmlns:a16="http://schemas.microsoft.com/office/drawing/2014/main" id="{6723DE4D-FCE3-4523-ABCD-56E88859E23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Google Shape;137;p26"/>
          <p:cNvSpPr txBox="1">
            <a:spLocks/>
          </p:cNvSpPr>
          <p:nvPr/>
        </p:nvSpPr>
        <p:spPr>
          <a:xfrm>
            <a:off x="2749441" y="1890125"/>
            <a:ext cx="20412598" cy="145136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buClr>
                <a:schemeClr val="dk2"/>
              </a:buClr>
              <a:buSzPts val="1100"/>
            </a:pPr>
            <a:r>
              <a:rPr lang="en-US" sz="7200" dirty="0">
                <a:solidFill>
                  <a:srgbClr val="7318F9"/>
                </a:solidFill>
              </a:rPr>
              <a:t>JSX - </a:t>
            </a:r>
            <a:r>
              <a:rPr lang="ru-RU" sz="7200" dirty="0">
                <a:solidFill>
                  <a:srgbClr val="7318F9"/>
                </a:solidFill>
              </a:rPr>
              <a:t>внедрение переменных</a:t>
            </a:r>
          </a:p>
        </p:txBody>
      </p:sp>
      <p:sp>
        <p:nvSpPr>
          <p:cNvPr id="5" name="Google Shape;138;p26"/>
          <p:cNvSpPr txBox="1">
            <a:spLocks/>
          </p:cNvSpPr>
          <p:nvPr/>
        </p:nvSpPr>
        <p:spPr>
          <a:xfrm>
            <a:off x="2749441" y="4461574"/>
            <a:ext cx="15842700" cy="479285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endParaRPr lang="en-US" sz="3600" dirty="0">
              <a:solidFill>
                <a:srgbClr val="000000"/>
              </a:solidFill>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cxnSp>
        <p:nvCxnSpPr>
          <p:cNvPr id="8" name="Прямая соединительная линия 7">
            <a:extLst>
              <a:ext uri="{FF2B5EF4-FFF2-40B4-BE49-F238E27FC236}">
                <a16:creationId xmlns:a16="http://schemas.microsoft.com/office/drawing/2014/main" id="{E31C5F1F-612E-4B42-93B9-5B4EAB93932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43;p27"/>
          <p:cNvSpPr txBox="1">
            <a:spLocks/>
          </p:cNvSpPr>
          <p:nvPr/>
        </p:nvSpPr>
        <p:spPr>
          <a:xfrm>
            <a:off x="2749441" y="1796899"/>
            <a:ext cx="20262300" cy="170102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внедрение выражений</a:t>
            </a:r>
          </a:p>
        </p:txBody>
      </p:sp>
      <p:sp>
        <p:nvSpPr>
          <p:cNvPr id="8" name="Google Shape;144;p27"/>
          <p:cNvSpPr txBox="1">
            <a:spLocks/>
          </p:cNvSpPr>
          <p:nvPr/>
        </p:nvSpPr>
        <p:spPr>
          <a:xfrm>
            <a:off x="2749441" y="3702868"/>
            <a:ext cx="20262300" cy="6904228"/>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spcBef>
                <a:spcPts val="1600"/>
              </a:spcBef>
              <a:spcAft>
                <a:spcPts val="1600"/>
              </a:spcAft>
            </a:pPr>
            <a:r>
              <a:rPr lang="ru-RU" sz="4400" dirty="0">
                <a:solidFill>
                  <a:schemeClr val="tx1"/>
                </a:solidFill>
              </a:rPr>
              <a:t>В фигурных скобках также можно записывать </a:t>
            </a:r>
            <a:r>
              <a:rPr lang="ru-RU" sz="4400" dirty="0" err="1">
                <a:solidFill>
                  <a:schemeClr val="tx1"/>
                </a:solidFill>
              </a:rPr>
              <a:t>JavaScript</a:t>
            </a:r>
            <a:r>
              <a:rPr lang="ru-RU" sz="4400" dirty="0">
                <a:solidFill>
                  <a:schemeClr val="tx1"/>
                </a:solidFill>
              </a:rPr>
              <a:t> выражение, результат которого будет подставлен в это место.</a:t>
            </a:r>
          </a:p>
          <a:p>
            <a:pPr hangingPunct="1">
              <a:spcBef>
                <a:spcPts val="1600"/>
              </a:spcBef>
              <a:spcAft>
                <a:spcPts val="1600"/>
              </a:spcAft>
            </a:pPr>
            <a:r>
              <a:rPr lang="ru-RU" sz="4400" dirty="0">
                <a:solidFill>
                  <a:schemeClr val="tx1"/>
                </a:solidFill>
              </a:rPr>
              <a:t>Это может быть функция, возвращающая какое-то значение, или JSX-элемент.</a:t>
            </a:r>
          </a:p>
        </p:txBody>
      </p:sp>
      <p:cxnSp>
        <p:nvCxnSpPr>
          <p:cNvPr id="11" name="Прямая соединительная линия 10">
            <a:extLst>
              <a:ext uri="{FF2B5EF4-FFF2-40B4-BE49-F238E27FC236}">
                <a16:creationId xmlns:a16="http://schemas.microsoft.com/office/drawing/2014/main" id="{C66A3213-E567-4D2D-8348-AF3E46F6B0E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50;p28"/>
          <p:cNvSpPr txBox="1">
            <a:spLocks/>
          </p:cNvSpPr>
          <p:nvPr/>
        </p:nvSpPr>
        <p:spPr>
          <a:xfrm>
            <a:off x="2749441" y="3965713"/>
            <a:ext cx="17976300" cy="578457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cl = </a:t>
            </a:r>
            <a:r>
              <a:rPr lang="en-US" sz="3600" dirty="0">
                <a:solidFill>
                  <a:srgbClr val="A31515"/>
                </a:solidFill>
                <a:highlight>
                  <a:srgbClr val="FFFFFF"/>
                </a:highlight>
                <a:latin typeface="Courier New"/>
                <a:ea typeface="Courier New"/>
                <a:cs typeface="Courier New"/>
                <a:sym typeface="Courier New"/>
              </a:rPr>
              <a:t>"App"</a:t>
            </a: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FF0000"/>
                </a:solidFill>
                <a:highlight>
                  <a:srgbClr val="FFFFFF"/>
                </a:highlight>
                <a:latin typeface="Courier New"/>
                <a:ea typeface="Courier New"/>
                <a:cs typeface="Courier New"/>
                <a:sym typeface="Courier New"/>
              </a:rPr>
              <a:t>className</a:t>
            </a:r>
            <a:r>
              <a:rPr lang="en-US" sz="3600" dirty="0">
                <a:solidFill>
                  <a:srgbClr val="000000"/>
                </a:solidFill>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cl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sp>
        <p:nvSpPr>
          <p:cNvPr id="10" name="Google Shape;143;p27"/>
          <p:cNvSpPr txBox="1">
            <a:spLocks/>
          </p:cNvSpPr>
          <p:nvPr/>
        </p:nvSpPr>
        <p:spPr>
          <a:xfrm>
            <a:off x="2749441" y="1714675"/>
            <a:ext cx="20262300" cy="16640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атрибуты</a:t>
            </a:r>
          </a:p>
        </p:txBody>
      </p:sp>
      <p:cxnSp>
        <p:nvCxnSpPr>
          <p:cNvPr id="7" name="Прямая соединительная линия 6">
            <a:extLst>
              <a:ext uri="{FF2B5EF4-FFF2-40B4-BE49-F238E27FC236}">
                <a16:creationId xmlns:a16="http://schemas.microsoft.com/office/drawing/2014/main" id="{8AE60122-5C9D-458F-8D64-FDF5519C9503}"/>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77843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en-US" sz="4400" dirty="0">
                <a:solidFill>
                  <a:schemeClr val="tx1"/>
                </a:solidFill>
              </a:rPr>
              <a:t>JSX </a:t>
            </a:r>
            <a:r>
              <a:rPr lang="ru-RU" sz="4400" dirty="0">
                <a:solidFill>
                  <a:schemeClr val="tx1"/>
                </a:solidFill>
              </a:rPr>
              <a:t>после компиляции это </a:t>
            </a:r>
            <a:r>
              <a:rPr lang="en-US" sz="4400" dirty="0">
                <a:solidFill>
                  <a:schemeClr val="tx1"/>
                </a:solidFill>
              </a:rPr>
              <a:t>JS-</a:t>
            </a:r>
            <a:r>
              <a:rPr lang="ru-RU" sz="4400" dirty="0">
                <a:solidFill>
                  <a:schemeClr val="tx1"/>
                </a:solidFill>
              </a:rPr>
              <a:t>выражения, а значит можно их использовать в составе некоторых конструкций.</a:t>
            </a:r>
          </a:p>
          <a:p>
            <a:pPr lvl="0">
              <a:lnSpc>
                <a:spcPct val="138157"/>
              </a:lnSpc>
              <a:spcBef>
                <a:spcPts val="1600"/>
              </a:spcBef>
            </a:pPr>
            <a:r>
              <a:rPr lang="ru-RU" sz="44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if</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firstTime</a:t>
            </a:r>
            <a:r>
              <a:rPr lang="en-US" sz="3200" dirty="0">
                <a:solidFill>
                  <a:srgbClr val="000000"/>
                </a:solidFill>
                <a:highlight>
                  <a:srgbClr val="FFFFFF"/>
                </a:highlight>
                <a:latin typeface="Courier New"/>
                <a:ea typeface="Courier New"/>
                <a:cs typeface="Courier New"/>
                <a:sym typeface="Courier New"/>
              </a:rPr>
              <a: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else</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again,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spcAft>
                <a:spcPts val="1600"/>
              </a:spcAft>
            </a:pPr>
            <a:endParaRPr lang="en-US" sz="2400" dirty="0"/>
          </a:p>
        </p:txBody>
      </p:sp>
      <p:cxnSp>
        <p:nvCxnSpPr>
          <p:cNvPr id="9" name="Прямая соединительная линия 8">
            <a:extLst>
              <a:ext uri="{FF2B5EF4-FFF2-40B4-BE49-F238E27FC236}">
                <a16:creationId xmlns:a16="http://schemas.microsoft.com/office/drawing/2014/main" id="{CE0FB554-3B03-4D33-BCDE-CBBE773A164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32859"/>
            <a:ext cx="19456568" cy="7457919"/>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А на самом деле </a:t>
            </a:r>
            <a:r>
              <a:rPr lang="en-US" sz="4400" dirty="0">
                <a:solidFill>
                  <a:schemeClr val="tx1"/>
                </a:solidFill>
              </a:rPr>
              <a:t>JSX - </a:t>
            </a:r>
            <a:r>
              <a:rPr lang="ru-RU" sz="4400" dirty="0">
                <a:solidFill>
                  <a:schemeClr val="tx1"/>
                </a:solidFill>
              </a:rPr>
              <a:t>это объекты. </a:t>
            </a:r>
          </a:p>
          <a:p>
            <a:pPr lvl="0"/>
            <a:r>
              <a:rPr lang="ru-RU" sz="4400" dirty="0">
                <a:solidFill>
                  <a:schemeClr val="tx1"/>
                </a:solidFill>
              </a:rPr>
              <a:t>Следующие две записи эквивалентны:</a:t>
            </a:r>
          </a:p>
          <a:p>
            <a:pPr lvl="0">
              <a:lnSpc>
                <a:spcPct val="138157"/>
              </a:lnSpc>
              <a:spcBef>
                <a:spcPts val="1600"/>
              </a:spcBef>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 = (</a:t>
            </a:r>
          </a:p>
          <a:p>
            <a:pPr lvl="0">
              <a:lnSpc>
                <a:spcPct val="138157"/>
              </a:lnSpc>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FF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cl</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element2 = </a:t>
            </a:r>
            <a:r>
              <a:rPr lang="en-US" sz="4000" dirty="0" err="1">
                <a:solidFill>
                  <a:srgbClr val="000000"/>
                </a:solidFill>
                <a:highlight>
                  <a:srgbClr val="FFFFFF"/>
                </a:highlight>
                <a:latin typeface="Courier New"/>
                <a:ea typeface="Courier New"/>
                <a:cs typeface="Courier New"/>
                <a:sym typeface="Courier New"/>
              </a:rPr>
              <a:t>React.createElement</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 cl}, </a:t>
            </a:r>
            <a:r>
              <a:rPr lang="en-US" sz="4000" dirty="0">
                <a:solidFill>
                  <a:srgbClr val="A31515"/>
                </a:solidFill>
                <a:highlight>
                  <a:srgbClr val="FFFFFF"/>
                </a:highlight>
                <a:latin typeface="Courier New"/>
                <a:ea typeface="Courier New"/>
                <a:cs typeface="Courier New"/>
                <a:sym typeface="Courier New"/>
              </a:rPr>
              <a:t>`Hello,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9" name="Прямая соединительная линия 8">
            <a:extLst>
              <a:ext uri="{FF2B5EF4-FFF2-40B4-BE49-F238E27FC236}">
                <a16:creationId xmlns:a16="http://schemas.microsoft.com/office/drawing/2014/main" id="{43153189-2DF7-4992-888B-2C351A99316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31257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8"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57382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ВАЖНОЕ ЗАМЕЧАНИЕ!</a:t>
            </a:r>
          </a:p>
          <a:p>
            <a:pPr lvl="0">
              <a:spcBef>
                <a:spcPts val="1600"/>
              </a:spcBef>
            </a:pPr>
            <a:r>
              <a:rPr lang="ru-RU" sz="4400" dirty="0">
                <a:solidFill>
                  <a:schemeClr val="tx1"/>
                </a:solidFill>
              </a:rPr>
              <a:t>JSX объекты должны иметь один родительский элемент.</a:t>
            </a:r>
          </a:p>
          <a:p>
            <a:pPr lvl="0">
              <a:spcBef>
                <a:spcPts val="1600"/>
              </a:spcBef>
              <a:spcAft>
                <a:spcPts val="1600"/>
              </a:spcAft>
            </a:pPr>
            <a:endParaRPr lang="ru-RU" sz="44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7B6082D1-D628-40AD-8064-D2DB8ED5A9A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3229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64;p14"/>
          <p:cNvSpPr txBox="1">
            <a:spLocks/>
          </p:cNvSpPr>
          <p:nvPr/>
        </p:nvSpPr>
        <p:spPr>
          <a:xfrm>
            <a:off x="2617140" y="2016646"/>
            <a:ext cx="14381508" cy="180251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latin typeface="Montserrat"/>
              </a:rPr>
              <a:t>Что такое </a:t>
            </a:r>
            <a:r>
              <a:rPr lang="en-US" sz="7200" dirty="0">
                <a:solidFill>
                  <a:srgbClr val="7318F9"/>
                </a:solidFill>
                <a:latin typeface="Montserrat"/>
              </a:rPr>
              <a:t>React</a:t>
            </a:r>
            <a:endParaRPr lang="ru-RU" sz="7200" dirty="0">
              <a:solidFill>
                <a:srgbClr val="7318F9"/>
              </a:solidFill>
              <a:latin typeface="Montserrat"/>
            </a:endParaRPr>
          </a:p>
        </p:txBody>
      </p:sp>
      <p:sp>
        <p:nvSpPr>
          <p:cNvPr id="7" name="Google Shape;65;p14"/>
          <p:cNvSpPr txBox="1">
            <a:spLocks/>
          </p:cNvSpPr>
          <p:nvPr/>
        </p:nvSpPr>
        <p:spPr>
          <a:xfrm>
            <a:off x="2749441" y="4260540"/>
            <a:ext cx="19763718" cy="68341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err="1">
                <a:solidFill>
                  <a:schemeClr val="tx1"/>
                </a:solidFill>
              </a:rPr>
              <a:t>JavaScript</a:t>
            </a:r>
            <a:r>
              <a:rPr lang="ru-RU" sz="4400" dirty="0">
                <a:solidFill>
                  <a:schemeClr val="tx1"/>
                </a:solidFill>
              </a:rPr>
              <a:t>-библиотека для создания пользовательских интерфейсов</a:t>
            </a:r>
          </a:p>
          <a:p>
            <a:pPr lvl="0"/>
            <a:r>
              <a:rPr lang="ru-RU" sz="4400" dirty="0" err="1">
                <a:solidFill>
                  <a:schemeClr val="tx1"/>
                </a:solidFill>
              </a:rPr>
              <a:t>React</a:t>
            </a:r>
            <a:r>
              <a:rPr lang="ru-RU" sz="4400" dirty="0">
                <a:solidFill>
                  <a:schemeClr val="tx1"/>
                </a:solidFill>
              </a:rPr>
              <a:t> может использоваться для разработки одностраничных и мобильных приложений.</a:t>
            </a:r>
          </a:p>
          <a:p>
            <a:pPr lvl="0"/>
            <a:r>
              <a:rPr lang="ru-RU" sz="4400" dirty="0">
                <a:solidFill>
                  <a:schemeClr val="tx1"/>
                </a:solidFill>
              </a:rPr>
              <a:t>https://ru.reactjs.org/</a:t>
            </a:r>
          </a:p>
        </p:txBody>
      </p:sp>
      <p:cxnSp>
        <p:nvCxnSpPr>
          <p:cNvPr id="9" name="Прямая соединительная линия 8">
            <a:extLst>
              <a:ext uri="{FF2B5EF4-FFF2-40B4-BE49-F238E27FC236}">
                <a16:creationId xmlns:a16="http://schemas.microsoft.com/office/drawing/2014/main" id="{E6155EFF-8372-B149-8E8E-68598F3CEA6F}"/>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61;p30"/>
          <p:cNvSpPr txBox="1">
            <a:spLocks/>
          </p:cNvSpPr>
          <p:nvPr/>
        </p:nvSpPr>
        <p:spPr>
          <a:xfrm>
            <a:off x="2749441" y="2210717"/>
            <a:ext cx="19835580" cy="127589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Элементы</a:t>
            </a:r>
          </a:p>
        </p:txBody>
      </p:sp>
      <p:sp>
        <p:nvSpPr>
          <p:cNvPr id="10" name="Google Shape;162;p30"/>
          <p:cNvSpPr txBox="1">
            <a:spLocks/>
          </p:cNvSpPr>
          <p:nvPr/>
        </p:nvSpPr>
        <p:spPr>
          <a:xfrm>
            <a:off x="2749441" y="4537445"/>
            <a:ext cx="20142090" cy="564744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Объекты, созданные с помощью JSX, называются </a:t>
            </a:r>
            <a:r>
              <a:rPr lang="ru-RU" sz="4400" dirty="0" err="1">
                <a:solidFill>
                  <a:schemeClr val="tx1"/>
                </a:solidFill>
              </a:rPr>
              <a:t>React</a:t>
            </a:r>
            <a:r>
              <a:rPr lang="ru-RU" sz="4400" dirty="0">
                <a:solidFill>
                  <a:schemeClr val="tx1"/>
                </a:solidFill>
              </a:rPr>
              <a:t> элементами, и являются единицей, с помощью которой строится всё приложение.</a:t>
            </a:r>
          </a:p>
          <a:p>
            <a:pPr lvl="0"/>
            <a:r>
              <a:rPr lang="ru-RU" sz="4400" dirty="0">
                <a:solidFill>
                  <a:schemeClr val="tx1"/>
                </a:solidFill>
              </a:rPr>
              <a:t>Элементы </a:t>
            </a:r>
            <a:r>
              <a:rPr lang="ru-RU" sz="4400" dirty="0" err="1">
                <a:solidFill>
                  <a:schemeClr val="tx1"/>
                </a:solidFill>
              </a:rPr>
              <a:t>React</a:t>
            </a:r>
            <a:r>
              <a:rPr lang="ru-RU" sz="4400" dirty="0">
                <a:solidFill>
                  <a:schemeClr val="tx1"/>
                </a:solidFill>
              </a:rPr>
              <a:t> </a:t>
            </a:r>
            <a:r>
              <a:rPr lang="ru-RU" sz="4400" dirty="0" err="1">
                <a:solidFill>
                  <a:schemeClr val="tx1"/>
                </a:solidFill>
              </a:rPr>
              <a:t>иммутабельны</a:t>
            </a:r>
            <a:r>
              <a:rPr lang="ru-RU" sz="4400" dirty="0">
                <a:solidFill>
                  <a:schemeClr val="tx1"/>
                </a:solidFill>
              </a:rPr>
              <a:t>. После создания элемента, нельзя изменить его потомков или атрибуты.</a:t>
            </a:r>
          </a:p>
        </p:txBody>
      </p:sp>
      <p:cxnSp>
        <p:nvCxnSpPr>
          <p:cNvPr id="11" name="Прямая соединительная линия 10">
            <a:extLst>
              <a:ext uri="{FF2B5EF4-FFF2-40B4-BE49-F238E27FC236}">
                <a16:creationId xmlns:a16="http://schemas.microsoft.com/office/drawing/2014/main" id="{C8DEA174-72AC-4815-B229-2A6590A921C1}"/>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81488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973551"/>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Компоненты</a:t>
            </a:r>
          </a:p>
        </p:txBody>
      </p:sp>
      <p:sp>
        <p:nvSpPr>
          <p:cNvPr id="13" name="Google Shape;174;p32"/>
          <p:cNvSpPr txBox="1">
            <a:spLocks/>
          </p:cNvSpPr>
          <p:nvPr/>
        </p:nvSpPr>
        <p:spPr>
          <a:xfrm>
            <a:off x="2749441" y="4116093"/>
            <a:ext cx="20205152"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err="1">
                <a:solidFill>
                  <a:schemeClr val="tx1"/>
                </a:solidFill>
                <a:sym typeface="Roboto Mono"/>
              </a:rPr>
              <a:t>React</a:t>
            </a:r>
            <a:r>
              <a:rPr lang="ru-RU" sz="4400" dirty="0">
                <a:solidFill>
                  <a:schemeClr val="tx1"/>
                </a:solidFill>
                <a:sym typeface="Roboto Mono"/>
              </a:rPr>
              <a:t> имеет компонентную структуру, каждое приложение состоит из компонентов.</a:t>
            </a:r>
          </a:p>
          <a:p>
            <a:pPr marL="457200" indent="-342900" hangingPunct="1">
              <a:buClr>
                <a:srgbClr val="000000"/>
              </a:buClr>
              <a:buSzPts val="1800"/>
              <a:buFont typeface="Roboto Mono"/>
              <a:buChar char="●"/>
            </a:pPr>
            <a:r>
              <a:rPr lang="ru-RU" sz="4400" dirty="0">
                <a:solidFill>
                  <a:schemeClr val="tx1"/>
                </a:solidFill>
                <a:sym typeface="Roboto Mono"/>
              </a:rPr>
              <a:t>“Компоненты позволяют разбить интерфейс на независимые части, про которые легко думать в отдельности. Их можно складывать вместе и использовать несколько раз.”</a:t>
            </a:r>
          </a:p>
          <a:p>
            <a:pPr marL="457200" indent="-342900" hangingPunct="1">
              <a:buClr>
                <a:srgbClr val="000000"/>
              </a:buClr>
              <a:buSzPts val="1800"/>
              <a:buFont typeface="Roboto Mono"/>
              <a:buChar char="●"/>
            </a:pPr>
            <a:r>
              <a:rPr lang="ru-RU" sz="4400" dirty="0">
                <a:solidFill>
                  <a:schemeClr val="tx1"/>
                </a:solidFill>
                <a:sym typeface="Roboto Mono"/>
              </a:rPr>
              <a:t>Руководство </a:t>
            </a:r>
            <a:r>
              <a:rPr lang="ru-RU" sz="4400" dirty="0" err="1">
                <a:solidFill>
                  <a:schemeClr val="tx1"/>
                </a:solidFill>
                <a:sym typeface="Roboto Mono"/>
              </a:rPr>
              <a:t>React</a:t>
            </a:r>
            <a:endParaRPr lang="ru-RU" sz="4400" dirty="0">
              <a:solidFill>
                <a:schemeClr val="tx1"/>
              </a:solidFill>
              <a:sym typeface="Roboto Mono"/>
            </a:endParaRPr>
          </a:p>
        </p:txBody>
      </p:sp>
      <p:cxnSp>
        <p:nvCxnSpPr>
          <p:cNvPr id="9" name="Прямая соединительная линия 8">
            <a:extLst>
              <a:ext uri="{FF2B5EF4-FFF2-40B4-BE49-F238E27FC236}">
                <a16:creationId xmlns:a16="http://schemas.microsoft.com/office/drawing/2014/main" id="{1371FF3D-D085-49A5-8B80-436F774065C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9;p33"/>
          <p:cNvSpPr txBox="1">
            <a:spLocks/>
          </p:cNvSpPr>
          <p:nvPr/>
        </p:nvSpPr>
        <p:spPr>
          <a:xfrm>
            <a:off x="2749441" y="2026955"/>
            <a:ext cx="15906310" cy="1413834"/>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Создание компонентов</a:t>
            </a:r>
          </a:p>
        </p:txBody>
      </p:sp>
      <p:sp>
        <p:nvSpPr>
          <p:cNvPr id="13" name="Google Shape;180;p33"/>
          <p:cNvSpPr txBox="1">
            <a:spLocks/>
          </p:cNvSpPr>
          <p:nvPr/>
        </p:nvSpPr>
        <p:spPr>
          <a:xfrm>
            <a:off x="3624495" y="4489459"/>
            <a:ext cx="7569022"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Функциональный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sp>
        <p:nvSpPr>
          <p:cNvPr id="9" name="Google Shape;180;p33"/>
          <p:cNvSpPr txBox="1">
            <a:spLocks/>
          </p:cNvSpPr>
          <p:nvPr/>
        </p:nvSpPr>
        <p:spPr>
          <a:xfrm>
            <a:off x="13190485" y="4489459"/>
            <a:ext cx="7569020"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Классовый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class</a:t>
            </a:r>
            <a:r>
              <a:rPr lang="en-US" sz="3600" dirty="0">
                <a:solidFill>
                  <a:srgbClr val="000000"/>
                </a:solidFill>
                <a:highlight>
                  <a:srgbClr val="FFFFFF"/>
                </a:highlight>
                <a:latin typeface="Courier New"/>
                <a:ea typeface="Courier New"/>
                <a:cs typeface="Courier New"/>
                <a:sym typeface="Courier New"/>
              </a:rPr>
              <a:t> App </a:t>
            </a:r>
            <a:r>
              <a:rPr lang="en-US" sz="3600" dirty="0">
                <a:solidFill>
                  <a:srgbClr val="0000FF"/>
                </a:solidFill>
                <a:highlight>
                  <a:srgbClr val="FFFFFF"/>
                </a:highlight>
                <a:latin typeface="Courier New"/>
                <a:ea typeface="Courier New"/>
                <a:cs typeface="Courier New"/>
                <a:sym typeface="Courier New"/>
              </a:rPr>
              <a:t>extends</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000000"/>
                </a:solidFill>
                <a:highlight>
                  <a:srgbClr val="FFFFFF"/>
                </a:highlight>
                <a:latin typeface="Courier New"/>
                <a:ea typeface="Courier New"/>
                <a:cs typeface="Courier New"/>
                <a:sym typeface="Courier New"/>
              </a:rPr>
              <a:t>React.Component</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render(){</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10" name="Прямая соединительная линия 9">
            <a:extLst>
              <a:ext uri="{FF2B5EF4-FFF2-40B4-BE49-F238E27FC236}">
                <a16:creationId xmlns:a16="http://schemas.microsoft.com/office/drawing/2014/main" id="{7AC860CA-9429-4CE8-8936-7B11C48CAEB8}"/>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90798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2067414"/>
            <a:ext cx="16424913" cy="120269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Классы компонента</a:t>
            </a:r>
          </a:p>
        </p:txBody>
      </p:sp>
      <p:sp>
        <p:nvSpPr>
          <p:cNvPr id="13" name="Google Shape;174;p32"/>
          <p:cNvSpPr txBox="1">
            <a:spLocks/>
          </p:cNvSpPr>
          <p:nvPr/>
        </p:nvSpPr>
        <p:spPr>
          <a:xfrm>
            <a:off x="2749440" y="4643983"/>
            <a:ext cx="18754725"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Классы компонентов имеют гораздо больший функционал, чем функции.</a:t>
            </a:r>
          </a:p>
          <a:p>
            <a:pPr marL="457200" indent="-342900" hangingPunct="1">
              <a:buClr>
                <a:srgbClr val="000000"/>
              </a:buClr>
              <a:buSzPts val="1800"/>
              <a:buFont typeface="Roboto Mono"/>
              <a:buChar char="●"/>
            </a:pPr>
            <a:r>
              <a:rPr lang="ru-RU" sz="4400" dirty="0">
                <a:solidFill>
                  <a:schemeClr val="tx1"/>
                </a:solidFill>
                <a:sym typeface="Roboto Mono"/>
              </a:rPr>
              <a:t>Поэтому мы будем использовать именно его.</a:t>
            </a:r>
          </a:p>
        </p:txBody>
      </p:sp>
      <p:cxnSp>
        <p:nvCxnSpPr>
          <p:cNvPr id="9" name="Прямая соединительная линия 8">
            <a:extLst>
              <a:ext uri="{FF2B5EF4-FFF2-40B4-BE49-F238E27FC236}">
                <a16:creationId xmlns:a16="http://schemas.microsoft.com/office/drawing/2014/main" id="{DCB28A4C-BFF1-46A6-A53F-9AA7F17B50A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3224746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879688"/>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props</a:t>
            </a:r>
          </a:p>
        </p:txBody>
      </p:sp>
      <p:sp>
        <p:nvSpPr>
          <p:cNvPr id="13" name="Google Shape;174;p32"/>
          <p:cNvSpPr txBox="1">
            <a:spLocks/>
          </p:cNvSpPr>
          <p:nvPr/>
        </p:nvSpPr>
        <p:spPr>
          <a:xfrm>
            <a:off x="2749441" y="4550850"/>
            <a:ext cx="20079028"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В компонент можно передавать </a:t>
            </a:r>
            <a:r>
              <a:rPr lang="ru-RU" sz="4400" dirty="0" err="1">
                <a:solidFill>
                  <a:schemeClr val="tx1"/>
                </a:solidFill>
                <a:sym typeface="Roboto Mono"/>
              </a:rPr>
              <a:t>props</a:t>
            </a:r>
            <a:r>
              <a:rPr lang="ru-RU" sz="4400" dirty="0">
                <a:solidFill>
                  <a:schemeClr val="tx1"/>
                </a:solidFill>
                <a:sym typeface="Roboto Mono"/>
              </a:rPr>
              <a:t>, которые можно использовать внутри компонента.</a:t>
            </a:r>
          </a:p>
          <a:p>
            <a:pPr marL="457200" indent="-342900" hangingPunct="1">
              <a:buClr>
                <a:srgbClr val="000000"/>
              </a:buClr>
              <a:buSzPts val="1800"/>
              <a:buFont typeface="Roboto Mono"/>
              <a:buChar char="●"/>
            </a:pPr>
            <a:r>
              <a:rPr lang="ru-RU" sz="4400" dirty="0">
                <a:solidFill>
                  <a:schemeClr val="tx1"/>
                </a:solidFill>
                <a:sym typeface="Roboto Mono"/>
              </a:rPr>
              <a:t>Передача производится в виде </a:t>
            </a:r>
            <a:r>
              <a:rPr lang="ru-RU" sz="4400" dirty="0" err="1">
                <a:solidFill>
                  <a:schemeClr val="tx1"/>
                </a:solidFill>
                <a:sym typeface="Roboto Mono"/>
              </a:rPr>
              <a:t>html</a:t>
            </a:r>
            <a:r>
              <a:rPr lang="ru-RU" sz="4400" dirty="0">
                <a:solidFill>
                  <a:schemeClr val="tx1"/>
                </a:solidFill>
                <a:sym typeface="Roboto Mono"/>
              </a:rPr>
              <a:t> атрибутов, считывается объект </a:t>
            </a:r>
            <a:r>
              <a:rPr lang="ru-RU" sz="4400" dirty="0" err="1">
                <a:solidFill>
                  <a:schemeClr val="tx1"/>
                </a:solidFill>
                <a:sym typeface="Roboto Mono"/>
              </a:rPr>
              <a:t>props</a:t>
            </a:r>
            <a:r>
              <a:rPr lang="ru-RU" sz="4400" dirty="0">
                <a:solidFill>
                  <a:schemeClr val="tx1"/>
                </a:solidFill>
                <a:sym typeface="Roboto Mono"/>
              </a:rPr>
              <a:t> в конструкторе класса, либо в виде аргументов функции.</a:t>
            </a:r>
          </a:p>
          <a:p>
            <a:pPr marL="457200" indent="-342900" hangingPunct="1">
              <a:buClr>
                <a:srgbClr val="000000"/>
              </a:buClr>
              <a:buSzPts val="1800"/>
              <a:buFont typeface="Roboto Mono"/>
              <a:buChar char="●"/>
            </a:pPr>
            <a:r>
              <a:rPr lang="ru-RU" sz="4400" dirty="0">
                <a:solidFill>
                  <a:schemeClr val="tx1"/>
                </a:solidFill>
                <a:sym typeface="Roboto Mono"/>
              </a:rPr>
              <a:t>Следующий слайд содержит код нового компонента.</a:t>
            </a:r>
          </a:p>
        </p:txBody>
      </p:sp>
      <p:cxnSp>
        <p:nvCxnSpPr>
          <p:cNvPr id="9" name="Прямая соединительная линия 8">
            <a:extLst>
              <a:ext uri="{FF2B5EF4-FFF2-40B4-BE49-F238E27FC236}">
                <a16:creationId xmlns:a16="http://schemas.microsoft.com/office/drawing/2014/main" id="{8EB67AED-3E9E-436E-95D5-469F358F224D}"/>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153724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92;p35"/>
          <p:cNvSpPr txBox="1">
            <a:spLocks/>
          </p:cNvSpPr>
          <p:nvPr/>
        </p:nvSpPr>
        <p:spPr>
          <a:xfrm>
            <a:off x="3190874" y="2491956"/>
            <a:ext cx="19322285" cy="814165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solidFill>
                  <a:srgbClr val="0000FF"/>
                </a:solidFill>
                <a:highlight>
                  <a:srgbClr val="FFFFFF"/>
                </a:highlight>
                <a:latin typeface="Courier New"/>
                <a:ea typeface="Courier New"/>
                <a:cs typeface="Courier New"/>
                <a:sym typeface="Courier New"/>
              </a:rPr>
              <a:t>import</a:t>
            </a:r>
            <a:r>
              <a:rPr lang="en-US" sz="3600" dirty="0">
                <a:highlight>
                  <a:srgbClr val="FFFFFF"/>
                </a:highlight>
                <a:latin typeface="Courier New"/>
                <a:ea typeface="Courier New"/>
                <a:cs typeface="Courier New"/>
                <a:sym typeface="Courier New"/>
              </a:rPr>
              <a:t> React </a:t>
            </a:r>
            <a:r>
              <a:rPr lang="en-US" sz="3600" dirty="0">
                <a:solidFill>
                  <a:srgbClr val="0000FF"/>
                </a:solidFill>
                <a:highlight>
                  <a:srgbClr val="FFFFFF"/>
                </a:highlight>
                <a:latin typeface="Courier New"/>
                <a:ea typeface="Courier New"/>
                <a:cs typeface="Courier New"/>
                <a:sym typeface="Courier New"/>
              </a:rPr>
              <a:t>from</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'react'</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class</a:t>
            </a:r>
            <a:r>
              <a:rPr lang="en-US" sz="3600" dirty="0">
                <a:highlight>
                  <a:srgbClr val="FFFFFF"/>
                </a:highlight>
                <a:latin typeface="Courier New"/>
                <a:ea typeface="Courier New"/>
                <a:cs typeface="Courier New"/>
                <a:sym typeface="Courier New"/>
              </a:rPr>
              <a:t> Comp </a:t>
            </a:r>
            <a:r>
              <a:rPr lang="en-US" sz="3600" dirty="0">
                <a:solidFill>
                  <a:srgbClr val="0000FF"/>
                </a:solidFill>
                <a:highlight>
                  <a:srgbClr val="FFFFFF"/>
                </a:highlight>
                <a:latin typeface="Courier New"/>
                <a:ea typeface="Courier New"/>
                <a:cs typeface="Courier New"/>
                <a:sym typeface="Courier New"/>
              </a:rPr>
              <a:t>extends</a:t>
            </a:r>
            <a:r>
              <a:rPr lang="en-US" sz="3600" dirty="0">
                <a:highlight>
                  <a:srgbClr val="FFFFFF"/>
                </a:highlight>
                <a:latin typeface="Courier New"/>
                <a:ea typeface="Courier New"/>
                <a:cs typeface="Courier New"/>
                <a:sym typeface="Courier New"/>
              </a:rPr>
              <a:t> </a:t>
            </a:r>
            <a:r>
              <a:rPr lang="en-US" sz="3600" dirty="0" err="1">
                <a:highlight>
                  <a:srgbClr val="FFFFFF"/>
                </a:highlight>
                <a:latin typeface="Courier New"/>
                <a:ea typeface="Courier New"/>
                <a:cs typeface="Courier New"/>
                <a:sym typeface="Courier New"/>
              </a:rPr>
              <a:t>React.Component</a:t>
            </a:r>
            <a:r>
              <a:rPr lang="en-US" sz="3600" dirty="0">
                <a:highlight>
                  <a:srgbClr val="FFFFFF"/>
                </a:highlight>
                <a:latin typeface="Courier New"/>
                <a:ea typeface="Courier New"/>
                <a:cs typeface="Courier New"/>
                <a:sym typeface="Courier New"/>
              </a:rPr>
              <a:t> {</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{this</a:t>
            </a:r>
            <a:r>
              <a:rPr lang="en-US" sz="3600" dirty="0">
                <a:highlight>
                  <a:srgbClr val="FFFFFF"/>
                </a:highlight>
                <a:latin typeface="Courier New"/>
                <a:ea typeface="Courier New"/>
                <a:cs typeface="Courier New"/>
                <a:sym typeface="Courier New"/>
              </a:rPr>
              <a:t>.props.name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a:t>
            </a:r>
            <a:endParaRPr lang="en-US" sz="3600" dirty="0">
              <a:solidFill>
                <a:srgbClr val="800000"/>
              </a:solidFill>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a:t>
            </a:r>
          </a:p>
          <a:p>
            <a:pPr lvl="0">
              <a:lnSpc>
                <a:spcPct val="138157"/>
              </a:lnSpc>
            </a:pPr>
            <a:r>
              <a:rPr lang="en-US" sz="3600" dirty="0">
                <a:solidFill>
                  <a:srgbClr val="0000FF"/>
                </a:solidFill>
                <a:highlight>
                  <a:srgbClr val="FFFFFF"/>
                </a:highlight>
                <a:latin typeface="Courier New"/>
                <a:ea typeface="Courier New"/>
                <a:cs typeface="Courier New"/>
                <a:sym typeface="Courier New"/>
              </a:rPr>
              <a:t>export</a:t>
            </a: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default</a:t>
            </a:r>
            <a:r>
              <a:rPr lang="en-US" sz="3600" dirty="0">
                <a:highlight>
                  <a:srgbClr val="FFFFFF"/>
                </a:highlight>
                <a:latin typeface="Courier New"/>
                <a:ea typeface="Courier New"/>
                <a:cs typeface="Courier New"/>
                <a:sym typeface="Courier New"/>
              </a:rPr>
              <a:t> Comp;</a:t>
            </a:r>
          </a:p>
          <a:p>
            <a:pPr lvl="0"/>
            <a:endParaRPr lang="en-US" sz="3600" dirty="0">
              <a:latin typeface="Roboto"/>
              <a:ea typeface="Roboto"/>
              <a:cs typeface="Roboto"/>
              <a:sym typeface="Roboto"/>
            </a:endParaRPr>
          </a:p>
        </p:txBody>
      </p:sp>
    </p:spTree>
    <p:extLst>
      <p:ext uri="{BB962C8B-B14F-4D97-AF65-F5344CB8AC3E}">
        <p14:creationId xmlns:p14="http://schemas.microsoft.com/office/powerpoint/2010/main" val="40663745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7;p36"/>
          <p:cNvSpPr txBox="1">
            <a:spLocks/>
          </p:cNvSpPr>
          <p:nvPr/>
        </p:nvSpPr>
        <p:spPr>
          <a:xfrm>
            <a:off x="2749441" y="1881597"/>
            <a:ext cx="18311580" cy="14416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Для задания - аналог </a:t>
            </a:r>
            <a:r>
              <a:rPr lang="en-US" sz="7200" dirty="0" err="1">
                <a:solidFill>
                  <a:srgbClr val="7318F9"/>
                </a:solidFill>
              </a:rPr>
              <a:t>ngFor</a:t>
            </a:r>
            <a:endParaRPr lang="en-US" sz="7200" dirty="0">
              <a:solidFill>
                <a:srgbClr val="7318F9"/>
              </a:solidFill>
            </a:endParaRPr>
          </a:p>
        </p:txBody>
      </p:sp>
      <p:sp>
        <p:nvSpPr>
          <p:cNvPr id="13" name="Google Shape;198;p36"/>
          <p:cNvSpPr txBox="1">
            <a:spLocks/>
          </p:cNvSpPr>
          <p:nvPr/>
        </p:nvSpPr>
        <p:spPr>
          <a:xfrm>
            <a:off x="2497191" y="3697127"/>
            <a:ext cx="17525016" cy="936978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highlight>
                  <a:srgbClr val="FFFFFF"/>
                </a:highlight>
                <a:latin typeface="Courier New"/>
                <a:ea typeface="Courier New"/>
                <a:cs typeface="Courier New"/>
                <a:sym typeface="Courier New"/>
              </a:rPr>
              <a:t> names=[</a:t>
            </a:r>
            <a:r>
              <a:rPr lang="en-US" sz="3600" dirty="0">
                <a:solidFill>
                  <a:srgbClr val="A31515"/>
                </a:solidFill>
                <a:highlight>
                  <a:srgbClr val="FFFFFF"/>
                </a:highlight>
                <a:latin typeface="Courier New"/>
                <a:ea typeface="Courier New"/>
                <a:cs typeface="Courier New"/>
                <a:sym typeface="Courier New"/>
              </a:rPr>
              <a:t>"joe"</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"jack"</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"josh"</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r>
              <a:rPr lang="en-US" sz="3600" dirty="0" err="1">
                <a:solidFill>
                  <a:srgbClr val="0000FF"/>
                </a:solidFill>
                <a:highlight>
                  <a:srgbClr val="FFFFFF"/>
                </a:highlight>
                <a:latin typeface="Courier New"/>
                <a:ea typeface="Courier New"/>
                <a:cs typeface="Courier New"/>
                <a:sym typeface="Courier New"/>
              </a:rPr>
              <a:t>this</a:t>
            </a:r>
            <a:r>
              <a:rPr lang="en-US" sz="3600" dirty="0" err="1">
                <a:highlight>
                  <a:srgbClr val="FFFFFF"/>
                </a:highlight>
                <a:latin typeface="Courier New"/>
                <a:ea typeface="Courier New"/>
                <a:cs typeface="Courier New"/>
                <a:sym typeface="Courier New"/>
              </a:rPr>
              <a:t>.names.map</a:t>
            </a:r>
            <a:r>
              <a:rPr lang="en-US" sz="3600" dirty="0">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&lt;Comp</a:t>
            </a:r>
            <a:r>
              <a:rPr lang="en-US" sz="3600" dirty="0">
                <a:highlight>
                  <a:srgbClr val="FFFFFF"/>
                </a:highlight>
                <a:latin typeface="Courier New"/>
                <a:ea typeface="Courier New"/>
                <a:cs typeface="Courier New"/>
                <a:sym typeface="Courier New"/>
              </a:rPr>
              <a:t> </a:t>
            </a:r>
            <a:r>
              <a:rPr lang="en-US" sz="3600" dirty="0">
                <a:solidFill>
                  <a:srgbClr val="FF0000"/>
                </a:solidFill>
                <a:highlight>
                  <a:srgbClr val="FFFFFF"/>
                </a:highlight>
                <a:latin typeface="Courier New"/>
                <a:ea typeface="Courier New"/>
                <a:cs typeface="Courier New"/>
                <a:sym typeface="Courier New"/>
              </a:rPr>
              <a:t>name</a:t>
            </a:r>
            <a:r>
              <a:rPr lang="en-US" sz="3600" dirty="0">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p>
        </p:txBody>
      </p:sp>
      <p:cxnSp>
        <p:nvCxnSpPr>
          <p:cNvPr id="9" name="Прямая соединительная линия 8">
            <a:extLst>
              <a:ext uri="{FF2B5EF4-FFF2-40B4-BE49-F238E27FC236}">
                <a16:creationId xmlns:a16="http://schemas.microsoft.com/office/drawing/2014/main" id="{F35B6BBB-88E3-4C65-8B19-4FA7E0B7FAF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154169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33409"/>
            <a:ext cx="18615307" cy="160298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Задание</a:t>
            </a:r>
          </a:p>
        </p:txBody>
      </p:sp>
      <p:sp>
        <p:nvSpPr>
          <p:cNvPr id="16" name="Google Shape;212;p38"/>
          <p:cNvSpPr txBox="1">
            <a:spLocks/>
          </p:cNvSpPr>
          <p:nvPr/>
        </p:nvSpPr>
        <p:spPr>
          <a:xfrm>
            <a:off x="2749441" y="4141466"/>
            <a:ext cx="20270401" cy="890740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Пока что статичная страница из следующих компонентов:</a:t>
            </a:r>
          </a:p>
          <a:p>
            <a:pPr lvl="0">
              <a:spcBef>
                <a:spcPts val="1600"/>
              </a:spcBef>
            </a:pPr>
            <a:r>
              <a:rPr lang="ru-RU" sz="4400" dirty="0">
                <a:solidFill>
                  <a:schemeClr val="tx1"/>
                </a:solidFill>
              </a:rPr>
              <a:t>Главный компонент с массивом пользователей (имя, текстовый статус, </a:t>
            </a:r>
            <a:r>
              <a:rPr lang="ru-RU" sz="4400" dirty="0" err="1">
                <a:solidFill>
                  <a:schemeClr val="tx1"/>
                </a:solidFill>
              </a:rPr>
              <a:t>аватар</a:t>
            </a:r>
            <a:r>
              <a:rPr lang="ru-RU" sz="4400" dirty="0">
                <a:solidFill>
                  <a:schemeClr val="tx1"/>
                </a:solidFill>
              </a:rPr>
              <a:t>, статус сети)</a:t>
            </a:r>
          </a:p>
          <a:p>
            <a:pPr lvl="0">
              <a:spcBef>
                <a:spcPts val="1600"/>
              </a:spcBef>
            </a:pPr>
            <a:r>
              <a:rPr lang="ru-RU" sz="4400" dirty="0">
                <a:solidFill>
                  <a:schemeClr val="tx1"/>
                </a:solidFill>
              </a:rPr>
              <a:t>Отображение каждого из составляющего пользователей сделать в виде отдельного компонента.</a:t>
            </a:r>
          </a:p>
          <a:p>
            <a:pPr lvl="0">
              <a:spcBef>
                <a:spcPts val="1600"/>
              </a:spcBef>
            </a:pPr>
            <a:r>
              <a:rPr lang="ru-RU" sz="4400" dirty="0">
                <a:solidFill>
                  <a:schemeClr val="tx1"/>
                </a:solidFill>
              </a:rPr>
              <a:t>(Тренировка на создание компонентов и работу с JSX)</a:t>
            </a:r>
          </a:p>
          <a:p>
            <a:pPr lvl="0">
              <a:spcBef>
                <a:spcPts val="1600"/>
              </a:spcBef>
              <a:spcAft>
                <a:spcPts val="1600"/>
              </a:spcAft>
            </a:pPr>
            <a:endParaRPr lang="ru-RU" sz="28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A3A2418E-7A76-47EF-B597-7212449EDC3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37844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13500"/>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Todolist</a:t>
            </a:r>
            <a:endParaRPr lang="ru-RU" sz="7200" dirty="0">
              <a:solidFill>
                <a:srgbClr val="7318F9"/>
              </a:solidFill>
            </a:endParaRPr>
          </a:p>
        </p:txBody>
      </p:sp>
      <p:sp>
        <p:nvSpPr>
          <p:cNvPr id="16" name="Google Shape;212;p38"/>
          <p:cNvSpPr txBox="1">
            <a:spLocks/>
          </p:cNvSpPr>
          <p:nvPr/>
        </p:nvSpPr>
        <p:spPr>
          <a:xfrm>
            <a:off x="2749441" y="3977824"/>
            <a:ext cx="20015966" cy="890740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7500"/>
              </a:lnSpc>
            </a:pPr>
            <a:r>
              <a:rPr lang="en-US" sz="3200" dirty="0">
                <a:solidFill>
                  <a:srgbClr val="0000FF"/>
                </a:solidFill>
                <a:highlight>
                  <a:srgbClr val="FFFFFF"/>
                </a:highlight>
                <a:latin typeface="Courier New"/>
                <a:ea typeface="Courier New"/>
                <a:cs typeface="Courier New"/>
                <a:sym typeface="Courier New"/>
              </a:rPr>
              <a:t>class</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Todolist</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extends</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React.Component</a:t>
            </a:r>
            <a:r>
              <a:rPr lang="en-US" sz="3200" dirty="0">
                <a:solidFill>
                  <a:srgbClr val="000000"/>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render(){</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a:t>
            </a:r>
            <a:r>
              <a:rPr lang="en-US" sz="3200" dirty="0" err="1">
                <a:solidFill>
                  <a:srgbClr val="800000"/>
                </a:solidFill>
                <a:highlight>
                  <a:srgbClr val="FFFFFF"/>
                </a:highlight>
                <a:latin typeface="Courier New"/>
                <a:ea typeface="Courier New"/>
                <a:cs typeface="Courier New"/>
                <a:sym typeface="Courier New"/>
              </a:rPr>
              <a:t>ul</a:t>
            </a:r>
            <a:r>
              <a:rPr lang="en-US" sz="3200" dirty="0">
                <a:solidFill>
                  <a:srgbClr val="800000"/>
                </a:solidFill>
                <a:highlight>
                  <a:srgbClr val="FFFFFF"/>
                </a:highlight>
                <a:latin typeface="Courier New"/>
                <a:ea typeface="Courier New"/>
                <a:cs typeface="Courier New"/>
                <a:sym typeface="Courier New"/>
              </a:rPr>
              <a:t>&gt;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a:t>
            </a:r>
            <a:r>
              <a:rPr lang="en-US" sz="3200" dirty="0" err="1">
                <a:solidFill>
                  <a:srgbClr val="0000FF"/>
                </a:solidFill>
                <a:highlight>
                  <a:srgbClr val="FFFFFF"/>
                </a:highlight>
                <a:latin typeface="Courier New"/>
                <a:ea typeface="Courier New"/>
                <a:cs typeface="Courier New"/>
                <a:sym typeface="Courier New"/>
              </a:rPr>
              <a:t>this</a:t>
            </a:r>
            <a:r>
              <a:rPr lang="en-US" sz="3200" dirty="0" err="1">
                <a:solidFill>
                  <a:srgbClr val="000000"/>
                </a:solidFill>
                <a:highlight>
                  <a:srgbClr val="FFFFFF"/>
                </a:highlight>
                <a:latin typeface="Courier New"/>
                <a:ea typeface="Courier New"/>
                <a:cs typeface="Courier New"/>
                <a:sym typeface="Courier New"/>
              </a:rPr>
              <a:t>.props.list.map</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val</a:t>
            </a:r>
            <a:r>
              <a:rPr lang="en-US" sz="3200" dirty="0">
                <a:solidFill>
                  <a:srgbClr val="000000"/>
                </a:solidFill>
                <a:highlight>
                  <a:srgbClr val="FFFFFF"/>
                </a:highlight>
                <a:latin typeface="Courier New"/>
                <a:ea typeface="Courier New"/>
                <a:cs typeface="Courier New"/>
                <a:sym typeface="Courier New"/>
              </a:rPr>
              <a:t>, index)</a:t>
            </a:r>
            <a:r>
              <a:rPr lang="en-US" sz="3200" dirty="0">
                <a:solidFill>
                  <a:srgbClr val="0000FF"/>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&lt;li</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onClick</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a:t>
            </a:r>
            <a:r>
              <a:rPr lang="en-US" sz="3200" dirty="0" err="1">
                <a:solidFill>
                  <a:srgbClr val="0000FF"/>
                </a:solidFill>
                <a:highlight>
                  <a:srgbClr val="FFFFFF"/>
                </a:highlight>
                <a:latin typeface="Courier New"/>
                <a:ea typeface="Courier New"/>
                <a:cs typeface="Courier New"/>
                <a:sym typeface="Courier New"/>
              </a:rPr>
              <a:t>this</a:t>
            </a:r>
            <a:r>
              <a:rPr lang="en-US" sz="3200" dirty="0" err="1">
                <a:solidFill>
                  <a:srgbClr val="000000"/>
                </a:solidFill>
                <a:highlight>
                  <a:srgbClr val="FFFFFF"/>
                </a:highlight>
                <a:latin typeface="Courier New"/>
                <a:ea typeface="Courier New"/>
                <a:cs typeface="Courier New"/>
                <a:sym typeface="Courier New"/>
              </a:rPr>
              <a:t>.props.deleteTodo</a:t>
            </a:r>
            <a:r>
              <a:rPr lang="en-US" sz="3200" dirty="0">
                <a:solidFill>
                  <a:srgbClr val="000000"/>
                </a:solidFill>
                <a:highlight>
                  <a:srgbClr val="FFFFFF"/>
                </a:highlight>
                <a:latin typeface="Courier New"/>
                <a:ea typeface="Courier New"/>
                <a:cs typeface="Courier New"/>
                <a:sym typeface="Courier New"/>
              </a:rPr>
              <a:t>(index)}</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val.do</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 </a:t>
            </a:r>
            <a:r>
              <a:rPr lang="ru-RU" sz="3200" dirty="0">
                <a:solidFill>
                  <a:srgbClr val="000000"/>
                </a:solidFill>
                <a:highlight>
                  <a:srgbClr val="FFFFFF"/>
                </a:highlight>
                <a:latin typeface="Courier New"/>
                <a:ea typeface="Courier New"/>
                <a:cs typeface="Courier New"/>
                <a:sym typeface="Courier New"/>
              </a:rPr>
              <a:t>в </a:t>
            </a:r>
            <a:r>
              <a:rPr lang="ru-RU" sz="3200" dirty="0">
                <a:solidFill>
                  <a:srgbClr val="0000FF"/>
                </a:solidFill>
                <a:highlight>
                  <a:srgbClr val="FFFFFF"/>
                </a:highlight>
                <a:latin typeface="Courier New"/>
                <a:ea typeface="Courier New"/>
                <a:cs typeface="Courier New"/>
                <a:sym typeface="Courier New"/>
              </a:rPr>
              <a:t>{</a:t>
            </a:r>
            <a:r>
              <a:rPr lang="en-US" sz="3200" dirty="0" err="1">
                <a:solidFill>
                  <a:srgbClr val="000000"/>
                </a:solidFill>
                <a:highlight>
                  <a:srgbClr val="FFFFFF"/>
                </a:highlight>
                <a:latin typeface="Courier New"/>
                <a:ea typeface="Courier New"/>
                <a:cs typeface="Courier New"/>
                <a:sym typeface="Courier New"/>
              </a:rPr>
              <a:t>val.time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&lt;/li&gt;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a:t>
            </a:r>
            <a:r>
              <a:rPr lang="en-US" sz="3200" dirty="0" err="1">
                <a:solidFill>
                  <a:srgbClr val="800000"/>
                </a:solidFill>
                <a:highlight>
                  <a:srgbClr val="FFFFFF"/>
                </a:highlight>
                <a:latin typeface="Courier New"/>
                <a:ea typeface="Courier New"/>
                <a:cs typeface="Courier New"/>
                <a:sym typeface="Courier New"/>
              </a:rPr>
              <a:t>ul</a:t>
            </a:r>
            <a:r>
              <a:rPr lang="en-US" sz="3200" dirty="0">
                <a:solidFill>
                  <a:srgbClr val="800000"/>
                </a:solidFill>
                <a:highlight>
                  <a:srgbClr val="FFFFFF"/>
                </a:highlight>
                <a:latin typeface="Courier New"/>
                <a:ea typeface="Courier New"/>
                <a:cs typeface="Courier New"/>
                <a:sym typeface="Courier New"/>
              </a:rPr>
              <a:t>&gt;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9" name="Прямая соединительная линия 8">
            <a:extLst>
              <a:ext uri="{FF2B5EF4-FFF2-40B4-BE49-F238E27FC236}">
                <a16:creationId xmlns:a16="http://schemas.microsoft.com/office/drawing/2014/main" id="{3F9EC848-D4C7-412D-B6CE-6E7CE996133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0740543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26882" y="2079221"/>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Поднятие состояния</a:t>
            </a:r>
          </a:p>
        </p:txBody>
      </p:sp>
      <p:sp>
        <p:nvSpPr>
          <p:cNvPr id="16" name="Google Shape;212;p38"/>
          <p:cNvSpPr txBox="1">
            <a:spLocks/>
          </p:cNvSpPr>
          <p:nvPr/>
        </p:nvSpPr>
        <p:spPr>
          <a:xfrm>
            <a:off x="2526537" y="4004499"/>
            <a:ext cx="20617242" cy="57070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Чтобы перерисовать компонент, нужно изменить состояние. Но когда в компоненте находятся два дочерних, состояния которых нужно связать (один изменяется в зависимости от другого), нужно использовать поднятие состояния.</a:t>
            </a:r>
          </a:p>
          <a:p>
            <a:pPr lvl="0">
              <a:spcBef>
                <a:spcPts val="1600"/>
              </a:spcBef>
              <a:spcAft>
                <a:spcPts val="1600"/>
              </a:spcAft>
            </a:pPr>
            <a:r>
              <a:rPr lang="ru-RU" sz="4400" dirty="0">
                <a:solidFill>
                  <a:schemeClr val="tx1"/>
                </a:solidFill>
              </a:rPr>
              <a:t>Под данным термином подразумевается процесс, в котором изменение состояния производится в родительском компоненте, чтобы изменить второй компонент.</a:t>
            </a:r>
          </a:p>
        </p:txBody>
      </p:sp>
      <p:cxnSp>
        <p:nvCxnSpPr>
          <p:cNvPr id="9" name="Прямая соединительная линия 8">
            <a:extLst>
              <a:ext uri="{FF2B5EF4-FFF2-40B4-BE49-F238E27FC236}">
                <a16:creationId xmlns:a16="http://schemas.microsoft.com/office/drawing/2014/main" id="{9EAD01E7-B55D-463E-BFEA-B5C7C6F21A7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098145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2749441" y="1998074"/>
            <a:ext cx="11142327"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7200" dirty="0">
                <a:solidFill>
                  <a:schemeClr val="accent1"/>
                </a:solidFill>
                <a:latin typeface="Montserrat" pitchFamily="2" charset="0"/>
              </a:rPr>
              <a:t>Как начать</a:t>
            </a:r>
            <a:endParaRPr sz="7200"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1;p15"/>
          <p:cNvSpPr txBox="1">
            <a:spLocks/>
          </p:cNvSpPr>
          <p:nvPr/>
        </p:nvSpPr>
        <p:spPr>
          <a:xfrm>
            <a:off x="2749440" y="4014082"/>
            <a:ext cx="19070035" cy="57055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Много вариантов, включая подключение </a:t>
            </a:r>
            <a:r>
              <a:rPr lang="en-US" sz="4400" dirty="0">
                <a:solidFill>
                  <a:schemeClr val="tx1"/>
                </a:solidFill>
              </a:rPr>
              <a:t>JS </a:t>
            </a:r>
            <a:r>
              <a:rPr lang="ru-RU" sz="4400" dirty="0">
                <a:solidFill>
                  <a:schemeClr val="tx1"/>
                </a:solidFill>
              </a:rPr>
              <a:t>кода.</a:t>
            </a:r>
          </a:p>
          <a:p>
            <a:pPr hangingPunct="1"/>
            <a:r>
              <a:rPr lang="ru-RU" sz="4400" dirty="0">
                <a:solidFill>
                  <a:schemeClr val="tx1"/>
                </a:solidFill>
              </a:rPr>
              <a:t>Для больших веб-приложений лучше использовать </a:t>
            </a:r>
            <a:r>
              <a:rPr lang="en-US" sz="4400" dirty="0">
                <a:solidFill>
                  <a:schemeClr val="tx1"/>
                </a:solidFill>
              </a:rPr>
              <a:t>create-react-app</a:t>
            </a:r>
          </a:p>
          <a:p>
            <a:pPr hangingPunct="1"/>
            <a:r>
              <a:rPr lang="en-US" sz="4400" dirty="0" err="1">
                <a:solidFill>
                  <a:schemeClr val="tx1"/>
                </a:solidFill>
              </a:rPr>
              <a:t>npm</a:t>
            </a:r>
            <a:r>
              <a:rPr lang="en-US" sz="4400" dirty="0">
                <a:solidFill>
                  <a:schemeClr val="tx1"/>
                </a:solidFill>
              </a:rPr>
              <a:t> install –g </a:t>
            </a:r>
            <a:r>
              <a:rPr lang="en-US" sz="4400">
                <a:solidFill>
                  <a:schemeClr val="tx1"/>
                </a:solidFill>
              </a:rPr>
              <a:t>create-react-app@latest</a:t>
            </a:r>
            <a:endParaRPr lang="en-US" sz="4400" dirty="0">
              <a:solidFill>
                <a:schemeClr val="tx1"/>
              </a:solidFill>
            </a:endParaRPr>
          </a:p>
          <a:p>
            <a:pPr hangingPunct="1"/>
            <a:r>
              <a:rPr lang="en-US" sz="4400" dirty="0" err="1">
                <a:solidFill>
                  <a:schemeClr val="tx1"/>
                </a:solidFill>
              </a:rPr>
              <a:t>npx</a:t>
            </a:r>
            <a:r>
              <a:rPr lang="en-US" sz="4400" dirty="0">
                <a:solidFill>
                  <a:schemeClr val="tx1"/>
                </a:solidFill>
              </a:rPr>
              <a:t> create-react-app my-app</a:t>
            </a:r>
          </a:p>
          <a:p>
            <a:pPr hangingPunct="1"/>
            <a:r>
              <a:rPr lang="en-US" sz="4400" dirty="0">
                <a:solidFill>
                  <a:schemeClr val="tx1"/>
                </a:solidFill>
              </a:rPr>
              <a:t>cd my-app</a:t>
            </a:r>
          </a:p>
          <a:p>
            <a:pPr hangingPunct="1"/>
            <a:r>
              <a:rPr lang="en-US" sz="4400" dirty="0" err="1">
                <a:solidFill>
                  <a:schemeClr val="tx1"/>
                </a:solidFill>
              </a:rPr>
              <a:t>npm</a:t>
            </a:r>
            <a:r>
              <a:rPr lang="en-US" sz="4400" dirty="0">
                <a:solidFill>
                  <a:schemeClr val="tx1"/>
                </a:solidFill>
              </a:rPr>
              <a:t> start</a:t>
            </a:r>
          </a:p>
        </p:txBody>
      </p:sp>
      <p:cxnSp>
        <p:nvCxnSpPr>
          <p:cNvPr id="12" name="Прямая соединительная линия 11">
            <a:extLst>
              <a:ext uri="{FF2B5EF4-FFF2-40B4-BE49-F238E27FC236}">
                <a16:creationId xmlns:a16="http://schemas.microsoft.com/office/drawing/2014/main" id="{4864ACF8-FC9A-4488-AFB5-793070C67FFA}"/>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13500"/>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Задание</a:t>
            </a:r>
          </a:p>
        </p:txBody>
      </p:sp>
      <p:sp>
        <p:nvSpPr>
          <p:cNvPr id="16" name="Google Shape;212;p38"/>
          <p:cNvSpPr txBox="1">
            <a:spLocks/>
          </p:cNvSpPr>
          <p:nvPr/>
        </p:nvSpPr>
        <p:spPr>
          <a:xfrm>
            <a:off x="2749441" y="4004499"/>
            <a:ext cx="19860497" cy="57070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Сделать страницу со списком магазинов, обслуживаемых поставщиком.</a:t>
            </a:r>
          </a:p>
          <a:p>
            <a:pPr lvl="0">
              <a:spcBef>
                <a:spcPts val="1600"/>
              </a:spcBef>
            </a:pPr>
            <a:r>
              <a:rPr lang="ru-RU" sz="4400" dirty="0">
                <a:solidFill>
                  <a:schemeClr val="tx1"/>
                </a:solidFill>
              </a:rPr>
              <a:t>Свойства: название, время открытия, время закрытия, удалённость от центра доставки, является ли “особенным”.</a:t>
            </a:r>
          </a:p>
          <a:p>
            <a:pPr lvl="0">
              <a:spcBef>
                <a:spcPts val="1600"/>
              </a:spcBef>
              <a:spcAft>
                <a:spcPts val="1600"/>
              </a:spcAft>
            </a:pPr>
            <a:r>
              <a:rPr lang="ru-RU" sz="4400" dirty="0">
                <a:solidFill>
                  <a:schemeClr val="tx1"/>
                </a:solidFill>
              </a:rPr>
              <a:t>Компоненты: основной, таблица с представлением, фильтр-поиск-сортировка, добавление нового магазина. </a:t>
            </a:r>
          </a:p>
        </p:txBody>
      </p:sp>
      <p:cxnSp>
        <p:nvCxnSpPr>
          <p:cNvPr id="9" name="Прямая соединительная линия 8">
            <a:extLst>
              <a:ext uri="{FF2B5EF4-FFF2-40B4-BE49-F238E27FC236}">
                <a16:creationId xmlns:a16="http://schemas.microsoft.com/office/drawing/2014/main" id="{3E0183EF-27A2-40E9-BDFD-7A01CA65FE98}"/>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0217805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2382582"/>
            <a:chOff x="2222017" y="3634295"/>
            <a:chExt cx="17511441" cy="2382582"/>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631216"/>
            </a:xfrm>
            <a:prstGeom prst="rect">
              <a:avLst/>
            </a:prstGeom>
          </p:spPr>
          <p:txBody>
            <a:bodyPr wrap="square">
              <a:spAutoFit/>
            </a:bodyPr>
            <a:lstStyle/>
            <a:p>
              <a:r>
                <a:rPr lang="ru-RU" sz="10000" b="1" dirty="0">
                  <a:solidFill>
                    <a:schemeClr val="bg1"/>
                  </a:solidFill>
                  <a:latin typeface="Montserrat" pitchFamily="2" charset="0"/>
                </a:rPr>
                <a:t>Конец</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257541" y="5616767"/>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257541" y="6586102"/>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8" name="Рисунок 7"/>
          <p:cNvPicPr>
            <a:picLocks noChangeAspect="1"/>
          </p:cNvPicPr>
          <p:nvPr/>
        </p:nvPicPr>
        <p:blipFill>
          <a:blip r:embed="rId4"/>
          <a:stretch>
            <a:fillRect/>
          </a:stretch>
        </p:blipFill>
        <p:spPr>
          <a:xfrm>
            <a:off x="4293704" y="1"/>
            <a:ext cx="15178256" cy="13716000"/>
          </a:xfrm>
          <a:prstGeom prst="rect">
            <a:avLst/>
          </a:prstGeom>
        </p:spPr>
      </p:pic>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57"/>
            <a:ext cx="24384000" cy="13716000"/>
          </a:xfrm>
          <a:prstGeom prst="rect">
            <a:avLst/>
          </a:prstGeom>
        </p:spPr>
      </p:pic>
      <p:sp>
        <p:nvSpPr>
          <p:cNvPr id="5" name="Google Shape;82;p17"/>
          <p:cNvSpPr txBox="1">
            <a:spLocks/>
          </p:cNvSpPr>
          <p:nvPr/>
        </p:nvSpPr>
        <p:spPr>
          <a:xfrm>
            <a:off x="2749441" y="1944303"/>
            <a:ext cx="19097820" cy="13543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chemeClr val="accent1"/>
                </a:solidFill>
                <a:latin typeface="Montserrat" pitchFamily="2" charset="0"/>
                <a:sym typeface="Aller"/>
              </a:rPr>
              <a:t>Состав </a:t>
            </a:r>
            <a:r>
              <a:rPr lang="en-US" sz="7200" dirty="0">
                <a:solidFill>
                  <a:schemeClr val="accent1"/>
                </a:solidFill>
                <a:latin typeface="Montserrat" pitchFamily="2" charset="0"/>
                <a:sym typeface="Aller"/>
              </a:rPr>
              <a:t>React </a:t>
            </a:r>
            <a:r>
              <a:rPr lang="ru-RU" sz="7200" dirty="0">
                <a:solidFill>
                  <a:schemeClr val="accent1"/>
                </a:solidFill>
                <a:latin typeface="Montserrat" pitchFamily="2" charset="0"/>
                <a:sym typeface="Aller"/>
              </a:rPr>
              <a:t>приложения</a:t>
            </a:r>
          </a:p>
        </p:txBody>
      </p:sp>
      <p:sp>
        <p:nvSpPr>
          <p:cNvPr id="6" name="Google Shape;83;p17"/>
          <p:cNvSpPr txBox="1">
            <a:spLocks/>
          </p:cNvSpPr>
          <p:nvPr/>
        </p:nvSpPr>
        <p:spPr>
          <a:xfrm>
            <a:off x="2749441" y="4217425"/>
            <a:ext cx="20262300" cy="35632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App.js - основной файл приложения</a:t>
            </a:r>
          </a:p>
          <a:p>
            <a:pPr hangingPunct="1"/>
            <a:r>
              <a:rPr lang="ru-RU" sz="4400" dirty="0">
                <a:solidFill>
                  <a:schemeClr val="tx1"/>
                </a:solidFill>
              </a:rPr>
              <a:t>index.js - основной файл проекта</a:t>
            </a:r>
          </a:p>
          <a:p>
            <a:pPr hangingPunct="1"/>
            <a:r>
              <a:rPr lang="ru-RU" sz="4400" dirty="0">
                <a:solidFill>
                  <a:schemeClr val="tx1"/>
                </a:solidFill>
              </a:rPr>
              <a:t>Посмотрите внимательно на код App.js</a:t>
            </a:r>
          </a:p>
        </p:txBody>
      </p:sp>
      <p:cxnSp>
        <p:nvCxnSpPr>
          <p:cNvPr id="9" name="Прямая соединительная линия 8">
            <a:extLst>
              <a:ext uri="{FF2B5EF4-FFF2-40B4-BE49-F238E27FC236}">
                <a16:creationId xmlns:a16="http://schemas.microsoft.com/office/drawing/2014/main" id="{768F92A5-4C84-4095-8BB2-7B50F82E6DB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88;p18"/>
          <p:cNvSpPr txBox="1">
            <a:spLocks/>
          </p:cNvSpPr>
          <p:nvPr/>
        </p:nvSpPr>
        <p:spPr>
          <a:xfrm>
            <a:off x="2749441" y="2016662"/>
            <a:ext cx="15980524" cy="11460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endParaRPr lang="ru-RU" sz="7200" dirty="0">
              <a:solidFill>
                <a:srgbClr val="7318F9"/>
              </a:solidFill>
            </a:endParaRPr>
          </a:p>
        </p:txBody>
      </p:sp>
      <p:sp>
        <p:nvSpPr>
          <p:cNvPr id="8" name="Google Shape;89;p18"/>
          <p:cNvSpPr txBox="1">
            <a:spLocks/>
          </p:cNvSpPr>
          <p:nvPr/>
        </p:nvSpPr>
        <p:spPr>
          <a:xfrm>
            <a:off x="2749440" y="4348522"/>
            <a:ext cx="18943911" cy="501895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JSX - это специальный синтаксис, который включает в себя HTML и </a:t>
            </a:r>
            <a:r>
              <a:rPr lang="ru-RU" sz="4400" dirty="0" err="1">
                <a:solidFill>
                  <a:schemeClr val="tx1"/>
                </a:solidFill>
              </a:rPr>
              <a:t>Javascript</a:t>
            </a:r>
            <a:r>
              <a:rPr lang="ru-RU" sz="4400" dirty="0">
                <a:solidFill>
                  <a:schemeClr val="tx1"/>
                </a:solidFill>
              </a:rPr>
              <a:t>.</a:t>
            </a:r>
          </a:p>
          <a:p>
            <a:pPr hangingPunct="1"/>
            <a:r>
              <a:rPr lang="ru-RU" sz="4400" dirty="0">
                <a:solidFill>
                  <a:schemeClr val="tx1"/>
                </a:solidFill>
              </a:rPr>
              <a:t>Его удобство состоит в том, что JSX позволяет сразу увидеть, как будет </a:t>
            </a:r>
            <a:r>
              <a:rPr lang="ru-RU" sz="4400" dirty="0" err="1">
                <a:solidFill>
                  <a:schemeClr val="tx1"/>
                </a:solidFill>
              </a:rPr>
              <a:t>отрисован</a:t>
            </a:r>
            <a:r>
              <a:rPr lang="ru-RU" sz="4400" dirty="0">
                <a:solidFill>
                  <a:schemeClr val="tx1"/>
                </a:solidFill>
              </a:rPr>
              <a:t> HTML код.</a:t>
            </a:r>
          </a:p>
          <a:p>
            <a:pPr hangingPunct="1"/>
            <a:r>
              <a:rPr lang="ru-RU" sz="4400" dirty="0">
                <a:solidFill>
                  <a:schemeClr val="tx1"/>
                </a:solidFill>
              </a:rPr>
              <a:t>Мы будем возвращаться к JSX время от времени.</a:t>
            </a:r>
          </a:p>
        </p:txBody>
      </p:sp>
      <p:cxnSp>
        <p:nvCxnSpPr>
          <p:cNvPr id="11" name="Прямая соединительная линия 10">
            <a:extLst>
              <a:ext uri="{FF2B5EF4-FFF2-40B4-BE49-F238E27FC236}">
                <a16:creationId xmlns:a16="http://schemas.microsoft.com/office/drawing/2014/main" id="{11E26C6E-BD2A-4951-A274-21B4CF96255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2749441" y="2117961"/>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Отредактируем файл </a:t>
            </a:r>
            <a:r>
              <a:rPr lang="en-US" sz="7200" dirty="0">
                <a:solidFill>
                  <a:srgbClr val="7318F9"/>
                </a:solidFill>
              </a:rPr>
              <a:t>App.js</a:t>
            </a:r>
          </a:p>
        </p:txBody>
      </p:sp>
      <p:sp>
        <p:nvSpPr>
          <p:cNvPr id="6" name="Google Shape;95;p19"/>
          <p:cNvSpPr txBox="1">
            <a:spLocks/>
          </p:cNvSpPr>
          <p:nvPr/>
        </p:nvSpPr>
        <p:spPr>
          <a:xfrm>
            <a:off x="2749443" y="4260540"/>
            <a:ext cx="20235166" cy="452565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400" dirty="0">
                <a:solidFill>
                  <a:srgbClr val="0000FF"/>
                </a:solidFill>
                <a:highlight>
                  <a:srgbClr val="FFFFFF"/>
                </a:highlight>
                <a:latin typeface="Courier New"/>
                <a:ea typeface="Courier New"/>
                <a:cs typeface="Courier New"/>
                <a:sym typeface="Courier New"/>
              </a:rPr>
              <a:t>function</a:t>
            </a:r>
            <a:r>
              <a:rPr lang="en-US" sz="44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0000FF"/>
                </a:solidFill>
                <a:highlight>
                  <a:srgbClr val="FFFFFF"/>
                </a:highlight>
                <a:latin typeface="Courier New"/>
                <a:ea typeface="Courier New"/>
                <a:cs typeface="Courier New"/>
                <a:sym typeface="Courier New"/>
              </a:rPr>
              <a:t>return</a:t>
            </a: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&lt;h1&gt;</a:t>
            </a:r>
            <a:r>
              <a:rPr lang="en-US" sz="4400" dirty="0">
                <a:solidFill>
                  <a:srgbClr val="000000"/>
                </a:solidFill>
                <a:highlight>
                  <a:srgbClr val="FFFFFF"/>
                </a:highlight>
                <a:latin typeface="Courier New"/>
                <a:ea typeface="Courier New"/>
                <a:cs typeface="Courier New"/>
                <a:sym typeface="Courier New"/>
              </a:rPr>
              <a:t>Hello, world</a:t>
            </a:r>
            <a:r>
              <a:rPr lang="en-US" sz="44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4400" dirty="0"/>
          </a:p>
        </p:txBody>
      </p:sp>
      <p:cxnSp>
        <p:nvCxnSpPr>
          <p:cNvPr id="9" name="Прямая соединительная линия 8">
            <a:extLst>
              <a:ext uri="{FF2B5EF4-FFF2-40B4-BE49-F238E27FC236}">
                <a16:creationId xmlns:a16="http://schemas.microsoft.com/office/drawing/2014/main" id="{5CD5CC8E-ECA9-4E45-A896-D7FC365B688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0" name="Рисунок 39">
            <a:extLst>
              <a:ext uri="{FF2B5EF4-FFF2-40B4-BE49-F238E27FC236}">
                <a16:creationId xmlns:a16="http://schemas.microsoft.com/office/drawing/2014/main" id="{A4E21720-27D4-415F-A3DB-DF69B04E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6" name="Google Shape;106;p21"/>
          <p:cNvSpPr txBox="1">
            <a:spLocks/>
          </p:cNvSpPr>
          <p:nvPr/>
        </p:nvSpPr>
        <p:spPr>
          <a:xfrm>
            <a:off x="2749441" y="1913723"/>
            <a:ext cx="13818873" cy="126733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Функция </a:t>
            </a:r>
            <a:r>
              <a:rPr lang="en-US" sz="7200" dirty="0">
                <a:solidFill>
                  <a:srgbClr val="7318F9"/>
                </a:solidFill>
              </a:rPr>
              <a:t>App()</a:t>
            </a:r>
          </a:p>
        </p:txBody>
      </p:sp>
      <p:sp>
        <p:nvSpPr>
          <p:cNvPr id="27" name="Google Shape;107;p21"/>
          <p:cNvSpPr txBox="1">
            <a:spLocks/>
          </p:cNvSpPr>
          <p:nvPr/>
        </p:nvSpPr>
        <p:spPr>
          <a:xfrm>
            <a:off x="2749441" y="4273436"/>
            <a:ext cx="18730205" cy="470395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Функция </a:t>
            </a:r>
            <a:r>
              <a:rPr lang="ru-RU" sz="4400" dirty="0" err="1">
                <a:solidFill>
                  <a:schemeClr val="tx1"/>
                </a:solidFill>
              </a:rPr>
              <a:t>App</a:t>
            </a:r>
            <a:r>
              <a:rPr lang="ru-RU" sz="4400" dirty="0">
                <a:solidFill>
                  <a:schemeClr val="tx1"/>
                </a:solidFill>
              </a:rPr>
              <a:t>() возвращает код HTML, который после преобразования поместится туда, где будет использована данная функция либо тег &lt;</a:t>
            </a:r>
            <a:r>
              <a:rPr lang="ru-RU" sz="4400" dirty="0" err="1">
                <a:solidFill>
                  <a:schemeClr val="tx1"/>
                </a:solidFill>
              </a:rPr>
              <a:t>App</a:t>
            </a:r>
            <a:r>
              <a:rPr lang="ru-RU" sz="4400" dirty="0">
                <a:solidFill>
                  <a:schemeClr val="tx1"/>
                </a:solidFill>
              </a:rPr>
              <a:t> /&gt;</a:t>
            </a:r>
          </a:p>
          <a:p>
            <a:pPr lvl="0"/>
            <a:r>
              <a:rPr lang="ru-RU" sz="4400" dirty="0">
                <a:solidFill>
                  <a:schemeClr val="tx1"/>
                </a:solidFill>
              </a:rPr>
              <a:t>Откройте файл index.js и посмотрите на функцию </a:t>
            </a:r>
            <a:r>
              <a:rPr lang="ru-RU" sz="4400" dirty="0" err="1">
                <a:solidFill>
                  <a:schemeClr val="tx1"/>
                </a:solidFill>
              </a:rPr>
              <a:t>ReactDOM.render</a:t>
            </a:r>
            <a:endParaRPr lang="ru-RU" sz="4400" dirty="0">
              <a:solidFill>
                <a:schemeClr val="tx1"/>
              </a:solidFill>
            </a:endParaRPr>
          </a:p>
        </p:txBody>
      </p:sp>
      <p:cxnSp>
        <p:nvCxnSpPr>
          <p:cNvPr id="38" name="Прямая соединительная линия 37">
            <a:extLst>
              <a:ext uri="{FF2B5EF4-FFF2-40B4-BE49-F238E27FC236}">
                <a16:creationId xmlns:a16="http://schemas.microsoft.com/office/drawing/2014/main" id="{BB8AE231-B1DF-4850-8D07-94C5313D095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12;p22"/>
          <p:cNvSpPr txBox="1">
            <a:spLocks/>
          </p:cNvSpPr>
          <p:nvPr/>
        </p:nvSpPr>
        <p:spPr>
          <a:xfrm>
            <a:off x="2749441" y="1941360"/>
            <a:ext cx="17397181" cy="275661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7" name="Google Shape;113;p22"/>
          <p:cNvSpPr txBox="1">
            <a:spLocks/>
          </p:cNvSpPr>
          <p:nvPr/>
        </p:nvSpPr>
        <p:spPr>
          <a:xfrm>
            <a:off x="2749440" y="4260540"/>
            <a:ext cx="19322283" cy="613579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chemeClr val="bg2"/>
                </a:solidFill>
                <a:highlight>
                  <a:srgbClr val="FFFFFF"/>
                </a:highlight>
                <a:latin typeface="Courier New"/>
                <a:ea typeface="Courier New"/>
                <a:cs typeface="Courier New"/>
                <a:sym typeface="Courier New"/>
              </a:rPr>
              <a:t>ReactDOM.render</a:t>
            </a:r>
            <a:r>
              <a:rPr lang="en-US" sz="4000" dirty="0">
                <a:solidFill>
                  <a:schemeClr val="bg2"/>
                </a:solidFill>
                <a:highlight>
                  <a:srgbClr val="FFFFFF"/>
                </a:highlight>
                <a:latin typeface="Courier New"/>
                <a:ea typeface="Courier New"/>
                <a:cs typeface="Courier New"/>
                <a:sym typeface="Courier New"/>
              </a:rPr>
              <a:t>(&lt;App /&gt;, </a:t>
            </a:r>
            <a:r>
              <a:rPr lang="en-US" sz="4000" dirty="0" err="1">
                <a:solidFill>
                  <a:schemeClr val="bg2"/>
                </a:solidFill>
                <a:highlight>
                  <a:srgbClr val="FFFFFF"/>
                </a:highlight>
                <a:latin typeface="Courier New"/>
                <a:ea typeface="Courier New"/>
                <a:cs typeface="Courier New"/>
                <a:sym typeface="Courier New"/>
              </a:rPr>
              <a:t>document.getElementById</a:t>
            </a:r>
            <a:r>
              <a:rPr lang="en-US" sz="4000" dirty="0">
                <a:solidFill>
                  <a:schemeClr val="bg2"/>
                </a:solidFill>
                <a:highlight>
                  <a:srgbClr val="FFFFFF"/>
                </a:highlight>
                <a:latin typeface="Courier New"/>
                <a:ea typeface="Courier New"/>
                <a:cs typeface="Courier New"/>
                <a:sym typeface="Courier New"/>
              </a:rPr>
              <a:t>('root'));</a:t>
            </a:r>
          </a:p>
          <a:p>
            <a:pPr lvl="0"/>
            <a:endParaRPr lang="en-US" sz="4400" dirty="0">
              <a:solidFill>
                <a:schemeClr val="bg2"/>
              </a:solidFill>
            </a:endParaRPr>
          </a:p>
          <a:p>
            <a:pPr lvl="0">
              <a:spcBef>
                <a:spcPts val="1600"/>
              </a:spcBef>
            </a:pPr>
            <a:r>
              <a:rPr lang="ru-RU" sz="4400" dirty="0">
                <a:solidFill>
                  <a:schemeClr val="tx1"/>
                </a:solidFill>
              </a:rPr>
              <a:t>Первый параметр - что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Второй параметр - где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Это означает, что в </a:t>
            </a:r>
            <a:r>
              <a:rPr lang="en-US" sz="4400" dirty="0">
                <a:solidFill>
                  <a:schemeClr val="tx1"/>
                </a:solidFill>
              </a:rPr>
              <a:t>index.html </a:t>
            </a:r>
            <a:r>
              <a:rPr lang="ru-RU" sz="4400" dirty="0">
                <a:solidFill>
                  <a:schemeClr val="tx1"/>
                </a:solidFill>
              </a:rPr>
              <a:t>должен быть элемент с </a:t>
            </a:r>
            <a:r>
              <a:rPr lang="en-US" sz="4400" dirty="0">
                <a:solidFill>
                  <a:schemeClr val="tx1"/>
                </a:solidFill>
              </a:rPr>
              <a:t>id root</a:t>
            </a:r>
          </a:p>
          <a:p>
            <a:pPr lvl="0">
              <a:spcBef>
                <a:spcPts val="1600"/>
              </a:spcBef>
              <a:spcAft>
                <a:spcPts val="1600"/>
              </a:spcAft>
            </a:pPr>
            <a:r>
              <a:rPr lang="ru-RU" sz="4400" dirty="0">
                <a:solidFill>
                  <a:schemeClr val="tx1"/>
                </a:solidFill>
              </a:rPr>
              <a:t>Откройте </a:t>
            </a:r>
            <a:r>
              <a:rPr lang="en-US" sz="4400" dirty="0">
                <a:solidFill>
                  <a:schemeClr val="tx1"/>
                </a:solidFill>
              </a:rPr>
              <a:t>index.html </a:t>
            </a:r>
            <a:r>
              <a:rPr lang="ru-RU" sz="4400" dirty="0">
                <a:solidFill>
                  <a:schemeClr val="tx1"/>
                </a:solidFill>
              </a:rPr>
              <a:t>и просмотрите содержимое.</a:t>
            </a:r>
          </a:p>
        </p:txBody>
      </p:sp>
      <p:cxnSp>
        <p:nvCxnSpPr>
          <p:cNvPr id="10" name="Прямая соединительная линия 9">
            <a:extLst>
              <a:ext uri="{FF2B5EF4-FFF2-40B4-BE49-F238E27FC236}">
                <a16:creationId xmlns:a16="http://schemas.microsoft.com/office/drawing/2014/main" id="{20047FFC-51B9-4744-88C6-6345A51F18A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1139</Words>
  <Application>Microsoft Office PowerPoint</Application>
  <PresentationFormat>Произвольный</PresentationFormat>
  <Paragraphs>177</Paragraphs>
  <Slides>31</Slides>
  <Notes>17</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31</vt:i4>
      </vt:variant>
    </vt:vector>
  </HeadingPairs>
  <TitlesOfParts>
    <vt:vector size="42" baseType="lpstr">
      <vt:lpstr>Arial</vt:lpstr>
      <vt:lpstr>Courier New</vt:lpstr>
      <vt:lpstr>Helvetica Light</vt:lpstr>
      <vt:lpstr>Helvetica Neue</vt:lpstr>
      <vt:lpstr>Montserrat</vt:lpstr>
      <vt:lpstr>Montserrat Medium</vt:lpstr>
      <vt:lpstr>Open Sans</vt:lpstr>
      <vt:lpstr>Open Sans Semibold</vt:lpstr>
      <vt:lpstr>Roboto</vt:lpstr>
      <vt:lpstr>Roboto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Тимофей Марьин</cp:lastModifiedBy>
  <cp:revision>180</cp:revision>
  <dcterms:modified xsi:type="dcterms:W3CDTF">2023-09-11T09:11:27Z</dcterms:modified>
</cp:coreProperties>
</file>