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2058" autoAdjust="0"/>
  </p:normalViewPr>
  <p:slideViewPr>
    <p:cSldViewPr snapToGrid="0" snapToObjects="1" showGuides="1">
      <p:cViewPr>
        <p:scale>
          <a:sx n="165" d="100"/>
          <a:sy n="165" d="100"/>
        </p:scale>
        <p:origin x="-1952" y="3424"/>
      </p:cViewPr>
      <p:guideLst>
        <p:guide orient="horz" pos="3573"/>
        <p:guide pos="375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4"/>
            <a:ext cx="5829300" cy="2123369"/>
          </a:xfrm>
        </p:spPr>
        <p:txBody>
          <a:bodyPr/>
          <a:lstStyle/>
          <a:p>
            <a:r>
              <a:rPr lang="en-GB" smtClean="0"/>
              <a:t>Click to edit Master title style</a:t>
            </a:r>
            <a:endParaRPr lang="en-US"/>
          </a:p>
        </p:txBody>
      </p:sp>
      <p:sp>
        <p:nvSpPr>
          <p:cNvPr id="3" name="Subtitle 2"/>
          <p:cNvSpPr>
            <a:spLocks noGrp="1"/>
          </p:cNvSpPr>
          <p:nvPr>
            <p:ph type="subTitle" idx="1"/>
          </p:nvPr>
        </p:nvSpPr>
        <p:spPr>
          <a:xfrm>
            <a:off x="1028700" y="5613402"/>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319510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221105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257176" y="573264"/>
            <a:ext cx="3357563" cy="1220822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25274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427376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541735" y="4198587"/>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309580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257179" y="3338691"/>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2628904" y="3338691"/>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9C939B2-9780-B64C-9AEA-E1AC8A3BEB3E}" type="datetimeFigureOut">
              <a:rPr lang="en-US" smtClean="0"/>
              <a:t>25/09/2013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172484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700"/>
            <a:ext cx="6172200" cy="1651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42900" y="2217387"/>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342900" y="3141487"/>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3483773" y="2217387"/>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3483773" y="3141487"/>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9C939B2-9780-B64C-9AEA-E1AC8A3BEB3E}" type="datetimeFigureOut">
              <a:rPr lang="en-US" smtClean="0"/>
              <a:t>25/09/2013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398760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9C939B2-9780-B64C-9AEA-E1AC8A3BEB3E}" type="datetimeFigureOut">
              <a:rPr lang="en-US" smtClean="0"/>
              <a:t>25/09/2013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196741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939B2-9780-B64C-9AEA-E1AC8A3BEB3E}" type="datetimeFigureOut">
              <a:rPr lang="en-US" smtClean="0"/>
              <a:t>25/09/2013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116400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4" y="394406"/>
            <a:ext cx="2256235" cy="1678517"/>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2681291" y="394408"/>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342904"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9C939B2-9780-B64C-9AEA-E1AC8A3BEB3E}" type="datetimeFigureOut">
              <a:rPr lang="en-US" smtClean="0"/>
              <a:t>25/09/2013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275334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344216" y="885120"/>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9C939B2-9780-B64C-9AEA-E1AC8A3BEB3E}" type="datetimeFigureOut">
              <a:rPr lang="en-US" smtClean="0"/>
              <a:t>25/09/2013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599756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700"/>
            <a:ext cx="6172200" cy="1651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342900" y="9181396"/>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B9C939B2-9780-B64C-9AEA-E1AC8A3BEB3E}" type="datetimeFigureOut">
              <a:rPr lang="en-US" smtClean="0"/>
              <a:t>25/09/2013</a:t>
            </a:fld>
            <a:endParaRPr lang="en-US"/>
          </a:p>
        </p:txBody>
      </p:sp>
      <p:sp>
        <p:nvSpPr>
          <p:cNvPr id="5" name="Footer Placeholder 4"/>
          <p:cNvSpPr>
            <a:spLocks noGrp="1"/>
          </p:cNvSpPr>
          <p:nvPr>
            <p:ph type="ftr" sz="quarter" idx="3"/>
          </p:nvPr>
        </p:nvSpPr>
        <p:spPr>
          <a:xfrm>
            <a:off x="2343150" y="9181396"/>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6"/>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1E72FAC-FDF3-A749-A42B-6816B68F00FD}" type="slidenum">
              <a:rPr lang="en-US" smtClean="0"/>
              <a:t>‹#›</a:t>
            </a:fld>
            <a:endParaRPr lang="en-US"/>
          </a:p>
        </p:txBody>
      </p:sp>
    </p:spTree>
    <p:extLst>
      <p:ext uri="{BB962C8B-B14F-4D97-AF65-F5344CB8AC3E}">
        <p14:creationId xmlns:p14="http://schemas.microsoft.com/office/powerpoint/2010/main" val="1400119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9-25 at 11.00.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4360170"/>
          </a:xfrm>
          <a:prstGeom prst="rect">
            <a:avLst/>
          </a:prstGeom>
        </p:spPr>
      </p:pic>
      <p:pic>
        <p:nvPicPr>
          <p:cNvPr id="5" name="Picture 4" descr="Screen Shot 2013-09-25 at 11.01.14.png"/>
          <p:cNvPicPr>
            <a:picLocks noChangeAspect="1"/>
          </p:cNvPicPr>
          <p:nvPr/>
        </p:nvPicPr>
        <p:blipFill rotWithShape="1">
          <a:blip r:embed="rId3">
            <a:extLst>
              <a:ext uri="{28A0092B-C50C-407E-A947-70E740481C1C}">
                <a14:useLocalDpi xmlns:a14="http://schemas.microsoft.com/office/drawing/2010/main" val="0"/>
              </a:ext>
            </a:extLst>
          </a:blip>
          <a:srcRect t="13896" b="10613"/>
          <a:stretch/>
        </p:blipFill>
        <p:spPr>
          <a:xfrm>
            <a:off x="0" y="2182451"/>
            <a:ext cx="6858000" cy="3291565"/>
          </a:xfrm>
          <a:prstGeom prst="rect">
            <a:avLst/>
          </a:prstGeom>
        </p:spPr>
      </p:pic>
      <p:pic>
        <p:nvPicPr>
          <p:cNvPr id="6" name="Picture 5" descr="Screen Shot 2013-09-25 at 11.01.21.png"/>
          <p:cNvPicPr>
            <a:picLocks noChangeAspect="1"/>
          </p:cNvPicPr>
          <p:nvPr/>
        </p:nvPicPr>
        <p:blipFill rotWithShape="1">
          <a:blip r:embed="rId4">
            <a:extLst>
              <a:ext uri="{28A0092B-C50C-407E-A947-70E740481C1C}">
                <a14:useLocalDpi xmlns:a14="http://schemas.microsoft.com/office/drawing/2010/main" val="0"/>
              </a:ext>
            </a:extLst>
          </a:blip>
          <a:srcRect t="26975"/>
          <a:stretch/>
        </p:blipFill>
        <p:spPr>
          <a:xfrm>
            <a:off x="0" y="5474440"/>
            <a:ext cx="6858000" cy="3183980"/>
          </a:xfrm>
          <a:prstGeom prst="rect">
            <a:avLst/>
          </a:prstGeom>
        </p:spPr>
      </p:pic>
      <p:sp>
        <p:nvSpPr>
          <p:cNvPr id="9" name="Rectangle 8"/>
          <p:cNvSpPr/>
          <p:nvPr/>
        </p:nvSpPr>
        <p:spPr>
          <a:xfrm>
            <a:off x="254000" y="1588603"/>
            <a:ext cx="6350000" cy="62552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sp>
        <p:nvSpPr>
          <p:cNvPr id="8" name="TextBox 7"/>
          <p:cNvSpPr txBox="1"/>
          <p:nvPr/>
        </p:nvSpPr>
        <p:spPr>
          <a:xfrm>
            <a:off x="762003" y="1588603"/>
            <a:ext cx="3093357" cy="1061829"/>
          </a:xfrm>
          <a:prstGeom prst="rect">
            <a:avLst/>
          </a:prstGeom>
          <a:solidFill>
            <a:schemeClr val="bg1"/>
          </a:solidFill>
        </p:spPr>
        <p:txBody>
          <a:bodyPr wrap="square" rtlCol="0">
            <a:spAutoFit/>
          </a:bodyPr>
          <a:lstStyle/>
          <a:p>
            <a:r>
              <a:rPr lang="en-US" sz="700" noProof="1" smtClean="0"/>
              <a:t>Lorem ipsum dolor sit amet, consectetur adipiscing elit. Cras at porta orci, et porttitor justo. Proin molestie ornare elit, sit amet commodo est semper sit amet. Vestibulum eget accumsan eros, a convallis enim. Praesent eget fermentum arcu, sed ullamcorper nisl. Class aptent taciti sociosqu ad litora torquent per conubia nostra, per inceptos himenaeos. Sed vel urna augue. Class aptent taciti sociosqu ad litora torquent per conubia nostra, per inceptos himenaeos. Donec vitae massa ut erat placerat placerat ut non elit. Aenean vel porttitor lacus. In pellentesque non libero pulvinar rhoncus. Suspendisse pharetra auctor enim id vestibulum.</a:t>
            </a:r>
            <a:endParaRPr lang="en-US" sz="700" noProof="1"/>
          </a:p>
        </p:txBody>
      </p:sp>
      <p:pic>
        <p:nvPicPr>
          <p:cNvPr id="7" name="Picture 6" descr="Screen Shot 2013-09-25 at 11.02.3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071" y="2735782"/>
            <a:ext cx="5334000" cy="1889473"/>
          </a:xfrm>
          <a:prstGeom prst="rect">
            <a:avLst/>
          </a:prstGeom>
        </p:spPr>
      </p:pic>
      <p:sp>
        <p:nvSpPr>
          <p:cNvPr id="10" name="TextBox 9"/>
          <p:cNvSpPr txBox="1"/>
          <p:nvPr/>
        </p:nvSpPr>
        <p:spPr>
          <a:xfrm>
            <a:off x="752929" y="578145"/>
            <a:ext cx="2857500" cy="276999"/>
          </a:xfrm>
          <a:prstGeom prst="rect">
            <a:avLst/>
          </a:prstGeom>
          <a:solidFill>
            <a:schemeClr val="tx1"/>
          </a:solidFill>
        </p:spPr>
        <p:txBody>
          <a:bodyPr wrap="square" rtlCol="0">
            <a:spAutoFit/>
          </a:bodyPr>
          <a:lstStyle/>
          <a:p>
            <a:r>
              <a:rPr lang="en-US" sz="1200" noProof="1" smtClean="0">
                <a:solidFill>
                  <a:schemeClr val="bg1"/>
                </a:solidFill>
              </a:rPr>
              <a:t>data is on fire</a:t>
            </a:r>
            <a:endParaRPr lang="en-US" sz="1200" noProof="1">
              <a:solidFill>
                <a:schemeClr val="bg1"/>
              </a:solidFill>
            </a:endParaRPr>
          </a:p>
        </p:txBody>
      </p:sp>
      <p:sp>
        <p:nvSpPr>
          <p:cNvPr id="11" name="TextBox 10"/>
          <p:cNvSpPr txBox="1"/>
          <p:nvPr/>
        </p:nvSpPr>
        <p:spPr>
          <a:xfrm>
            <a:off x="2276905" y="2690521"/>
            <a:ext cx="1270339" cy="215444"/>
          </a:xfrm>
          <a:prstGeom prst="rect">
            <a:avLst/>
          </a:prstGeom>
          <a:solidFill>
            <a:schemeClr val="bg1"/>
          </a:solidFill>
        </p:spPr>
        <p:txBody>
          <a:bodyPr wrap="square" rtlCol="0">
            <a:spAutoFit/>
          </a:bodyPr>
          <a:lstStyle/>
          <a:p>
            <a:r>
              <a:rPr lang="en-US" sz="800" noProof="1" smtClean="0"/>
              <a:t>Attendance time (min.)</a:t>
            </a:r>
            <a:endParaRPr lang="en-US" sz="800" noProof="1"/>
          </a:p>
        </p:txBody>
      </p:sp>
      <p:sp>
        <p:nvSpPr>
          <p:cNvPr id="12" name="TextBox 11"/>
          <p:cNvSpPr txBox="1"/>
          <p:nvPr/>
        </p:nvSpPr>
        <p:spPr>
          <a:xfrm>
            <a:off x="768927" y="2682151"/>
            <a:ext cx="1517077" cy="215444"/>
          </a:xfrm>
          <a:prstGeom prst="rect">
            <a:avLst/>
          </a:prstGeom>
          <a:solidFill>
            <a:schemeClr val="bg1"/>
          </a:solidFill>
        </p:spPr>
        <p:txBody>
          <a:bodyPr wrap="square" rtlCol="0">
            <a:spAutoFit/>
          </a:bodyPr>
          <a:lstStyle/>
          <a:p>
            <a:r>
              <a:rPr lang="en-US" sz="800" noProof="1" smtClean="0"/>
              <a:t>Time of day</a:t>
            </a:r>
            <a:endParaRPr lang="en-US" sz="800" noProof="1"/>
          </a:p>
        </p:txBody>
      </p:sp>
      <p:sp>
        <p:nvSpPr>
          <p:cNvPr id="14" name="TextBox 13"/>
          <p:cNvSpPr txBox="1"/>
          <p:nvPr/>
        </p:nvSpPr>
        <p:spPr>
          <a:xfrm>
            <a:off x="2339223" y="3520683"/>
            <a:ext cx="1278907" cy="152784"/>
          </a:xfrm>
          <a:prstGeom prst="rect">
            <a:avLst/>
          </a:prstGeom>
          <a:solidFill>
            <a:schemeClr val="bg1"/>
          </a:solidFill>
        </p:spPr>
        <p:txBody>
          <a:bodyPr wrap="square" lIns="0" tIns="0" rIns="0" bIns="0" rtlCol="0">
            <a:noAutofit/>
          </a:bodyPr>
          <a:lstStyle/>
          <a:p>
            <a:r>
              <a:rPr lang="en-US" sz="500" noProof="1" smtClean="0"/>
              <a:t>0     2     4     6     8     10     12     14     16     18     20</a:t>
            </a:r>
            <a:endParaRPr lang="en-US" sz="500" noProof="1"/>
          </a:p>
        </p:txBody>
      </p:sp>
      <p:graphicFrame>
        <p:nvGraphicFramePr>
          <p:cNvPr id="26" name="Table 25"/>
          <p:cNvGraphicFramePr>
            <a:graphicFrameLocks noGrp="1"/>
          </p:cNvGraphicFramePr>
          <p:nvPr>
            <p:extLst>
              <p:ext uri="{D42A27DB-BD31-4B8C-83A1-F6EECF244321}">
                <p14:modId xmlns:p14="http://schemas.microsoft.com/office/powerpoint/2010/main" val="1205163691"/>
              </p:ext>
            </p:extLst>
          </p:nvPr>
        </p:nvGraphicFramePr>
        <p:xfrm>
          <a:off x="847603" y="4903120"/>
          <a:ext cx="4972490" cy="749599"/>
        </p:xfrm>
        <a:graphic>
          <a:graphicData uri="http://schemas.openxmlformats.org/drawingml/2006/table">
            <a:tbl>
              <a:tblPr firstRow="1" bandRow="1">
                <a:tableStyleId>{5C22544A-7EE6-4342-B048-85BDC9FD1C3A}</a:tableStyleId>
              </a:tblPr>
              <a:tblGrid>
                <a:gridCol w="399306"/>
                <a:gridCol w="1190323"/>
                <a:gridCol w="817081"/>
                <a:gridCol w="1282890"/>
                <a:gridCol w="1282890"/>
              </a:tblGrid>
              <a:tr h="287143">
                <a:tc>
                  <a:txBody>
                    <a:bodyPr/>
                    <a:lstStyle/>
                    <a:p>
                      <a:pPr algn="ctr"/>
                      <a:endParaRPr lang="en-US" sz="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t>Station</a:t>
                      </a:r>
                    </a:p>
                  </a:txBody>
                  <a:tcPr anchor="ctr"/>
                </a:tc>
                <a:tc>
                  <a:txBody>
                    <a:bodyPr/>
                    <a:lstStyle/>
                    <a:p>
                      <a:pPr algn="ctr"/>
                      <a:r>
                        <a:rPr lang="en-US" sz="600" dirty="0" smtClean="0"/>
                        <a:t>No. of incidents</a:t>
                      </a:r>
                      <a:endParaRPr lang="en-US" sz="600" dirty="0"/>
                    </a:p>
                  </a:txBody>
                  <a:tcPr anchor="ctr"/>
                </a:tc>
                <a:tc>
                  <a:txBody>
                    <a:bodyPr/>
                    <a:lstStyle/>
                    <a:p>
                      <a:pPr algn="ctr"/>
                      <a:r>
                        <a:rPr lang="en-US" sz="600" dirty="0" smtClean="0"/>
                        <a:t>% of incidents</a:t>
                      </a:r>
                      <a:r>
                        <a:rPr lang="en-US" sz="600" baseline="0" dirty="0" smtClean="0"/>
                        <a:t> </a:t>
                      </a:r>
                      <a:r>
                        <a:rPr lang="en-US" sz="600" dirty="0" smtClean="0"/>
                        <a:t>attended</a:t>
                      </a:r>
                      <a:r>
                        <a:rPr lang="en-US" sz="600" baseline="0" dirty="0" smtClean="0"/>
                        <a:t> </a:t>
                      </a:r>
                      <a:r>
                        <a:rPr lang="en-US" sz="600" dirty="0" smtClean="0"/>
                        <a:t>within 6 minutes</a:t>
                      </a:r>
                      <a:endParaRPr lang="en-US" sz="600" dirty="0"/>
                    </a:p>
                  </a:txBody>
                  <a:tcPr anchor="ctr"/>
                </a:tc>
                <a:tc>
                  <a:txBody>
                    <a:bodyPr/>
                    <a:lstStyle/>
                    <a:p>
                      <a:pPr algn="ctr"/>
                      <a:r>
                        <a:rPr lang="en-US" sz="600" dirty="0" smtClean="0"/>
                        <a:t>% of</a:t>
                      </a:r>
                      <a:r>
                        <a:rPr lang="en-US" sz="600" baseline="0" dirty="0" smtClean="0"/>
                        <a:t> total</a:t>
                      </a:r>
                      <a:endParaRPr lang="en-US" sz="600" dirty="0"/>
                    </a:p>
                  </a:txBody>
                  <a:tcPr anchor="ctr"/>
                </a:tc>
              </a:tr>
              <a:tr h="231228">
                <a:tc>
                  <a:txBody>
                    <a:bodyPr/>
                    <a:lstStyle/>
                    <a:p>
                      <a:pPr algn="ctr"/>
                      <a:r>
                        <a:rPr lang="en-US" sz="900" b="1" dirty="0" smtClean="0">
                          <a:latin typeface="ＭＳ ゴシック"/>
                          <a:ea typeface="ＭＳ ゴシック"/>
                          <a:cs typeface="ＭＳ ゴシック"/>
                        </a:rPr>
                        <a:t>&gt;</a:t>
                      </a:r>
                      <a:endParaRPr lang="en-US" sz="900" b="1" dirty="0"/>
                    </a:p>
                  </a:txBody>
                  <a:tcPr anchor="ctr"/>
                </a:tc>
                <a:tc>
                  <a:txBody>
                    <a:bodyPr/>
                    <a:lstStyle/>
                    <a:p>
                      <a:r>
                        <a:rPr lang="en-US" sz="600" dirty="0" smtClean="0"/>
                        <a:t>Acton</a:t>
                      </a:r>
                      <a:endParaRPr lang="en-US" sz="600" dirty="0"/>
                    </a:p>
                  </a:txBody>
                  <a:tcPr anchor="ctr"/>
                </a:tc>
                <a:tc>
                  <a:txBody>
                    <a:bodyPr/>
                    <a:lstStyle/>
                    <a:p>
                      <a:pPr algn="ctr"/>
                      <a:r>
                        <a:rPr lang="en-US" sz="600" dirty="0" smtClean="0"/>
                        <a:t>858</a:t>
                      </a:r>
                      <a:endParaRPr lang="en-US" sz="600" dirty="0"/>
                    </a:p>
                  </a:txBody>
                  <a:tcPr anchor="ctr"/>
                </a:tc>
                <a:tc>
                  <a:txBody>
                    <a:bodyPr/>
                    <a:lstStyle/>
                    <a:p>
                      <a:pPr algn="ctr"/>
                      <a:r>
                        <a:rPr lang="en-US" sz="600" dirty="0" smtClean="0"/>
                        <a:t>76.89%</a:t>
                      </a:r>
                      <a:endParaRPr lang="en-US" sz="600" dirty="0"/>
                    </a:p>
                  </a:txBody>
                  <a:tcPr anchor="ctr"/>
                </a:tc>
                <a:tc>
                  <a:txBody>
                    <a:bodyPr/>
                    <a:lstStyle/>
                    <a:p>
                      <a:pPr algn="ctr"/>
                      <a:r>
                        <a:rPr lang="en-US" sz="600" dirty="0" smtClean="0"/>
                        <a:t>8.30%</a:t>
                      </a:r>
                      <a:endParaRPr lang="en-US" sz="600" dirty="0"/>
                    </a:p>
                  </a:txBody>
                  <a:tcPr anchor="ctr"/>
                </a:tc>
              </a:tr>
              <a:tr h="231228">
                <a:tc>
                  <a:txBody>
                    <a:bodyPr/>
                    <a:lstStyle/>
                    <a:p>
                      <a:pPr algn="ctr"/>
                      <a:r>
                        <a:rPr lang="en-US" sz="900" b="1" dirty="0" smtClean="0"/>
                        <a:t>∨</a:t>
                      </a:r>
                      <a:endParaRPr lang="en-US" sz="900" b="1" dirty="0"/>
                    </a:p>
                  </a:txBody>
                  <a:tcPr anchor="ctr"/>
                </a:tc>
                <a:tc>
                  <a:txBody>
                    <a:bodyPr/>
                    <a:lstStyle/>
                    <a:p>
                      <a:r>
                        <a:rPr lang="en-US" sz="600" dirty="0" err="1" smtClean="0"/>
                        <a:t>Addington</a:t>
                      </a:r>
                      <a:endParaRPr lang="en-US" sz="600" dirty="0"/>
                    </a:p>
                  </a:txBody>
                  <a:tcPr anchor="ctr"/>
                </a:tc>
                <a:tc>
                  <a:txBody>
                    <a:bodyPr/>
                    <a:lstStyle/>
                    <a:p>
                      <a:pPr algn="ctr"/>
                      <a:r>
                        <a:rPr lang="en-US" sz="600" dirty="0" smtClean="0"/>
                        <a:t>522</a:t>
                      </a:r>
                      <a:endParaRPr lang="en-US" sz="600" dirty="0"/>
                    </a:p>
                  </a:txBody>
                  <a:tcPr anchor="ctr"/>
                </a:tc>
                <a:tc>
                  <a:txBody>
                    <a:bodyPr/>
                    <a:lstStyle/>
                    <a:p>
                      <a:pPr algn="ctr"/>
                      <a:r>
                        <a:rPr lang="en-US" sz="600" dirty="0" smtClean="0"/>
                        <a:t>72.16%</a:t>
                      </a:r>
                      <a:endParaRPr lang="en-US" sz="600" dirty="0"/>
                    </a:p>
                  </a:txBody>
                  <a:tcPr anchor="ctr"/>
                </a:tc>
                <a:tc>
                  <a:txBody>
                    <a:bodyPr/>
                    <a:lstStyle/>
                    <a:p>
                      <a:pPr algn="ctr"/>
                      <a:r>
                        <a:rPr lang="en-US" sz="600" dirty="0" smtClean="0"/>
                        <a:t>9.15%</a:t>
                      </a:r>
                      <a:endParaRPr lang="en-US" sz="600" dirty="0"/>
                    </a:p>
                  </a:txBody>
                  <a:tcPr anchor="ctr"/>
                </a:tc>
              </a:tr>
            </a:tbl>
          </a:graphicData>
        </a:graphic>
      </p:graphicFrame>
      <p:pic>
        <p:nvPicPr>
          <p:cNvPr id="27" name="Picture 26" descr="Screen Shot 2013-09-25 at 11.01.21.png"/>
          <p:cNvPicPr>
            <a:picLocks noChangeAspect="1"/>
          </p:cNvPicPr>
          <p:nvPr/>
        </p:nvPicPr>
        <p:blipFill rotWithShape="1">
          <a:blip r:embed="rId4">
            <a:extLst>
              <a:ext uri="{28A0092B-C50C-407E-A947-70E740481C1C}">
                <a14:useLocalDpi xmlns:a14="http://schemas.microsoft.com/office/drawing/2010/main" val="0"/>
              </a:ext>
            </a:extLst>
          </a:blip>
          <a:srcRect t="26975"/>
          <a:stretch/>
        </p:blipFill>
        <p:spPr>
          <a:xfrm>
            <a:off x="0" y="7843823"/>
            <a:ext cx="6858000" cy="3183980"/>
          </a:xfrm>
          <a:prstGeom prst="rect">
            <a:avLst/>
          </a:prstGeom>
        </p:spPr>
      </p:pic>
      <p:sp>
        <p:nvSpPr>
          <p:cNvPr id="28" name="TextBox 27"/>
          <p:cNvSpPr txBox="1"/>
          <p:nvPr/>
        </p:nvSpPr>
        <p:spPr>
          <a:xfrm>
            <a:off x="757390" y="8019741"/>
            <a:ext cx="3093357" cy="1061829"/>
          </a:xfrm>
          <a:prstGeom prst="rect">
            <a:avLst/>
          </a:prstGeom>
          <a:solidFill>
            <a:schemeClr val="bg1"/>
          </a:solidFill>
        </p:spPr>
        <p:txBody>
          <a:bodyPr wrap="square" rtlCol="0">
            <a:spAutoFit/>
          </a:bodyPr>
          <a:lstStyle/>
          <a:p>
            <a:r>
              <a:rPr lang="en-US" sz="700" noProof="1" smtClean="0"/>
              <a:t>Lorem ipsum dolor sit amet, consectetur adipiscing elit. Cras at porta orci, et porttitor justo. Proin molestie ornare elit, sit amet commodo est semper sit amet. Vestibulum eget accumsan eros, a convallis enim. Praesent eget fermentum arcu, sed ullamcorper nisl. Class aptent taciti sociosqu ad litora torquent per conubia nostra, per inceptos himenaeos. Sed vel urna augue. Class aptent taciti sociosqu ad litora torquent per conubia nostra, per inceptos himenaeos. Donec vitae massa ut erat placerat placerat ut non elit. Aenean vel porttitor lacus. In pellentesque non libero pulvinar rhoncus. Suspendisse pharetra auctor enim id vestibulum.</a:t>
            </a:r>
            <a:endParaRPr lang="en-US" sz="700" noProof="1"/>
          </a:p>
        </p:txBody>
      </p:sp>
      <p:pic>
        <p:nvPicPr>
          <p:cNvPr id="29" name="Picture 28"/>
          <p:cNvPicPr>
            <a:picLocks noChangeAspect="1"/>
          </p:cNvPicPr>
          <p:nvPr/>
        </p:nvPicPr>
        <p:blipFill rotWithShape="1">
          <a:blip r:embed="rId6"/>
          <a:srcRect l="2308" t="9083" r="90370" b="17206"/>
          <a:stretch/>
        </p:blipFill>
        <p:spPr>
          <a:xfrm>
            <a:off x="5834307" y="4903119"/>
            <a:ext cx="211073" cy="2900989"/>
          </a:xfrm>
          <a:prstGeom prst="rect">
            <a:avLst/>
          </a:prstGeom>
        </p:spPr>
      </p:pic>
      <p:cxnSp>
        <p:nvCxnSpPr>
          <p:cNvPr id="3" name="Straight Connector 2"/>
          <p:cNvCxnSpPr/>
          <p:nvPr/>
        </p:nvCxnSpPr>
        <p:spPr>
          <a:xfrm>
            <a:off x="2654858" y="2890572"/>
            <a:ext cx="0" cy="643580"/>
          </a:xfrm>
          <a:prstGeom prst="line">
            <a:avLst/>
          </a:prstGeom>
          <a:ln w="127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3618130" y="2650432"/>
            <a:ext cx="2362419" cy="10559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sp>
        <p:nvSpPr>
          <p:cNvPr id="32" name="Rounded Rectangular Callout 31"/>
          <p:cNvSpPr/>
          <p:nvPr/>
        </p:nvSpPr>
        <p:spPr>
          <a:xfrm>
            <a:off x="3770689" y="2463733"/>
            <a:ext cx="955250" cy="579924"/>
          </a:xfrm>
          <a:prstGeom prst="wedgeRoundRectCallout">
            <a:avLst>
              <a:gd name="adj1" fmla="val -141873"/>
              <a:gd name="adj2" fmla="val 94715"/>
              <a:gd name="adj3" fmla="val 16667"/>
            </a:avLst>
          </a:prstGeom>
          <a:solidFill>
            <a:srgbClr val="FFFF00">
              <a:alpha val="59000"/>
            </a:srgbClr>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noProof="1" smtClean="0">
                <a:solidFill>
                  <a:schemeClr val="tx1"/>
                </a:solidFill>
              </a:rPr>
              <a:t>This one is not selectable!</a:t>
            </a:r>
            <a:endParaRPr lang="en-US" sz="800" noProof="1">
              <a:solidFill>
                <a:schemeClr val="tx1"/>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2227432303"/>
              </p:ext>
            </p:extLst>
          </p:nvPr>
        </p:nvGraphicFramePr>
        <p:xfrm>
          <a:off x="847603" y="7118309"/>
          <a:ext cx="4972490" cy="693684"/>
        </p:xfrm>
        <a:graphic>
          <a:graphicData uri="http://schemas.openxmlformats.org/drawingml/2006/table">
            <a:tbl>
              <a:tblPr bandRow="1">
                <a:tableStyleId>{5C22544A-7EE6-4342-B048-85BDC9FD1C3A}</a:tableStyleId>
              </a:tblPr>
              <a:tblGrid>
                <a:gridCol w="399306"/>
                <a:gridCol w="1190323"/>
                <a:gridCol w="817081"/>
                <a:gridCol w="1282890"/>
                <a:gridCol w="1282890"/>
              </a:tblGrid>
              <a:tr h="231228">
                <a:tc>
                  <a:txBody>
                    <a:bodyPr/>
                    <a:lstStyle/>
                    <a:p>
                      <a:pPr algn="ctr"/>
                      <a:r>
                        <a:rPr lang="en-US" sz="900" dirty="0" smtClean="0">
                          <a:latin typeface="ＭＳ ゴシック"/>
                          <a:ea typeface="ＭＳ ゴシック"/>
                          <a:cs typeface="ＭＳ ゴシック"/>
                        </a:rPr>
                        <a:t>&gt;</a:t>
                      </a:r>
                      <a:endParaRPr lang="en-US" sz="900" dirty="0"/>
                    </a:p>
                  </a:txBody>
                  <a:tcPr anchor="ctr"/>
                </a:tc>
                <a:tc>
                  <a:txBody>
                    <a:bodyPr/>
                    <a:lstStyle/>
                    <a:p>
                      <a:r>
                        <a:rPr lang="en-US" sz="600" dirty="0" smtClean="0"/>
                        <a:t>Barking</a:t>
                      </a:r>
                      <a:endParaRPr lang="en-US" sz="600" dirty="0"/>
                    </a:p>
                  </a:txBody>
                  <a:tcPr anchor="ctr"/>
                </a:tc>
                <a:tc>
                  <a:txBody>
                    <a:bodyPr/>
                    <a:lstStyle/>
                    <a:p>
                      <a:pPr algn="ctr"/>
                      <a:r>
                        <a:rPr lang="en-US" sz="600" dirty="0" smtClean="0"/>
                        <a:t>889</a:t>
                      </a:r>
                      <a:endParaRPr lang="en-US" sz="600" dirty="0"/>
                    </a:p>
                  </a:txBody>
                  <a:tcPr anchor="ctr"/>
                </a:tc>
                <a:tc>
                  <a:txBody>
                    <a:bodyPr/>
                    <a:lstStyle/>
                    <a:p>
                      <a:pPr algn="ctr"/>
                      <a:r>
                        <a:rPr lang="en-US" sz="600" dirty="0" smtClean="0"/>
                        <a:t>73.55%</a:t>
                      </a:r>
                      <a:endParaRPr lang="en-US" sz="600" dirty="0"/>
                    </a:p>
                  </a:txBody>
                  <a:tcPr anchor="ctr"/>
                </a:tc>
                <a:tc>
                  <a:txBody>
                    <a:bodyPr/>
                    <a:lstStyle/>
                    <a:p>
                      <a:pPr algn="ctr"/>
                      <a:r>
                        <a:rPr lang="en-US" sz="600" dirty="0" smtClean="0"/>
                        <a:t>7.87%</a:t>
                      </a:r>
                      <a:endParaRPr lang="en-US" sz="600" dirty="0"/>
                    </a:p>
                  </a:txBody>
                  <a:tcPr anchor="ctr"/>
                </a:tc>
              </a:tr>
              <a:tr h="231228">
                <a:tc>
                  <a:txBody>
                    <a:bodyPr/>
                    <a:lstStyle/>
                    <a:p>
                      <a:pPr algn="ctr"/>
                      <a:r>
                        <a:rPr lang="en-US" sz="900" dirty="0" smtClean="0">
                          <a:latin typeface="ＭＳ ゴシック"/>
                          <a:ea typeface="ＭＳ ゴシック"/>
                          <a:cs typeface="ＭＳ ゴシック"/>
                        </a:rPr>
                        <a:t>&gt;</a:t>
                      </a:r>
                      <a:endParaRPr lang="en-US" sz="900" dirty="0"/>
                    </a:p>
                  </a:txBody>
                  <a:tcPr anchor="ctr"/>
                </a:tc>
                <a:tc>
                  <a:txBody>
                    <a:bodyPr/>
                    <a:lstStyle/>
                    <a:p>
                      <a:r>
                        <a:rPr lang="en-US" sz="600" dirty="0" smtClean="0"/>
                        <a:t>Barnet</a:t>
                      </a:r>
                      <a:endParaRPr lang="en-US" sz="600" dirty="0"/>
                    </a:p>
                  </a:txBody>
                  <a:tcPr anchor="ctr"/>
                </a:tc>
                <a:tc>
                  <a:txBody>
                    <a:bodyPr/>
                    <a:lstStyle/>
                    <a:p>
                      <a:pPr algn="ctr"/>
                      <a:r>
                        <a:rPr lang="en-US" sz="600" dirty="0" smtClean="0"/>
                        <a:t>653</a:t>
                      </a:r>
                      <a:endParaRPr lang="en-US" sz="600" dirty="0"/>
                    </a:p>
                  </a:txBody>
                  <a:tcPr anchor="ctr"/>
                </a:tc>
                <a:tc>
                  <a:txBody>
                    <a:bodyPr/>
                    <a:lstStyle/>
                    <a:p>
                      <a:pPr algn="ctr"/>
                      <a:r>
                        <a:rPr lang="en-US" sz="600" dirty="0" smtClean="0"/>
                        <a:t>73.42%</a:t>
                      </a:r>
                      <a:endParaRPr lang="en-US" sz="600" dirty="0"/>
                    </a:p>
                  </a:txBody>
                  <a:tcPr anchor="ctr">
                    <a:solidFill>
                      <a:srgbClr val="E9EDF4"/>
                    </a:solidFill>
                  </a:tcPr>
                </a:tc>
                <a:tc>
                  <a:txBody>
                    <a:bodyPr/>
                    <a:lstStyle/>
                    <a:p>
                      <a:pPr algn="ctr"/>
                      <a:r>
                        <a:rPr lang="en-US" sz="600" dirty="0" smtClean="0"/>
                        <a:t>8.02%</a:t>
                      </a:r>
                      <a:endParaRPr lang="en-US" sz="600" dirty="0"/>
                    </a:p>
                  </a:txBody>
                  <a:tcPr anchor="ctr"/>
                </a:tc>
              </a:tr>
              <a:tr h="231228">
                <a:tc>
                  <a:txBody>
                    <a:bodyPr/>
                    <a:lstStyle/>
                    <a:p>
                      <a:pPr algn="ctr"/>
                      <a:r>
                        <a:rPr lang="en-US" sz="900" dirty="0" smtClean="0">
                          <a:latin typeface="ＭＳ ゴシック"/>
                          <a:ea typeface="ＭＳ ゴシック"/>
                          <a:cs typeface="ＭＳ ゴシック"/>
                        </a:rPr>
                        <a:t>&gt;</a:t>
                      </a:r>
                      <a:endParaRPr lang="en-US" sz="900" dirty="0"/>
                    </a:p>
                  </a:txBody>
                  <a:tcPr anchor="ctr"/>
                </a:tc>
                <a:tc>
                  <a:txBody>
                    <a:bodyPr/>
                    <a:lstStyle/>
                    <a:p>
                      <a:r>
                        <a:rPr lang="en-US" sz="600" dirty="0" smtClean="0"/>
                        <a:t>Battersea</a:t>
                      </a:r>
                      <a:endParaRPr lang="en-US" sz="600" dirty="0"/>
                    </a:p>
                  </a:txBody>
                  <a:tcPr anchor="ctr"/>
                </a:tc>
                <a:tc>
                  <a:txBody>
                    <a:bodyPr/>
                    <a:lstStyle/>
                    <a:p>
                      <a:pPr algn="ctr"/>
                      <a:r>
                        <a:rPr lang="en-US" sz="600" dirty="0" smtClean="0"/>
                        <a:t>772</a:t>
                      </a:r>
                      <a:endParaRPr lang="en-US" sz="600" dirty="0"/>
                    </a:p>
                  </a:txBody>
                  <a:tcPr anchor="ctr"/>
                </a:tc>
                <a:tc>
                  <a:txBody>
                    <a:bodyPr/>
                    <a:lstStyle/>
                    <a:p>
                      <a:pPr algn="ctr"/>
                      <a:r>
                        <a:rPr lang="en-US" sz="600" dirty="0" smtClean="0"/>
                        <a:t>92.05%</a:t>
                      </a:r>
                      <a:endParaRPr lang="en-US" sz="600" dirty="0"/>
                    </a:p>
                  </a:txBody>
                  <a:tcPr anchor="ctr"/>
                </a:tc>
                <a:tc>
                  <a:txBody>
                    <a:bodyPr/>
                    <a:lstStyle/>
                    <a:p>
                      <a:pPr algn="ctr"/>
                      <a:r>
                        <a:rPr lang="en-US" sz="600" dirty="0" smtClean="0"/>
                        <a:t>8.69%</a:t>
                      </a:r>
                      <a:endParaRPr lang="en-US" sz="600" dirty="0"/>
                    </a:p>
                  </a:txBody>
                  <a:tcPr anchor="ctr"/>
                </a:tc>
              </a:tr>
            </a:tbl>
          </a:graphicData>
        </a:graphic>
      </p:graphicFrame>
      <p:sp>
        <p:nvSpPr>
          <p:cNvPr id="34" name="Rectangle 33"/>
          <p:cNvSpPr/>
          <p:nvPr/>
        </p:nvSpPr>
        <p:spPr>
          <a:xfrm>
            <a:off x="1254607" y="5665427"/>
            <a:ext cx="4534699" cy="13926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pic>
        <p:nvPicPr>
          <p:cNvPr id="48" name="Picture 47" descr="Screen Shot 2013-09-25 at 16.31.3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2227" y="6045535"/>
            <a:ext cx="3716085" cy="878907"/>
          </a:xfrm>
          <a:prstGeom prst="rect">
            <a:avLst/>
          </a:prstGeom>
        </p:spPr>
      </p:pic>
      <p:sp>
        <p:nvSpPr>
          <p:cNvPr id="36" name="TextBox 35"/>
          <p:cNvSpPr txBox="1"/>
          <p:nvPr/>
        </p:nvSpPr>
        <p:spPr>
          <a:xfrm>
            <a:off x="1647299" y="6822684"/>
            <a:ext cx="1278907" cy="152784"/>
          </a:xfrm>
          <a:prstGeom prst="rect">
            <a:avLst/>
          </a:prstGeom>
          <a:solidFill>
            <a:schemeClr val="bg1"/>
          </a:solidFill>
        </p:spPr>
        <p:txBody>
          <a:bodyPr wrap="square" lIns="0" tIns="0" rIns="0" bIns="0" rtlCol="0">
            <a:noAutofit/>
          </a:bodyPr>
          <a:lstStyle/>
          <a:p>
            <a:r>
              <a:rPr lang="en-US" sz="500" noProof="1" smtClean="0"/>
              <a:t>0     2     4     6     8     10     12     14     16     18     20</a:t>
            </a:r>
            <a:endParaRPr lang="en-US" sz="500" noProof="1"/>
          </a:p>
        </p:txBody>
      </p:sp>
      <p:sp>
        <p:nvSpPr>
          <p:cNvPr id="37" name="TextBox 36"/>
          <p:cNvSpPr txBox="1"/>
          <p:nvPr/>
        </p:nvSpPr>
        <p:spPr>
          <a:xfrm>
            <a:off x="2971217" y="6822684"/>
            <a:ext cx="2369123" cy="152784"/>
          </a:xfrm>
          <a:prstGeom prst="rect">
            <a:avLst/>
          </a:prstGeom>
          <a:solidFill>
            <a:schemeClr val="bg1"/>
          </a:solidFill>
        </p:spPr>
        <p:txBody>
          <a:bodyPr wrap="square" lIns="0" tIns="0" rIns="0" bIns="0" rtlCol="0">
            <a:noAutofit/>
          </a:bodyPr>
          <a:lstStyle/>
          <a:p>
            <a:r>
              <a:rPr lang="en-US" sz="500" noProof="1" smtClean="0"/>
              <a:t>0    1    2    3    4    5    6    7    8    9    10    11    12    13    14    15    16    17    18    19    20    21</a:t>
            </a:r>
            <a:endParaRPr lang="en-US" sz="500" noProof="1"/>
          </a:p>
        </p:txBody>
      </p:sp>
      <p:pic>
        <p:nvPicPr>
          <p:cNvPr id="39" name="Picture 38" descr="foo2.png"/>
          <p:cNvPicPr>
            <a:picLocks noChangeAspect="1"/>
          </p:cNvPicPr>
          <p:nvPr/>
        </p:nvPicPr>
        <p:blipFill rotWithShape="1">
          <a:blip r:embed="rId8">
            <a:extLst>
              <a:ext uri="{28A0092B-C50C-407E-A947-70E740481C1C}">
                <a14:useLocalDpi xmlns:a14="http://schemas.microsoft.com/office/drawing/2010/main" val="0"/>
              </a:ext>
            </a:extLst>
          </a:blip>
          <a:srcRect t="-19761" b="-1"/>
          <a:stretch/>
        </p:blipFill>
        <p:spPr>
          <a:xfrm>
            <a:off x="2999005" y="6148514"/>
            <a:ext cx="2124518" cy="634597"/>
          </a:xfrm>
          <a:prstGeom prst="rect">
            <a:avLst/>
          </a:prstGeom>
          <a:solidFill>
            <a:schemeClr val="bg1"/>
          </a:solidFill>
        </p:spPr>
      </p:pic>
      <p:pic>
        <p:nvPicPr>
          <p:cNvPr id="40" name="Picture 39" descr="foo1.png"/>
          <p:cNvPicPr>
            <a:picLocks noChangeAspect="1"/>
          </p:cNvPicPr>
          <p:nvPr/>
        </p:nvPicPr>
        <p:blipFill rotWithShape="1">
          <a:blip r:embed="rId9">
            <a:extLst>
              <a:ext uri="{28A0092B-C50C-407E-A947-70E740481C1C}">
                <a14:useLocalDpi xmlns:a14="http://schemas.microsoft.com/office/drawing/2010/main" val="0"/>
              </a:ext>
            </a:extLst>
          </a:blip>
          <a:srcRect r="15861"/>
          <a:stretch/>
        </p:blipFill>
        <p:spPr>
          <a:xfrm>
            <a:off x="3323544" y="6204204"/>
            <a:ext cx="1952943" cy="578906"/>
          </a:xfrm>
          <a:prstGeom prst="rect">
            <a:avLst/>
          </a:prstGeom>
        </p:spPr>
      </p:pic>
      <p:grpSp>
        <p:nvGrpSpPr>
          <p:cNvPr id="41" name="Group 40"/>
          <p:cNvGrpSpPr/>
          <p:nvPr/>
        </p:nvGrpSpPr>
        <p:grpSpPr>
          <a:xfrm>
            <a:off x="4696195" y="6242524"/>
            <a:ext cx="764509" cy="304041"/>
            <a:chOff x="5342961" y="2973366"/>
            <a:chExt cx="764509" cy="304041"/>
          </a:xfrm>
        </p:grpSpPr>
        <p:sp>
          <p:nvSpPr>
            <p:cNvPr id="42" name="Rectangle 41"/>
            <p:cNvSpPr/>
            <p:nvPr/>
          </p:nvSpPr>
          <p:spPr>
            <a:xfrm>
              <a:off x="5342961" y="3174260"/>
              <a:ext cx="93064" cy="8211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sp>
          <p:nvSpPr>
            <p:cNvPr id="43" name="Rectangle 42"/>
            <p:cNvSpPr/>
            <p:nvPr/>
          </p:nvSpPr>
          <p:spPr>
            <a:xfrm>
              <a:off x="5342961" y="2973366"/>
              <a:ext cx="93064" cy="82111"/>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sp>
          <p:nvSpPr>
            <p:cNvPr id="44" name="TextBox 43"/>
            <p:cNvSpPr txBox="1"/>
            <p:nvPr/>
          </p:nvSpPr>
          <p:spPr>
            <a:xfrm>
              <a:off x="5457941" y="2978840"/>
              <a:ext cx="639453" cy="108543"/>
            </a:xfrm>
            <a:prstGeom prst="rect">
              <a:avLst/>
            </a:prstGeom>
            <a:solidFill>
              <a:schemeClr val="bg1"/>
            </a:solidFill>
          </p:spPr>
          <p:txBody>
            <a:bodyPr wrap="square" lIns="0" tIns="0" rIns="0" bIns="0" rtlCol="0">
              <a:noAutofit/>
            </a:bodyPr>
            <a:lstStyle/>
            <a:p>
              <a:r>
                <a:rPr lang="en-US" sz="500" noProof="1" smtClean="0"/>
                <a:t>Expected, following Addington closure</a:t>
              </a:r>
              <a:endParaRPr lang="en-US" sz="500" noProof="1"/>
            </a:p>
          </p:txBody>
        </p:sp>
        <p:sp>
          <p:nvSpPr>
            <p:cNvPr id="45" name="TextBox 44"/>
            <p:cNvSpPr txBox="1"/>
            <p:nvPr/>
          </p:nvSpPr>
          <p:spPr>
            <a:xfrm>
              <a:off x="5468017" y="3168864"/>
              <a:ext cx="639453" cy="108543"/>
            </a:xfrm>
            <a:prstGeom prst="rect">
              <a:avLst/>
            </a:prstGeom>
            <a:solidFill>
              <a:schemeClr val="bg1"/>
            </a:solidFill>
          </p:spPr>
          <p:txBody>
            <a:bodyPr wrap="square" lIns="0" tIns="0" rIns="0" bIns="0" rtlCol="0">
              <a:noAutofit/>
            </a:bodyPr>
            <a:lstStyle/>
            <a:p>
              <a:r>
                <a:rPr lang="en-US" sz="500" noProof="1" smtClean="0"/>
                <a:t>Addington</a:t>
              </a:r>
              <a:endParaRPr lang="en-US" sz="500" noProof="1"/>
            </a:p>
          </p:txBody>
        </p:sp>
      </p:grpSp>
      <p:sp>
        <p:nvSpPr>
          <p:cNvPr id="47" name="TextBox 46"/>
          <p:cNvSpPr txBox="1"/>
          <p:nvPr/>
        </p:nvSpPr>
        <p:spPr>
          <a:xfrm>
            <a:off x="2922209" y="5996788"/>
            <a:ext cx="2585358" cy="200055"/>
          </a:xfrm>
          <a:prstGeom prst="rect">
            <a:avLst/>
          </a:prstGeom>
          <a:solidFill>
            <a:schemeClr val="bg1"/>
          </a:solidFill>
        </p:spPr>
        <p:txBody>
          <a:bodyPr wrap="square" rtlCol="0">
            <a:spAutoFit/>
          </a:bodyPr>
          <a:lstStyle/>
          <a:p>
            <a:r>
              <a:rPr lang="en-US" sz="700" noProof="1" smtClean="0"/>
              <a:t>Distance of incident from station (mi.)</a:t>
            </a:r>
            <a:endParaRPr lang="en-US" sz="700" noProof="1"/>
          </a:p>
        </p:txBody>
      </p:sp>
      <p:pic>
        <p:nvPicPr>
          <p:cNvPr id="46" name="Picture 45" descr="foo3.png"/>
          <p:cNvPicPr>
            <a:picLocks noChangeAspect="1"/>
          </p:cNvPicPr>
          <p:nvPr/>
        </p:nvPicPr>
        <p:blipFill rotWithShape="1">
          <a:blip r:embed="rId10">
            <a:extLst>
              <a:ext uri="{28A0092B-C50C-407E-A947-70E740481C1C}">
                <a14:useLocalDpi xmlns:a14="http://schemas.microsoft.com/office/drawing/2010/main" val="0"/>
              </a:ext>
            </a:extLst>
          </a:blip>
          <a:srcRect l="-7708" t="-38149" b="-1"/>
          <a:stretch/>
        </p:blipFill>
        <p:spPr>
          <a:xfrm>
            <a:off x="1612228" y="6045535"/>
            <a:ext cx="1185564" cy="733171"/>
          </a:xfrm>
          <a:prstGeom prst="rect">
            <a:avLst/>
          </a:prstGeom>
          <a:solidFill>
            <a:schemeClr val="bg1"/>
          </a:solidFill>
        </p:spPr>
      </p:pic>
      <p:pic>
        <p:nvPicPr>
          <p:cNvPr id="38" name="Picture 37" descr="fo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65516" y="6187784"/>
            <a:ext cx="1232157" cy="594075"/>
          </a:xfrm>
          <a:prstGeom prst="rect">
            <a:avLst/>
          </a:prstGeom>
        </p:spPr>
      </p:pic>
      <p:sp>
        <p:nvSpPr>
          <p:cNvPr id="49" name="TextBox 48"/>
          <p:cNvSpPr txBox="1"/>
          <p:nvPr/>
        </p:nvSpPr>
        <p:spPr>
          <a:xfrm>
            <a:off x="1254606" y="5663076"/>
            <a:ext cx="4379576" cy="323165"/>
          </a:xfrm>
          <a:prstGeom prst="rect">
            <a:avLst/>
          </a:prstGeom>
          <a:solidFill>
            <a:schemeClr val="bg1"/>
          </a:solidFill>
        </p:spPr>
        <p:txBody>
          <a:bodyPr wrap="square" rtlCol="0">
            <a:spAutoFit/>
          </a:bodyPr>
          <a:lstStyle/>
          <a:p>
            <a:r>
              <a:rPr lang="en-US" sz="800" b="1" noProof="1" smtClean="0"/>
              <a:t>Closure of Addington station</a:t>
            </a:r>
          </a:p>
          <a:p>
            <a:r>
              <a:rPr lang="en-US" sz="700" noProof="1" smtClean="0"/>
              <a:t>Alternative fire station most likely to fill in: </a:t>
            </a:r>
            <a:r>
              <a:rPr lang="en-US" sz="700" b="1" noProof="1" smtClean="0"/>
              <a:t>Woodside</a:t>
            </a:r>
            <a:endParaRPr lang="en-US" sz="700" b="1" noProof="1"/>
          </a:p>
        </p:txBody>
      </p:sp>
      <p:sp>
        <p:nvSpPr>
          <p:cNvPr id="35" name="TextBox 34"/>
          <p:cNvSpPr txBox="1"/>
          <p:nvPr/>
        </p:nvSpPr>
        <p:spPr>
          <a:xfrm>
            <a:off x="1646557" y="5992523"/>
            <a:ext cx="1270339" cy="200055"/>
          </a:xfrm>
          <a:prstGeom prst="rect">
            <a:avLst/>
          </a:prstGeom>
          <a:solidFill>
            <a:schemeClr val="bg1"/>
          </a:solidFill>
        </p:spPr>
        <p:txBody>
          <a:bodyPr wrap="square" rtlCol="0">
            <a:spAutoFit/>
          </a:bodyPr>
          <a:lstStyle/>
          <a:p>
            <a:r>
              <a:rPr lang="en-US" sz="700" noProof="1" smtClean="0"/>
              <a:t>Attendance time (min.)</a:t>
            </a:r>
            <a:endParaRPr lang="en-US" sz="700" noProof="1"/>
          </a:p>
        </p:txBody>
      </p:sp>
      <p:cxnSp>
        <p:nvCxnSpPr>
          <p:cNvPr id="50" name="Straight Connector 49"/>
          <p:cNvCxnSpPr/>
          <p:nvPr/>
        </p:nvCxnSpPr>
        <p:spPr>
          <a:xfrm>
            <a:off x="2029864" y="6161296"/>
            <a:ext cx="0" cy="643580"/>
          </a:xfrm>
          <a:prstGeom prst="line">
            <a:avLst/>
          </a:prstGeom>
          <a:ln w="127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51" name="Rounded Rectangular Callout 50"/>
          <p:cNvSpPr/>
          <p:nvPr/>
        </p:nvSpPr>
        <p:spPr>
          <a:xfrm>
            <a:off x="4972999" y="2570788"/>
            <a:ext cx="955250" cy="1046788"/>
          </a:xfrm>
          <a:prstGeom prst="wedgeRoundRectCallout">
            <a:avLst>
              <a:gd name="adj1" fmla="val -21010"/>
              <a:gd name="adj2" fmla="val 175118"/>
              <a:gd name="adj3" fmla="val 16667"/>
            </a:avLst>
          </a:prstGeom>
          <a:solidFill>
            <a:srgbClr val="FFFF00">
              <a:alpha val="59000"/>
            </a:srgbClr>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noProof="1" smtClean="0">
                <a:solidFill>
                  <a:schemeClr val="tx1"/>
                </a:solidFill>
              </a:rPr>
              <a:t>One month is selected, that is 8.33% of one year (assuming incidents distribute evenly in time).</a:t>
            </a:r>
            <a:endParaRPr lang="en-US" sz="800" noProof="1">
              <a:solidFill>
                <a:schemeClr val="tx1"/>
              </a:solidFill>
            </a:endParaRPr>
          </a:p>
        </p:txBody>
      </p:sp>
      <p:sp>
        <p:nvSpPr>
          <p:cNvPr id="52" name="TextBox 51"/>
          <p:cNvSpPr txBox="1"/>
          <p:nvPr/>
        </p:nvSpPr>
        <p:spPr>
          <a:xfrm>
            <a:off x="778330" y="4710767"/>
            <a:ext cx="3878336" cy="215444"/>
          </a:xfrm>
          <a:prstGeom prst="rect">
            <a:avLst/>
          </a:prstGeom>
          <a:noFill/>
        </p:spPr>
        <p:txBody>
          <a:bodyPr wrap="square" rtlCol="0">
            <a:spAutoFit/>
          </a:bodyPr>
          <a:lstStyle/>
          <a:p>
            <a:r>
              <a:rPr lang="en-US" sz="800" noProof="1" smtClean="0"/>
              <a:t>Order by: </a:t>
            </a:r>
            <a:r>
              <a:rPr lang="en-US" sz="800" noProof="1" smtClean="0">
                <a:latin typeface="Wingdings"/>
                <a:ea typeface="Wingdings"/>
                <a:cs typeface="Wingdings"/>
                <a:sym typeface="Wingdings"/>
              </a:rPr>
              <a:t></a:t>
            </a:r>
            <a:r>
              <a:rPr lang="en-US" sz="800" noProof="1" smtClean="0">
                <a:sym typeface="Wingdings"/>
              </a:rPr>
              <a:t> name  </a:t>
            </a:r>
            <a:r>
              <a:rPr lang="en-US" sz="800" noProof="1" smtClean="0">
                <a:latin typeface="Wingdings"/>
                <a:ea typeface="Wingdings"/>
                <a:cs typeface="Wingdings"/>
                <a:sym typeface="Wingdings"/>
              </a:rPr>
              <a:t></a:t>
            </a:r>
            <a:r>
              <a:rPr lang="en-US" sz="800" noProof="1" smtClean="0">
                <a:sym typeface="Wingdings"/>
              </a:rPr>
              <a:t> % of incidents attended within 6 minutes, descending</a:t>
            </a:r>
            <a:endParaRPr lang="en-US" sz="800" noProof="1"/>
          </a:p>
        </p:txBody>
      </p:sp>
    </p:spTree>
    <p:extLst>
      <p:ext uri="{BB962C8B-B14F-4D97-AF65-F5344CB8AC3E}">
        <p14:creationId xmlns:p14="http://schemas.microsoft.com/office/powerpoint/2010/main" val="2128017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TotalTime>
  <Words>414</Words>
  <Application>Microsoft Macintosh PowerPoint</Application>
  <PresentationFormat>A4 Paper (210x297 mm)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Digital Contraptions Imaginarium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Gianfranco Cecconi</dc:creator>
  <cp:lastModifiedBy>Gianfranco Cecconi</cp:lastModifiedBy>
  <cp:revision>37</cp:revision>
  <dcterms:created xsi:type="dcterms:W3CDTF">2013-09-25T10:00:35Z</dcterms:created>
  <dcterms:modified xsi:type="dcterms:W3CDTF">2013-09-25T15:52:25Z</dcterms:modified>
</cp:coreProperties>
</file>