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1"/>
  </p:handoutMasterIdLst>
  <p:sldIdLst>
    <p:sldId id="256" r:id="rId2"/>
    <p:sldId id="273" r:id="rId3"/>
    <p:sldId id="300" r:id="rId4"/>
    <p:sldId id="299" r:id="rId5"/>
    <p:sldId id="292" r:id="rId6"/>
    <p:sldId id="257" r:id="rId7"/>
    <p:sldId id="296" r:id="rId8"/>
    <p:sldId id="297" r:id="rId9"/>
    <p:sldId id="29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85A7F-BA1E-CC46-A137-D37BF2778CD2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235BE-2BA0-AA44-B713-2BB9FFB7A4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907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8C16-80EF-6E4A-8CA3-AA6678EE7E63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3C06-CB94-7540-B451-3B7BEA3E15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063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8C16-80EF-6E4A-8CA3-AA6678EE7E63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3C06-CB94-7540-B451-3B7BEA3E15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61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8C16-80EF-6E4A-8CA3-AA6678EE7E63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3C06-CB94-7540-B451-3B7BEA3E15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813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8C16-80EF-6E4A-8CA3-AA6678EE7E63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3C06-CB94-7540-B451-3B7BEA3E15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561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8C16-80EF-6E4A-8CA3-AA6678EE7E63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3C06-CB94-7540-B451-3B7BEA3E15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111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8C16-80EF-6E4A-8CA3-AA6678EE7E63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3C06-CB94-7540-B451-3B7BEA3E15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110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8C16-80EF-6E4A-8CA3-AA6678EE7E63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3C06-CB94-7540-B451-3B7BEA3E15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149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8C16-80EF-6E4A-8CA3-AA6678EE7E63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3C06-CB94-7540-B451-3B7BEA3E15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599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8C16-80EF-6E4A-8CA3-AA6678EE7E63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3C06-CB94-7540-B451-3B7BEA3E15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704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8C16-80EF-6E4A-8CA3-AA6678EE7E63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3C06-CB94-7540-B451-3B7BEA3E15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53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8C16-80EF-6E4A-8CA3-AA6678EE7E63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3C06-CB94-7540-B451-3B7BEA3E15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134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8C16-80EF-6E4A-8CA3-AA6678EE7E63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93C06-CB94-7540-B451-3B7BEA3E15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864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08898"/>
          </a:xfrm>
        </p:spPr>
        <p:txBody>
          <a:bodyPr>
            <a:normAutofit/>
          </a:bodyPr>
          <a:lstStyle/>
          <a:p>
            <a:r>
              <a:rPr lang="en-US" dirty="0" smtClean="0"/>
              <a:t>Method Calls (Part 2)</a:t>
            </a:r>
            <a:br>
              <a:rPr lang="en-US" dirty="0" smtClean="0"/>
            </a:br>
            <a:r>
              <a:rPr lang="en-US" dirty="0" smtClean="0"/>
              <a:t>The more complete story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3138"/>
            <a:ext cx="6400800" cy="995661"/>
          </a:xfrm>
        </p:spPr>
        <p:txBody>
          <a:bodyPr>
            <a:normAutofit/>
          </a:bodyPr>
          <a:lstStyle/>
          <a:p>
            <a:r>
              <a:rPr lang="en-US" dirty="0" smtClean="0"/>
              <a:t>September 27,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57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US" dirty="0" smtClean="0"/>
              <a:t>ethod calls</a:t>
            </a:r>
            <a:br>
              <a:rPr lang="en-US" dirty="0" smtClean="0"/>
            </a:br>
            <a:r>
              <a:rPr lang="en-US" dirty="0" smtClean="0"/>
              <a:t>What we know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call a method: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271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US" dirty="0" smtClean="0"/>
              <a:t>ethod calls</a:t>
            </a:r>
            <a:br>
              <a:rPr lang="en-US" dirty="0" smtClean="0"/>
            </a:br>
            <a:r>
              <a:rPr lang="en-US" dirty="0" smtClean="0"/>
              <a:t>What we know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call a method: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sz="3600" dirty="0" err="1" smtClean="0"/>
              <a:t>someObject.someMethod</a:t>
            </a:r>
            <a:r>
              <a:rPr lang="en-US" sz="36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38802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method calls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</a:t>
            </a:r>
          </a:p>
          <a:p>
            <a:pPr lvl="1"/>
            <a:r>
              <a:rPr lang="en-US" dirty="0" smtClean="0"/>
              <a:t>Called method is typically in a different class from calling method</a:t>
            </a:r>
          </a:p>
          <a:p>
            <a:r>
              <a:rPr lang="en-US" dirty="0" smtClean="0"/>
              <a:t>Internal</a:t>
            </a:r>
          </a:p>
          <a:p>
            <a:pPr lvl="1"/>
            <a:r>
              <a:rPr lang="en-US" dirty="0" smtClean="0"/>
              <a:t>Called method is in same class as calling method</a:t>
            </a:r>
          </a:p>
          <a:p>
            <a:pPr lvl="1"/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366421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method calls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Instance</a:t>
            </a:r>
          </a:p>
          <a:p>
            <a:pPr lvl="1"/>
            <a:r>
              <a:rPr lang="en-US" dirty="0" smtClean="0"/>
              <a:t>Instance methods are invoked on an instance of a class (i.e. an object)</a:t>
            </a:r>
          </a:p>
          <a:p>
            <a:pPr lvl="1"/>
            <a:r>
              <a:rPr lang="en-US" dirty="0" smtClean="0"/>
              <a:t>Instance method call is an order to an object to perform some action or behavior</a:t>
            </a:r>
            <a:endParaRPr lang="en-US" dirty="0"/>
          </a:p>
          <a:p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Class methods may be invoked without an instance of the class</a:t>
            </a:r>
          </a:p>
          <a:p>
            <a:pPr lvl="1"/>
            <a:r>
              <a:rPr lang="en-US" dirty="0" smtClean="0"/>
              <a:t>Class method call is an order to a class to perform some action</a:t>
            </a:r>
          </a:p>
          <a:p>
            <a:pPr lvl="1"/>
            <a:r>
              <a:rPr lang="en-US" dirty="0" smtClean="0"/>
              <a:t>Class methods are identified by the </a:t>
            </a:r>
            <a:r>
              <a:rPr lang="en-US" b="1" i="1" dirty="0" smtClean="0"/>
              <a:t>static</a:t>
            </a:r>
            <a:r>
              <a:rPr lang="en-US" dirty="0" smtClean="0"/>
              <a:t> keyword.  </a:t>
            </a:r>
          </a:p>
        </p:txBody>
      </p:sp>
    </p:spTree>
    <p:extLst>
      <p:ext uri="{BB962C8B-B14F-4D97-AF65-F5344CB8AC3E}">
        <p14:creationId xmlns:p14="http://schemas.microsoft.com/office/powerpoint/2010/main" xmlns="" val="8058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for Calling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External instance method call</a:t>
            </a:r>
          </a:p>
          <a:p>
            <a:pPr lvl="1"/>
            <a:r>
              <a:rPr lang="en-US" dirty="0" err="1" smtClean="0"/>
              <a:t>someObject.someMethod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Internal instance method call</a:t>
            </a:r>
          </a:p>
          <a:p>
            <a:pPr lvl="1"/>
            <a:r>
              <a:rPr lang="en-US" dirty="0" err="1" smtClean="0"/>
              <a:t>someMethod</a:t>
            </a:r>
            <a:r>
              <a:rPr lang="en-US" dirty="0" smtClean="0"/>
              <a:t>();	</a:t>
            </a:r>
            <a:r>
              <a:rPr lang="en-US" sz="1800" b="1" dirty="0"/>
              <a:t>// Identical to internal </a:t>
            </a:r>
            <a:r>
              <a:rPr lang="en-US" sz="1800" b="1" dirty="0" smtClean="0"/>
              <a:t>class method </a:t>
            </a:r>
            <a:r>
              <a:rPr lang="en-US" sz="1800" b="1" dirty="0"/>
              <a:t>call!</a:t>
            </a:r>
            <a:r>
              <a:rPr lang="en-US" sz="1800" b="1" dirty="0" smtClean="0"/>
              <a:t>!</a:t>
            </a:r>
            <a:endParaRPr lang="en-US" sz="1800" dirty="0" smtClean="0"/>
          </a:p>
          <a:p>
            <a:r>
              <a:rPr lang="en-US" dirty="0" smtClean="0"/>
              <a:t>External class method call</a:t>
            </a:r>
          </a:p>
          <a:p>
            <a:pPr lvl="1"/>
            <a:r>
              <a:rPr lang="en-US" dirty="0" err="1" smtClean="0"/>
              <a:t>SomeClass.someMethod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Math.sqrt</a:t>
            </a:r>
            <a:r>
              <a:rPr lang="en-US" dirty="0" smtClean="0"/>
              <a:t>(</a:t>
            </a:r>
            <a:r>
              <a:rPr lang="en-US" dirty="0" err="1" smtClean="0"/>
              <a:t>someDouble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Internal class method call</a:t>
            </a:r>
          </a:p>
          <a:p>
            <a:pPr lvl="1"/>
            <a:r>
              <a:rPr lang="en-US" dirty="0" err="1" smtClean="0"/>
              <a:t>someMethod</a:t>
            </a:r>
            <a:r>
              <a:rPr lang="en-US" dirty="0" smtClean="0"/>
              <a:t>();	</a:t>
            </a:r>
            <a:r>
              <a:rPr lang="en-US" sz="1800" b="1" dirty="0" smtClean="0"/>
              <a:t>// Identical to internal instance method call!!!</a:t>
            </a:r>
          </a:p>
          <a:p>
            <a:pPr lvl="1"/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5276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</a:t>
            </a:r>
            <a:r>
              <a:rPr lang="en-US" dirty="0" err="1" smtClean="0"/>
              <a:t>BallBot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instance method call</a:t>
            </a:r>
          </a:p>
          <a:p>
            <a:pPr lvl="1"/>
            <a:r>
              <a:rPr lang="en-US" dirty="0" err="1" smtClean="0"/>
              <a:t>ballBot.canMoveForward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Internal instance method call</a:t>
            </a:r>
          </a:p>
          <a:p>
            <a:pPr lvl="1"/>
            <a:r>
              <a:rPr lang="en-US" dirty="0" err="1" smtClean="0"/>
              <a:t>distanceBetweenPoints</a:t>
            </a:r>
            <a:r>
              <a:rPr lang="en-US" dirty="0" smtClean="0"/>
              <a:t>(</a:t>
            </a:r>
            <a:r>
              <a:rPr lang="en-US" dirty="0" err="1" smtClean="0"/>
              <a:t>entrancePoint</a:t>
            </a:r>
            <a:r>
              <a:rPr lang="en-US" dirty="0" smtClean="0"/>
              <a:t>, </a:t>
            </a:r>
            <a:r>
              <a:rPr lang="en-US" dirty="0" err="1" smtClean="0"/>
              <a:t>ballBotPoint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External class method call</a:t>
            </a:r>
          </a:p>
          <a:p>
            <a:pPr lvl="1"/>
            <a:r>
              <a:rPr lang="en-US" dirty="0" err="1" smtClean="0"/>
              <a:t>Math.random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47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this</a:t>
            </a:r>
            <a:r>
              <a:rPr lang="en-US" dirty="0" smtClean="0"/>
              <a:t> Keyword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keyword, </a:t>
            </a:r>
            <a:r>
              <a:rPr lang="en-US" b="1" i="1" dirty="0" smtClean="0"/>
              <a:t>this</a:t>
            </a:r>
            <a:r>
              <a:rPr lang="en-US" dirty="0" smtClean="0"/>
              <a:t>, allows you to use the external syntax to call an instance method or reference an instance property from within a method of the same class</a:t>
            </a:r>
          </a:p>
          <a:p>
            <a:r>
              <a:rPr lang="en-US" b="1" i="1" dirty="0"/>
              <a:t>this</a:t>
            </a:r>
            <a:r>
              <a:rPr lang="en-US" dirty="0" smtClean="0"/>
              <a:t> refers to the object that was used to call the method within which </a:t>
            </a:r>
            <a:r>
              <a:rPr lang="en-US" b="1" i="1" dirty="0" smtClean="0"/>
              <a:t>this</a:t>
            </a:r>
            <a:r>
              <a:rPr lang="en-US" dirty="0" smtClean="0"/>
              <a:t> is used.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/>
              <a:t>distanceBetweenPoints</a:t>
            </a:r>
            <a:r>
              <a:rPr lang="en-US" dirty="0"/>
              <a:t>(</a:t>
            </a:r>
            <a:r>
              <a:rPr lang="en-US" dirty="0" err="1"/>
              <a:t>entrancePoint</a:t>
            </a:r>
            <a:r>
              <a:rPr lang="en-US" dirty="0"/>
              <a:t>, </a:t>
            </a:r>
            <a:r>
              <a:rPr lang="en-US" dirty="0" err="1"/>
              <a:t>ballBotPoint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is equivalent to 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err="1" smtClean="0"/>
              <a:t>this.distanceBetweenPoints</a:t>
            </a:r>
            <a:r>
              <a:rPr lang="en-US" dirty="0"/>
              <a:t>(</a:t>
            </a:r>
            <a:r>
              <a:rPr lang="en-US" dirty="0" err="1"/>
              <a:t>entrancePoint</a:t>
            </a:r>
            <a:r>
              <a:rPr lang="en-US" dirty="0"/>
              <a:t>, </a:t>
            </a:r>
            <a:r>
              <a:rPr lang="en-US" dirty="0" err="1"/>
              <a:t>ballBotPoint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62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Internal calls from a class method to an instance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body of a class method does not have access to any object, as does an instance method.</a:t>
            </a:r>
          </a:p>
          <a:p>
            <a:r>
              <a:rPr lang="en-US" dirty="0" smtClean="0"/>
              <a:t>Therefore, it </a:t>
            </a:r>
            <a:r>
              <a:rPr lang="en-US" dirty="0"/>
              <a:t>cannot make internal instance method </a:t>
            </a:r>
            <a:r>
              <a:rPr lang="en-US" dirty="0" smtClean="0"/>
              <a:t>calls using the normal syntax.</a:t>
            </a:r>
          </a:p>
          <a:p>
            <a:pPr marL="742950" lvl="2" indent="-342900"/>
            <a:r>
              <a:rPr lang="en-US" dirty="0"/>
              <a:t>Error message: </a:t>
            </a:r>
            <a:r>
              <a:rPr lang="en-US" i="1" dirty="0"/>
              <a:t>“non-static method cannot be referenced from a static context</a:t>
            </a:r>
            <a:r>
              <a:rPr lang="en-US" i="1" dirty="0" smtClean="0"/>
              <a:t>”</a:t>
            </a:r>
            <a:endParaRPr lang="en-US" dirty="0" smtClean="0"/>
          </a:p>
          <a:p>
            <a:r>
              <a:rPr lang="en-US" dirty="0" smtClean="0"/>
              <a:t>Solution: Declare, initialize an object then use the external instance method call syntax.</a:t>
            </a:r>
            <a:endParaRPr lang="en-US" dirty="0"/>
          </a:p>
          <a:p>
            <a:r>
              <a:rPr lang="en-US" dirty="0" smtClean="0"/>
              <a:t>Example from </a:t>
            </a:r>
            <a:r>
              <a:rPr lang="en-US" dirty="0" err="1" smtClean="0"/>
              <a:t>BallWorld</a:t>
            </a:r>
            <a:r>
              <a:rPr lang="en-US" dirty="0" smtClean="0"/>
              <a:t> project:</a:t>
            </a:r>
          </a:p>
          <a:p>
            <a:pPr marL="457200" lvl="1" indent="0">
              <a:buNone/>
            </a:pPr>
            <a:r>
              <a:rPr lang="en-US" dirty="0" smtClean="0"/>
              <a:t>public static void </a:t>
            </a:r>
            <a:r>
              <a:rPr lang="en-US" dirty="0" err="1" smtClean="0"/>
              <a:t>BallRunner</a:t>
            </a:r>
            <a:r>
              <a:rPr lang="en-US" dirty="0" smtClean="0"/>
              <a:t>() {</a:t>
            </a:r>
          </a:p>
          <a:p>
            <a:pPr marL="914400" lvl="2" indent="0">
              <a:buNone/>
            </a:pPr>
            <a:r>
              <a:rPr lang="mr-IN" dirty="0" smtClean="0"/>
              <a:t>…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BallRunner</a:t>
            </a:r>
            <a:r>
              <a:rPr lang="en-US" dirty="0" smtClean="0"/>
              <a:t> </a:t>
            </a:r>
            <a:r>
              <a:rPr lang="en-US" dirty="0" err="1" smtClean="0"/>
              <a:t>ballRunner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BallRunner</a:t>
            </a:r>
            <a:r>
              <a:rPr lang="en-US" dirty="0"/>
              <a:t>(</a:t>
            </a:r>
            <a:r>
              <a:rPr lang="en-US" dirty="0" err="1"/>
              <a:t>ballWorld</a:t>
            </a:r>
            <a:r>
              <a:rPr lang="en-US" dirty="0"/>
              <a:t>, new </a:t>
            </a:r>
            <a:r>
              <a:rPr lang="en-US" dirty="0" err="1"/>
              <a:t>TGPoint</a:t>
            </a:r>
            <a:r>
              <a:rPr lang="en-US" dirty="0"/>
              <a:t>(0, 0), 10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mr-IN" dirty="0" smtClean="0"/>
              <a:t>…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	if (</a:t>
            </a:r>
            <a:r>
              <a:rPr lang="en-US" dirty="0" err="1" smtClean="0"/>
              <a:t>ballRunner.entranceClear</a:t>
            </a:r>
            <a:r>
              <a:rPr lang="en-US" dirty="0" smtClean="0"/>
              <a:t>()) {</a:t>
            </a:r>
          </a:p>
          <a:p>
            <a:pPr marL="457200" lvl="1" indent="0">
              <a:buNone/>
            </a:pPr>
            <a:r>
              <a:rPr lang="mr-IN" dirty="0" smtClean="0"/>
              <a:t>…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lvl="1"/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26499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30441</TotalTime>
  <Words>319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Method Calls (Part 2) The more complete story</vt:lpstr>
      <vt:lpstr>Method calls What we know so far</vt:lpstr>
      <vt:lpstr>Method calls What we know so far</vt:lpstr>
      <vt:lpstr>Types of method calls (1)</vt:lpstr>
      <vt:lpstr>Types of method calls (2)</vt:lpstr>
      <vt:lpstr>Syntax for Calling Methods</vt:lpstr>
      <vt:lpstr>Examples from BallBot Project</vt:lpstr>
      <vt:lpstr>this Keyword</vt:lpstr>
      <vt:lpstr>Internal calls from a class method to an instance method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– Ball World</dc:title>
  <dc:creator>Tom Malloy</dc:creator>
  <cp:lastModifiedBy>eettlin</cp:lastModifiedBy>
  <cp:revision>99</cp:revision>
  <cp:lastPrinted>2017-03-08T19:09:39Z</cp:lastPrinted>
  <dcterms:created xsi:type="dcterms:W3CDTF">2016-09-01T22:27:09Z</dcterms:created>
  <dcterms:modified xsi:type="dcterms:W3CDTF">2018-09-27T17:10:18Z</dcterms:modified>
</cp:coreProperties>
</file>