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4" r:id="rId3"/>
    <p:sldId id="283" r:id="rId4"/>
    <p:sldId id="257" r:id="rId5"/>
    <p:sldId id="282" r:id="rId6"/>
    <p:sldId id="261" r:id="rId7"/>
    <p:sldId id="260" r:id="rId8"/>
    <p:sldId id="259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08686-3D3A-4E55-AB1C-F92AA5F6CBFF}" type="doc">
      <dgm:prSet loTypeId="urn:microsoft.com/office/officeart/2018/2/layout/IconCircleList" loCatId="icon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2E736BB-DA99-481E-BCDC-FBAACD1975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u="none" dirty="0"/>
            <a:t>ARE ACTION MOVIES A GOOD INVESTMENT?</a:t>
          </a:r>
        </a:p>
      </dgm:t>
    </dgm:pt>
    <dgm:pt modelId="{B707FBAF-6EEE-46C1-8FBE-F4A17100F1BB}" type="parTrans" cxnId="{E47DEA6B-BC18-4AD3-B2AE-E2A30EDBB65A}">
      <dgm:prSet/>
      <dgm:spPr/>
      <dgm:t>
        <a:bodyPr/>
        <a:lstStyle/>
        <a:p>
          <a:endParaRPr lang="en-US"/>
        </a:p>
      </dgm:t>
    </dgm:pt>
    <dgm:pt modelId="{F42D1A7B-0D2F-4BBC-B785-190F56DB134C}" type="sibTrans" cxnId="{E47DEA6B-BC18-4AD3-B2AE-E2A30EDBB6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154165-6FC1-4831-A674-D25AAE2C8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IF ACTION MOVIES ARE A GOOD INVESTMENT WHAT TYPE IS THE MOST PROFITABLE?</a:t>
          </a:r>
        </a:p>
      </dgm:t>
    </dgm:pt>
    <dgm:pt modelId="{FE1DFCCD-5B2F-4DDE-9772-C495C2AF4F02}" type="parTrans" cxnId="{3CCA8C2A-706B-4A7A-91F4-7B28E9BAA834}">
      <dgm:prSet/>
      <dgm:spPr/>
      <dgm:t>
        <a:bodyPr/>
        <a:lstStyle/>
        <a:p>
          <a:endParaRPr lang="en-US"/>
        </a:p>
      </dgm:t>
    </dgm:pt>
    <dgm:pt modelId="{B98CA1DA-9AF7-469C-8FDC-E5E62EEABFB5}" type="sibTrans" cxnId="{3CCA8C2A-706B-4A7A-91F4-7B28E9BAA834}">
      <dgm:prSet/>
      <dgm:spPr/>
      <dgm:t>
        <a:bodyPr/>
        <a:lstStyle/>
        <a:p>
          <a:endParaRPr lang="en-US"/>
        </a:p>
      </dgm:t>
    </dgm:pt>
    <dgm:pt modelId="{71A9AD1F-9663-4AE7-B34D-A094F7981E46}" type="pres">
      <dgm:prSet presAssocID="{F6308686-3D3A-4E55-AB1C-F92AA5F6CBFF}" presName="root" presStyleCnt="0">
        <dgm:presLayoutVars>
          <dgm:dir/>
          <dgm:resizeHandles val="exact"/>
        </dgm:presLayoutVars>
      </dgm:prSet>
      <dgm:spPr/>
    </dgm:pt>
    <dgm:pt modelId="{E24A659F-6E89-4199-8227-3DDE6BFD589D}" type="pres">
      <dgm:prSet presAssocID="{F6308686-3D3A-4E55-AB1C-F92AA5F6CBFF}" presName="container" presStyleCnt="0">
        <dgm:presLayoutVars>
          <dgm:dir/>
          <dgm:resizeHandles val="exact"/>
        </dgm:presLayoutVars>
      </dgm:prSet>
      <dgm:spPr/>
    </dgm:pt>
    <dgm:pt modelId="{8AA660BA-0881-4F3C-8B13-439E158B0343}" type="pres">
      <dgm:prSet presAssocID="{72E736BB-DA99-481E-BCDC-FBAACD1975E5}" presName="compNode" presStyleCnt="0"/>
      <dgm:spPr/>
    </dgm:pt>
    <dgm:pt modelId="{DA1C80C9-6D09-4EB7-8D3F-0EF77AFE5587}" type="pres">
      <dgm:prSet presAssocID="{72E736BB-DA99-481E-BCDC-FBAACD1975E5}" presName="iconBgRect" presStyleLbl="bgShp" presStyleIdx="0" presStyleCnt="2" custLinFactY="-37045" custLinFactNeighborX="41240" custLinFactNeighborY="-100000"/>
      <dgm:spPr/>
    </dgm:pt>
    <dgm:pt modelId="{EA5B39BE-1299-4B34-8378-171DC0127518}" type="pres">
      <dgm:prSet presAssocID="{72E736BB-DA99-481E-BCDC-FBAACD1975E5}" presName="iconRect" presStyleLbl="node1" presStyleIdx="0" presStyleCnt="2" custLinFactY="-100000" custLinFactNeighborX="71104" custLinFactNeighborY="-1395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5FD88D6-D5A5-411B-836B-969CBF2EDCEC}" type="pres">
      <dgm:prSet presAssocID="{72E736BB-DA99-481E-BCDC-FBAACD1975E5}" presName="spaceRect" presStyleCnt="0"/>
      <dgm:spPr/>
    </dgm:pt>
    <dgm:pt modelId="{0FAAD756-E4B4-4F3F-91F8-0C88D69D69A3}" type="pres">
      <dgm:prSet presAssocID="{72E736BB-DA99-481E-BCDC-FBAACD1975E5}" presName="textRect" presStyleLbl="revTx" presStyleIdx="0" presStyleCnt="2" custScaleX="173223" custScaleY="188596" custLinFactY="-42716" custLinFactNeighborX="55408" custLinFactNeighborY="-100000">
        <dgm:presLayoutVars>
          <dgm:chMax val="1"/>
          <dgm:chPref val="1"/>
        </dgm:presLayoutVars>
      </dgm:prSet>
      <dgm:spPr/>
    </dgm:pt>
    <dgm:pt modelId="{C022A6F9-E162-47A3-8EE5-B7D5FE7A1CB9}" type="pres">
      <dgm:prSet presAssocID="{F42D1A7B-0D2F-4BBC-B785-190F56DB134C}" presName="sibTrans" presStyleLbl="sibTrans2D1" presStyleIdx="0" presStyleCnt="0"/>
      <dgm:spPr/>
    </dgm:pt>
    <dgm:pt modelId="{8136687B-1240-4DED-BFAC-AE539F9BCD78}" type="pres">
      <dgm:prSet presAssocID="{EC154165-6FC1-4831-A674-D25AAE2C8203}" presName="compNode" presStyleCnt="0"/>
      <dgm:spPr/>
    </dgm:pt>
    <dgm:pt modelId="{45B2CF61-C6AA-4E47-B37F-53BF83846811}" type="pres">
      <dgm:prSet presAssocID="{EC154165-6FC1-4831-A674-D25AAE2C8203}" presName="iconBgRect" presStyleLbl="bgShp" presStyleIdx="1" presStyleCnt="2" custLinFactX="-200000" custLinFactY="10808" custLinFactNeighborX="-237980" custLinFactNeighborY="100000"/>
      <dgm:spPr/>
    </dgm:pt>
    <dgm:pt modelId="{47568896-CDE6-4B92-81DA-2C1669A95AD4}" type="pres">
      <dgm:prSet presAssocID="{EC154165-6FC1-4831-A674-D25AAE2C8203}" presName="iconRect" presStyleLbl="node1" presStyleIdx="1" presStyleCnt="2" custLinFactX="-359891" custLinFactY="88829" custLinFactNeighborX="-4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E514657-BC1C-42BE-BFF9-A274AAE7F433}" type="pres">
      <dgm:prSet presAssocID="{EC154165-6FC1-4831-A674-D25AAE2C8203}" presName="spaceRect" presStyleCnt="0"/>
      <dgm:spPr/>
    </dgm:pt>
    <dgm:pt modelId="{40E831AE-E36D-4B71-BFFA-525CC8D05728}" type="pres">
      <dgm:prSet presAssocID="{EC154165-6FC1-4831-A674-D25AAE2C8203}" presName="textRect" presStyleLbl="revTx" presStyleIdx="1" presStyleCnt="2" custScaleX="175502" custScaleY="194819" custLinFactX="-39488" custLinFactY="36182" custLinFactNeighborX="-100000" custLinFactNeighborY="100000">
        <dgm:presLayoutVars>
          <dgm:chMax val="1"/>
          <dgm:chPref val="1"/>
        </dgm:presLayoutVars>
      </dgm:prSet>
      <dgm:spPr/>
    </dgm:pt>
  </dgm:ptLst>
  <dgm:cxnLst>
    <dgm:cxn modelId="{D1160A1C-2410-40E9-A594-949872F6F1B6}" type="presOf" srcId="{F6308686-3D3A-4E55-AB1C-F92AA5F6CBFF}" destId="{71A9AD1F-9663-4AE7-B34D-A094F7981E46}" srcOrd="0" destOrd="0" presId="urn:microsoft.com/office/officeart/2018/2/layout/IconCircleList"/>
    <dgm:cxn modelId="{3CCA8C2A-706B-4A7A-91F4-7B28E9BAA834}" srcId="{F6308686-3D3A-4E55-AB1C-F92AA5F6CBFF}" destId="{EC154165-6FC1-4831-A674-D25AAE2C8203}" srcOrd="1" destOrd="0" parTransId="{FE1DFCCD-5B2F-4DDE-9772-C495C2AF4F02}" sibTransId="{B98CA1DA-9AF7-469C-8FDC-E5E62EEABFB5}"/>
    <dgm:cxn modelId="{E47DEA6B-BC18-4AD3-B2AE-E2A30EDBB65A}" srcId="{F6308686-3D3A-4E55-AB1C-F92AA5F6CBFF}" destId="{72E736BB-DA99-481E-BCDC-FBAACD1975E5}" srcOrd="0" destOrd="0" parTransId="{B707FBAF-6EEE-46C1-8FBE-F4A17100F1BB}" sibTransId="{F42D1A7B-0D2F-4BBC-B785-190F56DB134C}"/>
    <dgm:cxn modelId="{6A680E85-2F1F-4CA7-AD61-490C873C3B37}" type="presOf" srcId="{EC154165-6FC1-4831-A674-D25AAE2C8203}" destId="{40E831AE-E36D-4B71-BFFA-525CC8D05728}" srcOrd="0" destOrd="0" presId="urn:microsoft.com/office/officeart/2018/2/layout/IconCircleList"/>
    <dgm:cxn modelId="{6ED554B3-5EF9-4C44-A91C-DA1AECB48B9F}" type="presOf" srcId="{F42D1A7B-0D2F-4BBC-B785-190F56DB134C}" destId="{C022A6F9-E162-47A3-8EE5-B7D5FE7A1CB9}" srcOrd="0" destOrd="0" presId="urn:microsoft.com/office/officeart/2018/2/layout/IconCircleList"/>
    <dgm:cxn modelId="{7336F7E4-C1C5-42EC-B0D3-75120F43C6DF}" type="presOf" srcId="{72E736BB-DA99-481E-BCDC-FBAACD1975E5}" destId="{0FAAD756-E4B4-4F3F-91F8-0C88D69D69A3}" srcOrd="0" destOrd="0" presId="urn:microsoft.com/office/officeart/2018/2/layout/IconCircleList"/>
    <dgm:cxn modelId="{3A145CC3-9EA4-4745-8E31-04894D88D9D8}" type="presParOf" srcId="{71A9AD1F-9663-4AE7-B34D-A094F7981E46}" destId="{E24A659F-6E89-4199-8227-3DDE6BFD589D}" srcOrd="0" destOrd="0" presId="urn:microsoft.com/office/officeart/2018/2/layout/IconCircleList"/>
    <dgm:cxn modelId="{12770DE9-F134-4E19-95DB-7ABD66B8893F}" type="presParOf" srcId="{E24A659F-6E89-4199-8227-3DDE6BFD589D}" destId="{8AA660BA-0881-4F3C-8B13-439E158B0343}" srcOrd="0" destOrd="0" presId="urn:microsoft.com/office/officeart/2018/2/layout/IconCircleList"/>
    <dgm:cxn modelId="{3AB566FB-9F63-4A5C-BC60-8321882C4F7A}" type="presParOf" srcId="{8AA660BA-0881-4F3C-8B13-439E158B0343}" destId="{DA1C80C9-6D09-4EB7-8D3F-0EF77AFE5587}" srcOrd="0" destOrd="0" presId="urn:microsoft.com/office/officeart/2018/2/layout/IconCircleList"/>
    <dgm:cxn modelId="{A96E8E1D-F40F-4F26-96DB-B4E7101731F8}" type="presParOf" srcId="{8AA660BA-0881-4F3C-8B13-439E158B0343}" destId="{EA5B39BE-1299-4B34-8378-171DC0127518}" srcOrd="1" destOrd="0" presId="urn:microsoft.com/office/officeart/2018/2/layout/IconCircleList"/>
    <dgm:cxn modelId="{E21D2DF7-49AB-4F36-9EAB-DD0A4933E9BF}" type="presParOf" srcId="{8AA660BA-0881-4F3C-8B13-439E158B0343}" destId="{35FD88D6-D5A5-411B-836B-969CBF2EDCEC}" srcOrd="2" destOrd="0" presId="urn:microsoft.com/office/officeart/2018/2/layout/IconCircleList"/>
    <dgm:cxn modelId="{961315E3-576E-4133-8C04-043ED9361156}" type="presParOf" srcId="{8AA660BA-0881-4F3C-8B13-439E158B0343}" destId="{0FAAD756-E4B4-4F3F-91F8-0C88D69D69A3}" srcOrd="3" destOrd="0" presId="urn:microsoft.com/office/officeart/2018/2/layout/IconCircleList"/>
    <dgm:cxn modelId="{B9C06691-6D60-4A16-8B48-B844D595E109}" type="presParOf" srcId="{E24A659F-6E89-4199-8227-3DDE6BFD589D}" destId="{C022A6F9-E162-47A3-8EE5-B7D5FE7A1CB9}" srcOrd="1" destOrd="0" presId="urn:microsoft.com/office/officeart/2018/2/layout/IconCircleList"/>
    <dgm:cxn modelId="{0425F346-A4A0-4159-8F6F-641B72A9B2AD}" type="presParOf" srcId="{E24A659F-6E89-4199-8227-3DDE6BFD589D}" destId="{8136687B-1240-4DED-BFAC-AE539F9BCD78}" srcOrd="2" destOrd="0" presId="urn:microsoft.com/office/officeart/2018/2/layout/IconCircleList"/>
    <dgm:cxn modelId="{3B416565-FEEE-4B36-867F-ABE7330B2A34}" type="presParOf" srcId="{8136687B-1240-4DED-BFAC-AE539F9BCD78}" destId="{45B2CF61-C6AA-4E47-B37F-53BF83846811}" srcOrd="0" destOrd="0" presId="urn:microsoft.com/office/officeart/2018/2/layout/IconCircleList"/>
    <dgm:cxn modelId="{59C9F9BE-8949-4E94-896D-2B8CE1F11DE1}" type="presParOf" srcId="{8136687B-1240-4DED-BFAC-AE539F9BCD78}" destId="{47568896-CDE6-4B92-81DA-2C1669A95AD4}" srcOrd="1" destOrd="0" presId="urn:microsoft.com/office/officeart/2018/2/layout/IconCircleList"/>
    <dgm:cxn modelId="{0E9C1BBD-D094-497B-8A07-0867BA0B88C8}" type="presParOf" srcId="{8136687B-1240-4DED-BFAC-AE539F9BCD78}" destId="{CE514657-BC1C-42BE-BFF9-A274AAE7F433}" srcOrd="2" destOrd="0" presId="urn:microsoft.com/office/officeart/2018/2/layout/IconCircleList"/>
    <dgm:cxn modelId="{BCC88A84-FDBC-4A93-9580-B7629DD021C7}" type="presParOf" srcId="{8136687B-1240-4DED-BFAC-AE539F9BCD78}" destId="{40E831AE-E36D-4B71-BFFA-525CC8D0572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C80C9-6D09-4EB7-8D3F-0EF77AFE5587}">
      <dsp:nvSpPr>
        <dsp:cNvPr id="0" name=""/>
        <dsp:cNvSpPr/>
      </dsp:nvSpPr>
      <dsp:spPr>
        <a:xfrm>
          <a:off x="204017" y="1805399"/>
          <a:ext cx="491400" cy="4914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5B39BE-1299-4B34-8378-171DC0127518}">
      <dsp:nvSpPr>
        <dsp:cNvPr id="0" name=""/>
        <dsp:cNvSpPr/>
      </dsp:nvSpPr>
      <dsp:spPr>
        <a:xfrm>
          <a:off x="307213" y="1899226"/>
          <a:ext cx="285011" cy="285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AAD756-E4B4-4F3F-91F8-0C88D69D69A3}">
      <dsp:nvSpPr>
        <dsp:cNvPr id="0" name=""/>
        <dsp:cNvSpPr/>
      </dsp:nvSpPr>
      <dsp:spPr>
        <a:xfrm>
          <a:off x="815784" y="1559851"/>
          <a:ext cx="2006442" cy="926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/>
            <a:t>ARE ACTION MOVIES A GOOD INVESTMENT?</a:t>
          </a:r>
        </a:p>
      </dsp:txBody>
      <dsp:txXfrm>
        <a:off x="815784" y="1559851"/>
        <a:ext cx="2006442" cy="926760"/>
      </dsp:txXfrm>
    </dsp:sp>
    <dsp:sp modelId="{45B2CF61-C6AA-4E47-B37F-53BF83846811}">
      <dsp:nvSpPr>
        <dsp:cNvPr id="0" name=""/>
        <dsp:cNvSpPr/>
      </dsp:nvSpPr>
      <dsp:spPr>
        <a:xfrm>
          <a:off x="230026" y="3023349"/>
          <a:ext cx="491400" cy="49140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568896-CDE6-4B92-81DA-2C1669A95AD4}">
      <dsp:nvSpPr>
        <dsp:cNvPr id="0" name=""/>
        <dsp:cNvSpPr/>
      </dsp:nvSpPr>
      <dsp:spPr>
        <a:xfrm>
          <a:off x="319674" y="3120217"/>
          <a:ext cx="285011" cy="285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E831AE-E36D-4B71-BFFA-525CC8D05728}">
      <dsp:nvSpPr>
        <dsp:cNvPr id="0" name=""/>
        <dsp:cNvSpPr/>
      </dsp:nvSpPr>
      <dsp:spPr>
        <a:xfrm>
          <a:off x="926001" y="2915066"/>
          <a:ext cx="2032839" cy="957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kern="1200" dirty="0"/>
            <a:t>IF ACTION MOVIES ARE A GOOD INVESTMENT WHAT TYPE IS THE MOST PROFITABLE?</a:t>
          </a:r>
        </a:p>
      </dsp:txBody>
      <dsp:txXfrm>
        <a:off x="926001" y="2915066"/>
        <a:ext cx="2032839" cy="95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87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270A65-76F3-4F77-B8B4-B9DBFFF66E0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311DE8-7909-4CB2-A753-20D64702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esktop/DATA%20BOOTCAMP/Capston%20data/MASTER.pbix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E4048-8AD9-43F3-80A4-336AA3DF3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151FD-016D-49D2-B2DA-5C5CB910F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3">
              <a:extLst>
                <a:ext uri="{FF2B5EF4-FFF2-40B4-BE49-F238E27FC236}">
                  <a16:creationId xmlns:a16="http://schemas.microsoft.com/office/drawing/2014/main" id="{491D03EE-0060-4DFC-8FAD-50704819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136328-C5EB-4E11-9DE3-A31CA17BE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34FD73-4E36-4D50-80FD-EF777E0B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F62F88-AC98-49AC-8273-8326C4E2E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A01C35-BA85-48A8-B55E-143BA21C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231C242F-D002-3C7B-78DD-56ACF46B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4" r="-3" b="12930"/>
          <a:stretch/>
        </p:blipFill>
        <p:spPr>
          <a:xfrm>
            <a:off x="705786" y="783962"/>
            <a:ext cx="6372483" cy="5002209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2C16D-E4DF-40C1-B474-0B2188FC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80757A13-98CF-A6DF-45C2-8EE5582EB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911714"/>
              </p:ext>
            </p:extLst>
          </p:nvPr>
        </p:nvGraphicFramePr>
        <p:xfrm>
          <a:off x="7339296" y="531845"/>
          <a:ext cx="4575895" cy="544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95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F2D0C1-FDBF-B067-2050-E8AF4F3D9BEB}"/>
              </a:ext>
            </a:extLst>
          </p:cNvPr>
          <p:cNvSpPr txBox="1"/>
          <p:nvPr/>
        </p:nvSpPr>
        <p:spPr>
          <a:xfrm>
            <a:off x="3705597" y="552164"/>
            <a:ext cx="531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PROI ANALYSIS</a:t>
            </a:r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62F2D8B-CFFF-3A9E-B830-0726A51A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09" y="1245705"/>
            <a:ext cx="8588519" cy="46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98E61-6215-116C-7DE5-CA80B054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800"/>
            <a:ext cx="6770462" cy="1268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DICTIONARY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8B589-FD7D-2D0C-B30C-87AFCDAB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8076" y="2395056"/>
            <a:ext cx="616793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ROI -  Return on Investment</a:t>
            </a:r>
          </a:p>
          <a:p>
            <a:r>
              <a:rPr lang="en-US" sz="2100" dirty="0"/>
              <a:t>PROI – Percentage of Return on Investment </a:t>
            </a:r>
          </a:p>
        </p:txBody>
      </p:sp>
      <p:pic>
        <p:nvPicPr>
          <p:cNvPr id="5" name="Picture 4" descr="A person holding a guitar&#10;&#10;Description automatically generated with medium confidence">
            <a:extLst>
              <a:ext uri="{FF2B5EF4-FFF2-40B4-BE49-F238E27FC236}">
                <a16:creationId xmlns:a16="http://schemas.microsoft.com/office/drawing/2014/main" id="{E03950D3-A7A0-5076-F554-B82805CFA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9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9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E1427-2870-825D-037A-B2D272F3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29" y="360152"/>
            <a:ext cx="9113440" cy="5643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import and extraction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1D9DA-7FA0-1F2D-E830-5FE2DA90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29" y="1002872"/>
            <a:ext cx="8534400" cy="4071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Action movie type report &amp; ROI formulas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A28DC-D8B4-CABC-39E8-6F12644B1AFA}"/>
              </a:ext>
            </a:extLst>
          </p:cNvPr>
          <p:cNvSpPr txBox="1"/>
          <p:nvPr/>
        </p:nvSpPr>
        <p:spPr>
          <a:xfrm>
            <a:off x="866329" y="2810392"/>
            <a:ext cx="52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Hero movie report</a:t>
            </a: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1DF2F9F8-5532-5A41-0768-B0159DA9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3" y="3216714"/>
            <a:ext cx="8593861" cy="1146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1AA736-AE52-77BA-84CC-02E07E2993C7}"/>
              </a:ext>
            </a:extLst>
          </p:cNvPr>
          <p:cNvSpPr txBox="1"/>
          <p:nvPr/>
        </p:nvSpPr>
        <p:spPr>
          <a:xfrm>
            <a:off x="866329" y="4457328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JOINED REPORTS IN SQL</a:t>
            </a:r>
          </a:p>
        </p:txBody>
      </p:sp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84BDFE-B780-5F4B-0225-38E4514B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3" y="4916873"/>
            <a:ext cx="8523762" cy="147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D85EE3-A12D-481B-7EE8-CEFD6C37B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3" y="1362141"/>
            <a:ext cx="859386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3F1A2-3EF6-EC63-97E9-773E2E2205BC}"/>
              </a:ext>
            </a:extLst>
          </p:cNvPr>
          <p:cNvSpPr txBox="1"/>
          <p:nvPr/>
        </p:nvSpPr>
        <p:spPr>
          <a:xfrm>
            <a:off x="2311841" y="368409"/>
            <a:ext cx="9049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STATISTICAL REVIEW OF PROFITS IN USED ORANGE A PYTHON TOOL Excel, and DB Browser to Explore and Visualize Data</a:t>
            </a:r>
          </a:p>
          <a:p>
            <a:endParaRPr lang="en-US" sz="3200" dirty="0"/>
          </a:p>
        </p:txBody>
      </p:sp>
      <p:pic>
        <p:nvPicPr>
          <p:cNvPr id="30" name="Picture 29" descr="Diagram&#10;&#10;Description automatically generated with low confidence">
            <a:extLst>
              <a:ext uri="{FF2B5EF4-FFF2-40B4-BE49-F238E27FC236}">
                <a16:creationId xmlns:a16="http://schemas.microsoft.com/office/drawing/2014/main" id="{5807BC41-D6E7-9264-35B4-D5299ABD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03" y="2414449"/>
            <a:ext cx="756390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3F1A2-3EF6-EC63-97E9-773E2E2205BC}"/>
              </a:ext>
            </a:extLst>
          </p:cNvPr>
          <p:cNvSpPr txBox="1"/>
          <p:nvPr/>
        </p:nvSpPr>
        <p:spPr>
          <a:xfrm>
            <a:off x="2311842" y="381662"/>
            <a:ext cx="66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8F0FA6B-B7DD-3122-05E8-BD24712F5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7" y="368410"/>
            <a:ext cx="7183765" cy="1442833"/>
          </a:xfrm>
          <a:prstGeom prst="rect">
            <a:avLst/>
          </a:prstGeom>
        </p:spPr>
      </p:pic>
      <p:pic>
        <p:nvPicPr>
          <p:cNvPr id="22" name="Picture 21" descr="Chart, bar chart, histogram&#10;&#10;Description automatically generated">
            <a:extLst>
              <a:ext uri="{FF2B5EF4-FFF2-40B4-BE49-F238E27FC236}">
                <a16:creationId xmlns:a16="http://schemas.microsoft.com/office/drawing/2014/main" id="{2D926D91-7BF1-CD70-FF02-17807B5E5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1" y="2925636"/>
            <a:ext cx="3617273" cy="3735149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983915D8-8F7F-88F9-3928-A4D1B82F5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7" y="2899996"/>
            <a:ext cx="3295836" cy="373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B4543-1D8A-77E6-BD4F-F1624C05DF85}"/>
              </a:ext>
            </a:extLst>
          </p:cNvPr>
          <p:cNvSpPr txBox="1"/>
          <p:nvPr/>
        </p:nvSpPr>
        <p:spPr>
          <a:xfrm>
            <a:off x="5487726" y="2238683"/>
            <a:ext cx="343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 movies profits by Action Movie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3008-3609-76CB-8870-850BC5FD856A}"/>
              </a:ext>
            </a:extLst>
          </p:cNvPr>
          <p:cNvSpPr txBox="1"/>
          <p:nvPr/>
        </p:nvSpPr>
        <p:spPr>
          <a:xfrm>
            <a:off x="906577" y="2177128"/>
            <a:ext cx="343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 movies profits based on Earnings</a:t>
            </a:r>
          </a:p>
        </p:txBody>
      </p:sp>
    </p:spTree>
    <p:extLst>
      <p:ext uri="{BB962C8B-B14F-4D97-AF65-F5344CB8AC3E}">
        <p14:creationId xmlns:p14="http://schemas.microsoft.com/office/powerpoint/2010/main" val="287292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0CFB4-3F6E-4202-EA19-AA3738DA6FF4}"/>
              </a:ext>
            </a:extLst>
          </p:cNvPr>
          <p:cNvSpPr txBox="1"/>
          <p:nvPr/>
        </p:nvSpPr>
        <p:spPr>
          <a:xfrm>
            <a:off x="668739" y="2483310"/>
            <a:ext cx="413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 movies profits Domestic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D514169-CE7E-4CF2-0F32-6B938AD3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21" y="723393"/>
            <a:ext cx="7988169" cy="128656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5CA404F-5680-B38B-E877-C19F40383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" y="3001521"/>
            <a:ext cx="3937766" cy="352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52746-69EB-3F27-60CB-FC406A8F6E8A}"/>
              </a:ext>
            </a:extLst>
          </p:cNvPr>
          <p:cNvSpPr txBox="1"/>
          <p:nvPr/>
        </p:nvSpPr>
        <p:spPr>
          <a:xfrm>
            <a:off x="5427519" y="2457042"/>
            <a:ext cx="457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 movies profits Worldwide 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C811DA7-75C5-7469-F535-592E8DF5B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19" y="3001522"/>
            <a:ext cx="3937766" cy="36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16601E2-A0F6-6C27-F63A-66B24F76A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20" y="176600"/>
            <a:ext cx="5392925" cy="1227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DA8B7C-C48B-D939-A4CD-C79797CB0645}"/>
              </a:ext>
            </a:extLst>
          </p:cNvPr>
          <p:cNvSpPr txBox="1"/>
          <p:nvPr/>
        </p:nvSpPr>
        <p:spPr>
          <a:xfrm>
            <a:off x="6701051" y="2505670"/>
            <a:ext cx="48238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Actions movies profit influenced by following factors: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Inflation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Theatrical Eng.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Opening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Breakeven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 Year</a:t>
            </a:r>
          </a:p>
          <a:p>
            <a:endParaRPr lang="en-US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7B5DF1CE-2473-8830-8A72-DB2C35CEE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3" y="1576759"/>
            <a:ext cx="5328859" cy="49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2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0089BAB-C986-4D8F-9379-896FA6FE4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8858-E979-D1AA-BAFD-EF796B7BAFF8}"/>
              </a:ext>
            </a:extLst>
          </p:cNvPr>
          <p:cNvSpPr txBox="1"/>
          <p:nvPr/>
        </p:nvSpPr>
        <p:spPr>
          <a:xfrm>
            <a:off x="7532710" y="620722"/>
            <a:ext cx="3382941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Map of most profitable Action movies</a:t>
            </a:r>
          </a:p>
        </p:txBody>
      </p:sp>
      <p:sp>
        <p:nvSpPr>
          <p:cNvPr id="43" name="Snip Diagonal Corner Rectangle 21">
            <a:extLst>
              <a:ext uri="{FF2B5EF4-FFF2-40B4-BE49-F238E27FC236}">
                <a16:creationId xmlns:a16="http://schemas.microsoft.com/office/drawing/2014/main" id="{ED3F087D-4CDE-4826-83F0-93555307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Map&#10;&#10;Description automatically generated">
            <a:extLst>
              <a:ext uri="{FF2B5EF4-FFF2-40B4-BE49-F238E27FC236}">
                <a16:creationId xmlns:a16="http://schemas.microsoft.com/office/drawing/2014/main" id="{9C62398D-C868-C406-2B57-B9FD4E09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7" y="1155793"/>
            <a:ext cx="5641063" cy="4216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3FDA16-F4D7-7EEB-EDDD-4C83ADBFBF4A}"/>
              </a:ext>
            </a:extLst>
          </p:cNvPr>
          <p:cNvSpPr txBox="1"/>
          <p:nvPr/>
        </p:nvSpPr>
        <p:spPr>
          <a:xfrm>
            <a:off x="7532710" y="1822449"/>
            <a:ext cx="3479419" cy="2922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 action="ppaction://hlinkfile"/>
              </a:rPr>
              <a:t>..\Desktop\DATA BOOTCAMP\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hlinkClick r:id="rId3" action="ppaction://hlinkfile"/>
              </a:rPr>
              <a:t>Capston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 action="ppaction://hlinkfile"/>
              </a:rPr>
              <a:t> data\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hlinkClick r:id="rId3" action="ppaction://hlinkfile"/>
              </a:rPr>
              <a:t>MASTER.pbix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08FC0-A9B8-4692-8398-5F26CDCB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B2B993-5953-471A-AAC4-19D961803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C68F0B-6F01-4982-9958-1A4989C0E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9E97A91-2B37-4DDA-961B-D50E64AA9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EF6C90-4808-4AD0-AF2D-81B25E8DB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80DB27-C632-4907-B41F-9ADFAFD9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A01C35-BA85-48A8-B55E-143BA21C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BD7C7-E976-A23F-1BA0-29D117C2C283}"/>
              </a:ext>
            </a:extLst>
          </p:cNvPr>
          <p:cNvSpPr txBox="1"/>
          <p:nvPr/>
        </p:nvSpPr>
        <p:spPr>
          <a:xfrm>
            <a:off x="7532710" y="620722"/>
            <a:ext cx="3518748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MOST PROFITABLE TYPE OF ACTION MOVIE BASTE ON PROI</a:t>
            </a:r>
          </a:p>
        </p:txBody>
      </p:sp>
      <p:sp>
        <p:nvSpPr>
          <p:cNvPr id="17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B907B-EE80-DBA5-2B7E-F32D10EC07F8}"/>
              </a:ext>
            </a:extLst>
          </p:cNvPr>
          <p:cNvSpPr txBox="1"/>
          <p:nvPr/>
        </p:nvSpPr>
        <p:spPr>
          <a:xfrm>
            <a:off x="7532710" y="1822449"/>
            <a:ext cx="3479419" cy="307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PROI by: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Action Type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Ratings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Inflation Adjustments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Profitability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92C16D-E4DF-40C1-B474-0B2188FC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Graphical user interface, chart, application, Excel, pie chart&#10;&#10;Description automatically generated">
            <a:extLst>
              <a:ext uri="{FF2B5EF4-FFF2-40B4-BE49-F238E27FC236}">
                <a16:creationId xmlns:a16="http://schemas.microsoft.com/office/drawing/2014/main" id="{3402BE12-66A6-C392-3CAC-684E7529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7" y="928992"/>
            <a:ext cx="5994869" cy="46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644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769</TotalTime>
  <Words>158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PowerPoint Presentation</vt:lpstr>
      <vt:lpstr>DICTIONARY WORDS</vt:lpstr>
      <vt:lpstr>Data import and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Starr</dc:creator>
  <cp:lastModifiedBy>Tree Of Life</cp:lastModifiedBy>
  <cp:revision>38</cp:revision>
  <dcterms:created xsi:type="dcterms:W3CDTF">2022-07-22T18:50:54Z</dcterms:created>
  <dcterms:modified xsi:type="dcterms:W3CDTF">2022-07-23T17:22:40Z</dcterms:modified>
</cp:coreProperties>
</file>