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516" r:id="rId2"/>
    <p:sldId id="520" r:id="rId3"/>
    <p:sldId id="523" r:id="rId4"/>
    <p:sldId id="539" r:id="rId5"/>
    <p:sldId id="540" r:id="rId6"/>
    <p:sldId id="544" r:id="rId7"/>
    <p:sldId id="546" r:id="rId8"/>
    <p:sldId id="525" r:id="rId9"/>
    <p:sldId id="545" r:id="rId10"/>
    <p:sldId id="526" r:id="rId11"/>
    <p:sldId id="528" r:id="rId12"/>
    <p:sldId id="542" r:id="rId13"/>
    <p:sldId id="549" r:id="rId14"/>
    <p:sldId id="550" r:id="rId15"/>
    <p:sldId id="543" r:id="rId16"/>
    <p:sldId id="529" r:id="rId17"/>
    <p:sldId id="548" r:id="rId18"/>
    <p:sldId id="531" r:id="rId19"/>
    <p:sldId id="556" r:id="rId20"/>
    <p:sldId id="534" r:id="rId21"/>
    <p:sldId id="551" r:id="rId22"/>
    <p:sldId id="547" r:id="rId23"/>
    <p:sldId id="552" r:id="rId24"/>
    <p:sldId id="553" r:id="rId25"/>
    <p:sldId id="554" r:id="rId26"/>
    <p:sldId id="555" r:id="rId2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castro" initials="vc" lastIdx="6" clrIdx="0"/>
  <p:cmAuthor id="1" name="acaballero" initials="a" lastIdx="5" clrIdx="1"/>
  <p:cmAuthor id="2" name="vcastro@netquest.com" initials="v" lastIdx="6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464"/>
    <a:srgbClr val="28AAB4"/>
    <a:srgbClr val="C0C0C0"/>
    <a:srgbClr val="2DCCD3"/>
    <a:srgbClr val="E9D3E0"/>
    <a:srgbClr val="840B55"/>
    <a:srgbClr val="002D72"/>
    <a:srgbClr val="FFFFFF"/>
    <a:srgbClr val="A4D65E"/>
    <a:srgbClr val="F36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6" autoAdjust="0"/>
    <p:restoredTop sz="86974" autoAdjust="0"/>
  </p:normalViewPr>
  <p:slideViewPr>
    <p:cSldViewPr>
      <p:cViewPr varScale="1">
        <p:scale>
          <a:sx n="131" d="100"/>
          <a:sy n="131" d="100"/>
        </p:scale>
        <p:origin x="146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08DC0-40CA-45F0-9D60-A6D790B0E18D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72CC1-25C6-4E4D-8480-DA965DE30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784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D0F6B-7555-495E-B9CF-6DA6C158B4D8}" type="datetimeFigureOut">
              <a:rPr lang="es-ES" smtClean="0"/>
              <a:t>29/11/2018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A7EF0-789E-4D44-95A4-576B08EA3E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2350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56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6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30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76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72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478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478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0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00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391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63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7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03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17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7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7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7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7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77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77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A7EF0-789E-4D44-95A4-576B08EA3E6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1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027" y="-1"/>
            <a:ext cx="9165634" cy="5177843"/>
          </a:xfrm>
          <a:prstGeom prst="rect">
            <a:avLst/>
          </a:prstGeom>
        </p:spPr>
      </p:pic>
      <p:sp>
        <p:nvSpPr>
          <p:cNvPr id="21" name="Triángulo rectángulo 20"/>
          <p:cNvSpPr/>
          <p:nvPr userDrawn="1"/>
        </p:nvSpPr>
        <p:spPr>
          <a:xfrm rot="10800000">
            <a:off x="6308492" y="0"/>
            <a:ext cx="2844114" cy="3003798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20" r="-1" b="13668"/>
          <a:stretch/>
        </p:blipFill>
        <p:spPr>
          <a:xfrm>
            <a:off x="0" y="-5619"/>
            <a:ext cx="9144000" cy="5190194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067694"/>
            <a:ext cx="2448272" cy="9359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712" y="4299942"/>
            <a:ext cx="2052048" cy="53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PWP_13_Netquest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  <p:sp>
        <p:nvSpPr>
          <p:cNvPr id="7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1994793"/>
            <a:ext cx="4968552" cy="864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s-ES" sz="3200"/>
              <a:t>Title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8035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6" y="699542"/>
            <a:ext cx="5122912" cy="637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2" name="Marcador de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176" y="1499091"/>
            <a:ext cx="5122912" cy="360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1176" y="1930693"/>
            <a:ext cx="5122912" cy="26572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Text</a:t>
            </a:r>
          </a:p>
        </p:txBody>
      </p:sp>
      <p:sp>
        <p:nvSpPr>
          <p:cNvPr id="15" name="1 Título"/>
          <p:cNvSpPr>
            <a:spLocks noGrp="1"/>
          </p:cNvSpPr>
          <p:nvPr>
            <p:ph type="title" hasCustomPrompt="1"/>
          </p:nvPr>
        </p:nvSpPr>
        <p:spPr>
          <a:xfrm>
            <a:off x="241176" y="483518"/>
            <a:ext cx="5122912" cy="27753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/>
          <p:cNvSpPr>
            <a:spLocks noGrp="1"/>
          </p:cNvSpPr>
          <p:nvPr>
            <p:ph type="pic" sz="quarter" idx="19"/>
          </p:nvPr>
        </p:nvSpPr>
        <p:spPr>
          <a:xfrm>
            <a:off x="5292080" y="1419622"/>
            <a:ext cx="3453030" cy="2951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2DCCD3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6" y="699542"/>
            <a:ext cx="5122912" cy="637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176" y="1499091"/>
            <a:ext cx="5122912" cy="360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2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1176" y="1930693"/>
            <a:ext cx="5122912" cy="26572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Text</a:t>
            </a:r>
          </a:p>
        </p:txBody>
      </p:sp>
      <p:sp>
        <p:nvSpPr>
          <p:cNvPr id="13" name="1 Título"/>
          <p:cNvSpPr>
            <a:spLocks noGrp="1"/>
          </p:cNvSpPr>
          <p:nvPr>
            <p:ph type="title" hasCustomPrompt="1"/>
          </p:nvPr>
        </p:nvSpPr>
        <p:spPr>
          <a:xfrm>
            <a:off x="241176" y="483518"/>
            <a:ext cx="5122912" cy="27753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7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gráfico 11"/>
          <p:cNvSpPr>
            <a:spLocks noGrp="1"/>
          </p:cNvSpPr>
          <p:nvPr>
            <p:ph type="chart" sz="quarter" idx="20"/>
          </p:nvPr>
        </p:nvSpPr>
        <p:spPr>
          <a:xfrm>
            <a:off x="5292080" y="1419225"/>
            <a:ext cx="3455988" cy="2952750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2DCCD3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6" y="699542"/>
            <a:ext cx="5122912" cy="637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" name="Marcador de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176" y="1499091"/>
            <a:ext cx="5122912" cy="360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1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1176" y="1930693"/>
            <a:ext cx="5122912" cy="26572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Text</a:t>
            </a:r>
          </a:p>
        </p:txBody>
      </p:sp>
      <p:sp>
        <p:nvSpPr>
          <p:cNvPr id="13" name="1 Título"/>
          <p:cNvSpPr>
            <a:spLocks noGrp="1"/>
          </p:cNvSpPr>
          <p:nvPr>
            <p:ph type="title" hasCustomPrompt="1"/>
          </p:nvPr>
        </p:nvSpPr>
        <p:spPr>
          <a:xfrm>
            <a:off x="241176" y="483518"/>
            <a:ext cx="5122912" cy="27753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y contacto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62952" cy="5135280"/>
          </a:xfrm>
          <a:prstGeom prst="rect">
            <a:avLst/>
          </a:prstGeom>
          <a:noFill/>
        </p:spPr>
      </p:pic>
      <p:sp>
        <p:nvSpPr>
          <p:cNvPr id="13" name="Rectángulo 12"/>
          <p:cNvSpPr/>
          <p:nvPr userDrawn="1"/>
        </p:nvSpPr>
        <p:spPr>
          <a:xfrm>
            <a:off x="463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0000">
                <a:schemeClr val="bg1">
                  <a:alpha val="1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rectángulo 14"/>
          <p:cNvSpPr/>
          <p:nvPr userDrawn="1"/>
        </p:nvSpPr>
        <p:spPr>
          <a:xfrm rot="10800000">
            <a:off x="6660232" y="0"/>
            <a:ext cx="2503214" cy="2643758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20" r="-1" b="13668"/>
          <a:stretch/>
        </p:blipFill>
        <p:spPr>
          <a:xfrm>
            <a:off x="0" y="0"/>
            <a:ext cx="9144000" cy="5190194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712" y="4299942"/>
            <a:ext cx="2052048" cy="53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635646"/>
            <a:ext cx="2592288" cy="12961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500"/>
              </a:lnSpc>
              <a:buNone/>
              <a:defRPr sz="4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  <a:p>
            <a:pPr lvl="0"/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!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3147814"/>
            <a:ext cx="3456732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s-ES" dirty="0"/>
              <a:t>NAME SURNAME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3507111"/>
            <a:ext cx="3456732" cy="3607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300"/>
              </a:lnSpc>
              <a:buNone/>
              <a:defRPr sz="1200" baseline="0"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lvl="0"/>
            <a:r>
              <a:rPr lang="es-ES" dirty="0" err="1"/>
              <a:t>Contact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(</a:t>
            </a:r>
            <a:r>
              <a:rPr lang="es-ES" dirty="0" err="1"/>
              <a:t>carge</a:t>
            </a:r>
            <a:r>
              <a:rPr lang="es-ES" dirty="0"/>
              <a:t>, email, </a:t>
            </a: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49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1" y="-5618"/>
            <a:ext cx="9140302" cy="5190194"/>
          </a:xfrm>
          <a:prstGeom prst="rect">
            <a:avLst/>
          </a:prstGeom>
        </p:spPr>
      </p:pic>
      <p:pic>
        <p:nvPicPr>
          <p:cNvPr id="13" name="Imagen 12"/>
          <p:cNvPicPr>
            <a:picLocks/>
          </p:cNvPicPr>
          <p:nvPr userDrawn="1"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20" r="-1" b="13668"/>
          <a:stretch/>
        </p:blipFill>
        <p:spPr>
          <a:xfrm>
            <a:off x="0" y="-5619"/>
            <a:ext cx="9144000" cy="5190194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067694"/>
            <a:ext cx="2448272" cy="9359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712" y="4299942"/>
            <a:ext cx="2052048" cy="53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riángulo rectángulo 14"/>
          <p:cNvSpPr/>
          <p:nvPr userDrawn="1"/>
        </p:nvSpPr>
        <p:spPr>
          <a:xfrm rot="10800000">
            <a:off x="6308492" y="0"/>
            <a:ext cx="2844114" cy="3003798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1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817" y="1"/>
            <a:ext cx="9165634" cy="5143500"/>
          </a:xfrm>
          <a:prstGeom prst="rect">
            <a:avLst/>
          </a:prstGeom>
        </p:spPr>
      </p:pic>
      <p:sp>
        <p:nvSpPr>
          <p:cNvPr id="10" name="Triángulo rectángulo 9"/>
          <p:cNvSpPr/>
          <p:nvPr userDrawn="1"/>
        </p:nvSpPr>
        <p:spPr>
          <a:xfrm rot="10800000">
            <a:off x="6308492" y="0"/>
            <a:ext cx="2844114" cy="3003798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/>
          </p:cNvPicPr>
          <p:nvPr userDrawn="1"/>
        </p:nvPicPr>
        <p:blipFill rotWithShape="1"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4739" r="-1" b="16156"/>
          <a:stretch/>
        </p:blipFill>
        <p:spPr>
          <a:xfrm>
            <a:off x="-13027" y="72008"/>
            <a:ext cx="9165633" cy="5071493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2067694"/>
            <a:ext cx="3600400" cy="11521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s-ES" dirty="0" err="1"/>
              <a:t>The</a:t>
            </a:r>
            <a:r>
              <a:rPr lang="es-ES" dirty="0"/>
              <a:t> new GPS </a:t>
            </a:r>
            <a:br>
              <a:rPr lang="es-ES" dirty="0"/>
            </a:br>
            <a:r>
              <a:rPr lang="es-ES" dirty="0"/>
              <a:t>of online </a:t>
            </a:r>
            <a:r>
              <a:rPr lang="es-ES" dirty="0" err="1"/>
              <a:t>research</a:t>
            </a:r>
            <a:endParaRPr lang="es-E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712" y="4299942"/>
            <a:ext cx="2052048" cy="53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PWP_13_Netquest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  <p:sp>
        <p:nvSpPr>
          <p:cNvPr id="7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1994793"/>
            <a:ext cx="4968552" cy="864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s-ES" sz="3200"/>
              <a:t>Title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789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PWP_13_Netquest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  <p:sp>
        <p:nvSpPr>
          <p:cNvPr id="8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1994793"/>
            <a:ext cx="4968552" cy="864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s-ES" sz="3200"/>
              <a:t>Title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8135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texto 16"/>
          <p:cNvSpPr>
            <a:spLocks noGrp="1"/>
          </p:cNvSpPr>
          <p:nvPr>
            <p:ph type="body" sz="quarter" idx="18" hasCustomPrompt="1"/>
          </p:nvPr>
        </p:nvSpPr>
        <p:spPr>
          <a:xfrm>
            <a:off x="251520" y="1419600"/>
            <a:ext cx="4752528" cy="2952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err="1"/>
              <a:t>Bullet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</a:t>
            </a:r>
            <a:r>
              <a:rPr lang="es-ES" dirty="0" err="1"/>
              <a:t>list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771550"/>
            <a:ext cx="3456384" cy="288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6" name="1 Título"/>
          <p:cNvSpPr>
            <a:spLocks noGrp="1"/>
          </p:cNvSpPr>
          <p:nvPr>
            <p:ph type="title" hasCustomPrompt="1"/>
          </p:nvPr>
        </p:nvSpPr>
        <p:spPr>
          <a:xfrm>
            <a:off x="251520" y="464939"/>
            <a:ext cx="3456384" cy="2775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600" b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s-ES" dirty="0" err="1"/>
              <a:t>Section</a:t>
            </a:r>
            <a:endParaRPr lang="es-ES" dirty="0"/>
          </a:p>
        </p:txBody>
      </p:sp>
      <p:pic>
        <p:nvPicPr>
          <p:cNvPr id="7" name="Imagen 6" descr="PWP_13_Netquest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4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PWP_13_Netquest-2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  <p:sp>
        <p:nvSpPr>
          <p:cNvPr id="1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1994793"/>
            <a:ext cx="4968552" cy="864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s-ES" sz="3200"/>
              <a:t>Title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212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3295" y="0"/>
            <a:ext cx="3574771" cy="2252734"/>
          </a:xfrm>
          <a:prstGeom prst="rect">
            <a:avLst/>
          </a:prstGeom>
        </p:spPr>
      </p:pic>
      <p:grpSp>
        <p:nvGrpSpPr>
          <p:cNvPr id="2" name="Agrupar 1"/>
          <p:cNvGrpSpPr/>
          <p:nvPr userDrawn="1"/>
        </p:nvGrpSpPr>
        <p:grpSpPr>
          <a:xfrm>
            <a:off x="18777" y="-20538"/>
            <a:ext cx="9149289" cy="5199479"/>
            <a:chOff x="6808" y="252591"/>
            <a:chExt cx="9149289" cy="5199479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5004047" y="267494"/>
              <a:ext cx="4139952" cy="257367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/>
            <p:cNvPicPr preferRelativeResize="0">
              <a:picLocks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18"/>
                      </a14:imgEffect>
                      <a14:imgEffect>
                        <a14:saturation sat="32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8" y="252591"/>
              <a:ext cx="9149289" cy="5199479"/>
            </a:xfrm>
            <a:prstGeom prst="rect">
              <a:avLst/>
            </a:prstGeom>
          </p:spPr>
        </p:pic>
        <p:sp>
          <p:nvSpPr>
            <p:cNvPr id="13" name="Triángulo rectángulo 12"/>
            <p:cNvSpPr/>
            <p:nvPr userDrawn="1"/>
          </p:nvSpPr>
          <p:spPr>
            <a:xfrm rot="10800000">
              <a:off x="7740352" y="273129"/>
              <a:ext cx="1415745" cy="1495233"/>
            </a:xfrm>
            <a:prstGeom prst="rt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6" y="699542"/>
            <a:ext cx="5122912" cy="637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" name="Marcador de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176" y="1499091"/>
            <a:ext cx="5122912" cy="360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1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1176" y="1930693"/>
            <a:ext cx="5122912" cy="26572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Text</a:t>
            </a:r>
          </a:p>
        </p:txBody>
      </p:sp>
      <p:sp>
        <p:nvSpPr>
          <p:cNvPr id="14" name="1 Título"/>
          <p:cNvSpPr>
            <a:spLocks noGrp="1"/>
          </p:cNvSpPr>
          <p:nvPr>
            <p:ph type="title" hasCustomPrompt="1"/>
          </p:nvPr>
        </p:nvSpPr>
        <p:spPr>
          <a:xfrm>
            <a:off x="241176" y="483518"/>
            <a:ext cx="5122912" cy="27753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contenido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4089" y="-5636"/>
            <a:ext cx="3803978" cy="2119867"/>
          </a:xfrm>
          <a:prstGeom prst="rect">
            <a:avLst/>
          </a:prstGeom>
        </p:spPr>
      </p:pic>
      <p:grpSp>
        <p:nvGrpSpPr>
          <p:cNvPr id="2" name="Agrupar 1"/>
          <p:cNvGrpSpPr/>
          <p:nvPr userDrawn="1"/>
        </p:nvGrpSpPr>
        <p:grpSpPr>
          <a:xfrm>
            <a:off x="18777" y="-20538"/>
            <a:ext cx="9149289" cy="5199479"/>
            <a:chOff x="6808" y="252591"/>
            <a:chExt cx="9149289" cy="5199479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5004047" y="267494"/>
              <a:ext cx="4139952" cy="257367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/>
            <p:cNvPicPr preferRelativeResize="0">
              <a:picLocks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18"/>
                      </a14:imgEffect>
                      <a14:imgEffect>
                        <a14:saturation sat="32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8" y="252591"/>
              <a:ext cx="9149289" cy="5199479"/>
            </a:xfrm>
            <a:prstGeom prst="rect">
              <a:avLst/>
            </a:prstGeom>
          </p:spPr>
        </p:pic>
        <p:sp>
          <p:nvSpPr>
            <p:cNvPr id="13" name="Triángulo rectángulo 12"/>
            <p:cNvSpPr/>
            <p:nvPr userDrawn="1"/>
          </p:nvSpPr>
          <p:spPr>
            <a:xfrm rot="10800000">
              <a:off x="7740352" y="273129"/>
              <a:ext cx="1415745" cy="1495233"/>
            </a:xfrm>
            <a:prstGeom prst="rt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6" y="699542"/>
            <a:ext cx="5122912" cy="637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7" name="Marcador de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241176" y="1499091"/>
            <a:ext cx="5122912" cy="3600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18" name="Marcador de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241176" y="1930693"/>
            <a:ext cx="5122912" cy="26572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Text</a:t>
            </a:r>
          </a:p>
        </p:txBody>
      </p:sp>
      <p:sp>
        <p:nvSpPr>
          <p:cNvPr id="19" name="1 Título"/>
          <p:cNvSpPr>
            <a:spLocks noGrp="1"/>
          </p:cNvSpPr>
          <p:nvPr>
            <p:ph type="title" hasCustomPrompt="1"/>
          </p:nvPr>
        </p:nvSpPr>
        <p:spPr>
          <a:xfrm>
            <a:off x="241176" y="483518"/>
            <a:ext cx="5122912" cy="27753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endParaRPr lang="es-E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4515966"/>
            <a:ext cx="576064" cy="28803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2" r:id="rId2"/>
    <p:sldLayoutId id="2147483733" r:id="rId3"/>
    <p:sldLayoutId id="2147483701" r:id="rId4"/>
    <p:sldLayoutId id="2147483737" r:id="rId5"/>
    <p:sldLayoutId id="2147483741" r:id="rId6"/>
    <p:sldLayoutId id="2147483702" r:id="rId7"/>
    <p:sldLayoutId id="2147483723" r:id="rId8"/>
    <p:sldLayoutId id="2147483742" r:id="rId9"/>
    <p:sldLayoutId id="2147483706" r:id="rId10"/>
    <p:sldLayoutId id="2147483707" r:id="rId11"/>
    <p:sldLayoutId id="2147483689" r:id="rId12"/>
    <p:sldLayoutId id="2147483717" r:id="rId13"/>
    <p:sldLayoutId id="2147483738" r:id="rId1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395536" y="1131590"/>
            <a:ext cx="6048672" cy="1296144"/>
          </a:xfrm>
        </p:spPr>
        <p:txBody>
          <a:bodyPr/>
          <a:lstStyle/>
          <a:p>
            <a:r>
              <a:rPr lang="en-GB" sz="3600" b="1" dirty="0"/>
              <a:t>Introductory hands-on speech on Bayesian inference</a:t>
            </a:r>
          </a:p>
          <a:p>
            <a:endParaRPr lang="es-ES_tradnl" dirty="0"/>
          </a:p>
        </p:txBody>
      </p:sp>
      <p:sp>
        <p:nvSpPr>
          <p:cNvPr id="3" name="Marcador de texto 1"/>
          <p:cNvSpPr txBox="1">
            <a:spLocks/>
          </p:cNvSpPr>
          <p:nvPr/>
        </p:nvSpPr>
        <p:spPr>
          <a:xfrm>
            <a:off x="3347864" y="3003798"/>
            <a:ext cx="5608632" cy="13681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sz="2400" b="1" dirty="0">
                <a:solidFill>
                  <a:schemeClr val="accent5"/>
                </a:solidFill>
              </a:rPr>
              <a:t>Anna Bellido</a:t>
            </a:r>
          </a:p>
          <a:p>
            <a:pPr algn="r"/>
            <a:r>
              <a:rPr lang="es-ES_tradnl" sz="2400" dirty="0">
                <a:solidFill>
                  <a:schemeClr val="accent5"/>
                </a:solidFill>
                <a:latin typeface="+mj-lt"/>
              </a:rPr>
              <a:t>Data </a:t>
            </a:r>
            <a:r>
              <a:rPr lang="es-ES_tradnl" sz="2400" dirty="0" err="1">
                <a:solidFill>
                  <a:schemeClr val="accent5"/>
                </a:solidFill>
                <a:latin typeface="+mj-lt"/>
              </a:rPr>
              <a:t>Scientist</a:t>
            </a:r>
            <a:r>
              <a:rPr lang="es-ES_tradnl" sz="2400" dirty="0">
                <a:solidFill>
                  <a:schemeClr val="accent5"/>
                </a:solidFill>
                <a:latin typeface="+mj-lt"/>
              </a:rPr>
              <a:t>, </a:t>
            </a:r>
            <a:r>
              <a:rPr lang="es-ES_tradnl" sz="2400" dirty="0" err="1">
                <a:solidFill>
                  <a:schemeClr val="accent5"/>
                </a:solidFill>
                <a:latin typeface="+mj-lt"/>
              </a:rPr>
              <a:t>Netquest</a:t>
            </a:r>
            <a:endParaRPr lang="es-ES_tradnl" sz="2400" dirty="0">
              <a:solidFill>
                <a:schemeClr val="accent5"/>
              </a:solidFill>
              <a:latin typeface="+mj-lt"/>
            </a:endParaRPr>
          </a:p>
          <a:p>
            <a:pPr algn="r"/>
            <a:r>
              <a:rPr lang="es-ES_tradnl" sz="1800" i="1" dirty="0">
                <a:solidFill>
                  <a:schemeClr val="accent5"/>
                </a:solidFill>
                <a:latin typeface="+mj-lt"/>
              </a:rPr>
              <a:t>Barcelona Data </a:t>
            </a:r>
            <a:r>
              <a:rPr lang="es-ES_tradnl" sz="1800" i="1" dirty="0" err="1">
                <a:solidFill>
                  <a:schemeClr val="accent5"/>
                </a:solidFill>
                <a:latin typeface="+mj-lt"/>
              </a:rPr>
              <a:t>Science</a:t>
            </a:r>
            <a:r>
              <a:rPr lang="es-ES_tradnl" sz="1800" i="1" dirty="0">
                <a:solidFill>
                  <a:schemeClr val="accent5"/>
                </a:solidFill>
                <a:latin typeface="+mj-lt"/>
              </a:rPr>
              <a:t> and Machine </a:t>
            </a:r>
            <a:r>
              <a:rPr lang="es-ES_tradnl" sz="1800" i="1" dirty="0" err="1">
                <a:solidFill>
                  <a:schemeClr val="accent5"/>
                </a:solidFill>
                <a:latin typeface="+mj-lt"/>
              </a:rPr>
              <a:t>Learning</a:t>
            </a:r>
            <a:r>
              <a:rPr lang="es-ES_tradnl" sz="1800" i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s-ES_tradnl" sz="1800" i="1" dirty="0" err="1">
                <a:solidFill>
                  <a:schemeClr val="accent5"/>
                </a:solidFill>
                <a:latin typeface="+mj-lt"/>
              </a:rPr>
              <a:t>Meetup</a:t>
            </a:r>
            <a:endParaRPr lang="es-ES_tradnl" sz="1800" i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256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BAYES </a:t>
            </a:r>
            <a:r>
              <a:rPr lang="es-ES" sz="2000" b="1" dirty="0" err="1"/>
              <a:t>theorem</a:t>
            </a:r>
            <a:r>
              <a:rPr lang="es-ES" sz="2000" b="1" dirty="0"/>
              <a:t>: </a:t>
            </a:r>
            <a:r>
              <a:rPr lang="es-ES" sz="2000" b="1" i="1" dirty="0" err="1"/>
              <a:t>from</a:t>
            </a:r>
            <a:r>
              <a:rPr lang="es-ES" sz="2000" b="1" i="1" dirty="0"/>
              <a:t> </a:t>
            </a:r>
            <a:r>
              <a:rPr lang="es-ES" sz="2000" b="1" i="1" dirty="0" err="1"/>
              <a:t>experimentation</a:t>
            </a:r>
            <a:r>
              <a:rPr lang="es-ES" sz="2000" b="1" i="1" dirty="0"/>
              <a:t> to posterior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C674E4-DCA1-43B4-8527-0D1D6D6008B5}"/>
              </a:ext>
            </a:extLst>
          </p:cNvPr>
          <p:cNvSpPr txBox="1"/>
          <p:nvPr/>
        </p:nvSpPr>
        <p:spPr>
          <a:xfrm>
            <a:off x="1115616" y="1035721"/>
            <a:ext cx="460851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28AAB4"/>
                </a:solidFill>
              </a:rPr>
              <a:t>Likelihood</a:t>
            </a:r>
            <a:r>
              <a:rPr lang="es-ES" b="1" dirty="0">
                <a:solidFill>
                  <a:srgbClr val="28AAB4"/>
                </a:solidFill>
              </a:rPr>
              <a:t> </a:t>
            </a:r>
            <a:r>
              <a:rPr lang="es-ES" b="1" dirty="0" err="1">
                <a:solidFill>
                  <a:srgbClr val="28AAB4"/>
                </a:solidFill>
              </a:rPr>
              <a:t>function</a:t>
            </a:r>
            <a:r>
              <a:rPr lang="es-ES" b="1" dirty="0">
                <a:solidFill>
                  <a:srgbClr val="28AAB4"/>
                </a:solidFill>
              </a:rPr>
              <a:t> (n </a:t>
            </a:r>
            <a:r>
              <a:rPr lang="es-ES" b="1" dirty="0" err="1">
                <a:solidFill>
                  <a:srgbClr val="28AAB4"/>
                </a:solidFill>
              </a:rPr>
              <a:t>coin</a:t>
            </a:r>
            <a:r>
              <a:rPr lang="es-ES" b="1" dirty="0">
                <a:solidFill>
                  <a:srgbClr val="28AAB4"/>
                </a:solidFill>
              </a:rPr>
              <a:t> </a:t>
            </a:r>
            <a:r>
              <a:rPr lang="es-ES" b="1" dirty="0" err="1">
                <a:solidFill>
                  <a:srgbClr val="28AAB4"/>
                </a:solidFill>
              </a:rPr>
              <a:t>tosses</a:t>
            </a:r>
            <a:r>
              <a:rPr lang="es-ES" b="1" dirty="0">
                <a:solidFill>
                  <a:srgbClr val="28AAB4"/>
                </a:solidFill>
              </a:rPr>
              <a:t>):</a:t>
            </a:r>
            <a:endParaRPr lang="en-GB" b="1" dirty="0">
              <a:solidFill>
                <a:srgbClr val="28AAB4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A61636-CBE5-4428-8A01-5C4413287A4D}"/>
              </a:ext>
            </a:extLst>
          </p:cNvPr>
          <p:cNvSpPr txBox="1"/>
          <p:nvPr/>
        </p:nvSpPr>
        <p:spPr>
          <a:xfrm>
            <a:off x="1147664" y="2426007"/>
            <a:ext cx="194421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8AAB4"/>
                </a:solidFill>
              </a:rPr>
              <a:t>Prior </a:t>
            </a:r>
            <a:r>
              <a:rPr lang="es-ES" b="1" dirty="0" err="1">
                <a:solidFill>
                  <a:srgbClr val="28AAB4"/>
                </a:solidFill>
              </a:rPr>
              <a:t>distribution</a:t>
            </a:r>
            <a:r>
              <a:rPr lang="es-ES" b="1" dirty="0">
                <a:solidFill>
                  <a:srgbClr val="28AAB4"/>
                </a:solidFill>
              </a:rPr>
              <a:t>:</a:t>
            </a:r>
            <a:endParaRPr lang="en-GB" b="1" dirty="0">
              <a:solidFill>
                <a:srgbClr val="28AA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CADA36-6E2F-4D62-832B-F3124E1C765D}"/>
                  </a:ext>
                </a:extLst>
              </p:cNvPr>
              <p:cNvSpPr txBox="1"/>
              <p:nvPr/>
            </p:nvSpPr>
            <p:spPr>
              <a:xfrm>
                <a:off x="3203848" y="2740146"/>
                <a:ext cx="3335337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𝐵𝑒𝑡𝑎</m:t>
                              </m:r>
                              <m:d>
                                <m:d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  <m:m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𝑠𝑑</m:t>
                              </m:r>
                              <m:d>
                                <m:d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=0.2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s-E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s-E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(3, 1.3)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CADA36-6E2F-4D62-832B-F3124E1C7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740146"/>
                <a:ext cx="3335337" cy="911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8A04E88-55D2-4DD8-B13B-0B00578560B7}"/>
                  </a:ext>
                </a:extLst>
              </p:cNvPr>
              <p:cNvSpPr txBox="1"/>
              <p:nvPr/>
            </p:nvSpPr>
            <p:spPr>
              <a:xfrm>
                <a:off x="1556546" y="1445214"/>
                <a:ext cx="6327822" cy="47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s-ES" sz="16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ES" sz="16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/>
                        </a:rPr>
                        <m:t>B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ES" sz="16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E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y</m:t>
                          </m:r>
                        </m:sup>
                      </m:sSup>
                      <m:sSup>
                        <m:sSup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y</m:t>
                          </m:r>
                        </m:sup>
                      </m:sSup>
                      <m:r>
                        <a:rPr lang="es-ES" sz="1600" b="0" i="1" smtClean="0">
                          <a:latin typeface="Cambria Math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1600">
                                <a:latin typeface="Cambria Math"/>
                              </a:rPr>
                              <m:t> </m:t>
                            </m:r>
                            <m:r>
                              <a:rPr lang="es-ES" sz="1600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/>
                              </a:rPr>
                              <m:t>coin</m:t>
                            </m:r>
                            <m:r>
                              <a:rPr lang="es-ES" sz="16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/>
                              </a:rPr>
                              <m:t>tosses</m:t>
                            </m:r>
                            <m:r>
                              <a:rPr lang="es-ES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160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=#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𝐻𝑒𝑎𝑑𝑠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8A04E88-55D2-4DD8-B13B-0B005785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6" y="1445214"/>
                <a:ext cx="6327822" cy="478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14">
                <a:extLst>
                  <a:ext uri="{FF2B5EF4-FFF2-40B4-BE49-F238E27FC236}">
                    <a16:creationId xmlns:a16="http://schemas.microsoft.com/office/drawing/2014/main" id="{C1CC7256-C9F8-49DA-8472-441704F763F4}"/>
                  </a:ext>
                </a:extLst>
              </p:cNvPr>
              <p:cNvSpPr/>
              <p:nvPr/>
            </p:nvSpPr>
            <p:spPr>
              <a:xfrm>
                <a:off x="3275856" y="4290650"/>
                <a:ext cx="31683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0" smtClean="0">
                          <a:latin typeface="Cambria Math"/>
                        </a:rPr>
                        <m:t>α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ES" b="0" i="0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eta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(3, 1.3)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Rectángulo 14">
                <a:extLst>
                  <a:ext uri="{FF2B5EF4-FFF2-40B4-BE49-F238E27FC236}">
                    <a16:creationId xmlns:a16="http://schemas.microsoft.com/office/drawing/2014/main" id="{C1CC7256-C9F8-49DA-8472-441704F76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0650"/>
                <a:ext cx="3168352" cy="369332"/>
              </a:xfrm>
              <a:prstGeom prst="rect">
                <a:avLst/>
              </a:prstGeom>
              <a:blipFill>
                <a:blip r:embed="rId5"/>
                <a:stretch>
                  <a:fillRect l="-1346" r="-96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13">
            <a:extLst>
              <a:ext uri="{FF2B5EF4-FFF2-40B4-BE49-F238E27FC236}">
                <a16:creationId xmlns:a16="http://schemas.microsoft.com/office/drawing/2014/main" id="{DDA61636-CBE5-4428-8A01-5C4413287A4D}"/>
              </a:ext>
            </a:extLst>
          </p:cNvPr>
          <p:cNvSpPr txBox="1"/>
          <p:nvPr/>
        </p:nvSpPr>
        <p:spPr>
          <a:xfrm>
            <a:off x="1187624" y="3867894"/>
            <a:ext cx="194421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28AAB4"/>
                </a:solidFill>
              </a:rPr>
              <a:t>Final </a:t>
            </a:r>
            <a:r>
              <a:rPr lang="es-ES" b="1" dirty="0" err="1">
                <a:solidFill>
                  <a:srgbClr val="28AAB4"/>
                </a:solidFill>
              </a:rPr>
              <a:t>expression</a:t>
            </a:r>
            <a:r>
              <a:rPr lang="es-ES" b="1" dirty="0">
                <a:solidFill>
                  <a:srgbClr val="28AAB4"/>
                </a:solidFill>
              </a:rPr>
              <a:t>:</a:t>
            </a:r>
            <a:endParaRPr lang="en-GB" b="1" dirty="0">
              <a:solidFill>
                <a:srgbClr val="28AAB4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2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Coin</a:t>
            </a:r>
            <a:r>
              <a:rPr lang="es-ES" sz="2000" b="1" dirty="0"/>
              <a:t> </a:t>
            </a:r>
            <a:r>
              <a:rPr lang="es-ES" sz="2000" b="1" dirty="0" err="1"/>
              <a:t>toss</a:t>
            </a:r>
            <a:r>
              <a:rPr lang="es-ES" sz="2000" b="1" dirty="0"/>
              <a:t> </a:t>
            </a:r>
            <a:r>
              <a:rPr lang="es-ES" sz="2000" b="1" dirty="0" err="1"/>
              <a:t>example</a:t>
            </a:r>
            <a:r>
              <a:rPr lang="es-ES" sz="2000" b="1" dirty="0"/>
              <a:t> in 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C674E4-DCA1-43B4-8527-0D1D6D6008B5}"/>
              </a:ext>
            </a:extLst>
          </p:cNvPr>
          <p:cNvSpPr txBox="1"/>
          <p:nvPr/>
        </p:nvSpPr>
        <p:spPr>
          <a:xfrm>
            <a:off x="1691680" y="1658537"/>
            <a:ext cx="3960440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Let’s</a:t>
            </a:r>
            <a:r>
              <a:rPr lang="es-ES" sz="2800" b="1" dirty="0"/>
              <a:t> </a:t>
            </a:r>
            <a:r>
              <a:rPr lang="es-ES" sz="2800" b="1" dirty="0" err="1"/>
              <a:t>go</a:t>
            </a:r>
            <a:r>
              <a:rPr lang="es-ES" sz="2800" b="1" dirty="0"/>
              <a:t> to </a:t>
            </a:r>
            <a:r>
              <a:rPr lang="es-ES" sz="2800" b="1" dirty="0" err="1"/>
              <a:t>RStudio</a:t>
            </a:r>
            <a:r>
              <a:rPr lang="es-ES" sz="2800" b="1" dirty="0"/>
              <a:t>!</a:t>
            </a:r>
            <a:endParaRPr lang="en-GB" sz="2800" b="1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1B23352A-1159-4121-91BC-C88A5F587FEB}"/>
              </a:ext>
            </a:extLst>
          </p:cNvPr>
          <p:cNvSpPr txBox="1"/>
          <p:nvPr/>
        </p:nvSpPr>
        <p:spPr>
          <a:xfrm>
            <a:off x="1187624" y="2931790"/>
            <a:ext cx="7128792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posterior </a:t>
            </a:r>
            <a:r>
              <a:rPr lang="es-ES" i="1" dirty="0" err="1"/>
              <a:t>distribution</a:t>
            </a:r>
            <a:r>
              <a:rPr lang="es-ES" i="1" dirty="0"/>
              <a:t>, </a:t>
            </a:r>
            <a:r>
              <a:rPr lang="es-ES" i="1" dirty="0" err="1"/>
              <a:t>we</a:t>
            </a:r>
            <a:r>
              <a:rPr lang="es-ES" i="1" dirty="0"/>
              <a:t> can be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estimator</a:t>
            </a:r>
            <a:r>
              <a:rPr lang="es-ES" i="1" dirty="0"/>
              <a:t> </a:t>
            </a:r>
            <a:r>
              <a:rPr lang="es-ES" i="1" dirty="0" err="1"/>
              <a:t>which</a:t>
            </a:r>
            <a:r>
              <a:rPr lang="es-ES" i="1" dirty="0"/>
              <a:t> </a:t>
            </a:r>
            <a:r>
              <a:rPr lang="es-ES" i="1" dirty="0" err="1"/>
              <a:t>best</a:t>
            </a:r>
            <a:r>
              <a:rPr lang="es-ES" i="1" dirty="0"/>
              <a:t> </a:t>
            </a:r>
            <a:r>
              <a:rPr lang="es-ES" i="1" dirty="0" err="1"/>
              <a:t>fits</a:t>
            </a:r>
            <a:r>
              <a:rPr lang="es-ES" i="1" dirty="0"/>
              <a:t> </a:t>
            </a:r>
            <a:r>
              <a:rPr lang="es-ES" i="1" dirty="0" err="1"/>
              <a:t>our</a:t>
            </a:r>
            <a:r>
              <a:rPr lang="es-ES" i="1" dirty="0"/>
              <a:t> </a:t>
            </a:r>
            <a:r>
              <a:rPr lang="es-ES" i="1" dirty="0" err="1"/>
              <a:t>needs</a:t>
            </a:r>
            <a:r>
              <a:rPr lang="es-ES" i="1" dirty="0"/>
              <a:t> and </a:t>
            </a:r>
            <a:r>
              <a:rPr lang="es-ES" i="1" dirty="0" err="1"/>
              <a:t>understand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behaviour</a:t>
            </a:r>
            <a:r>
              <a:rPr lang="es-ES" i="1" dirty="0"/>
              <a:t> of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event</a:t>
            </a:r>
            <a:r>
              <a:rPr lang="es-ES" i="1" dirty="0"/>
              <a:t> </a:t>
            </a:r>
            <a:r>
              <a:rPr lang="es-ES" i="1" dirty="0" err="1"/>
              <a:t>under</a:t>
            </a:r>
            <a:r>
              <a:rPr lang="es-ES" i="1" dirty="0"/>
              <a:t> </a:t>
            </a:r>
            <a:r>
              <a:rPr lang="es-ES" i="1" dirty="0" err="1"/>
              <a:t>study</a:t>
            </a:r>
            <a:endParaRPr lang="en-GB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1259632" y="1923678"/>
            <a:ext cx="864096" cy="0"/>
          </a:xfrm>
          <a:prstGeom prst="line">
            <a:avLst/>
          </a:prstGeom>
          <a:ln w="12700">
            <a:solidFill>
              <a:srgbClr val="28AAB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8B5B702-CD83-4D3F-9891-0364BD070AB5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83568" y="1419622"/>
            <a:ext cx="7704856" cy="2880320"/>
          </a:xfrm>
        </p:spPr>
        <p:txBody>
          <a:bodyPr/>
          <a:lstStyle/>
          <a:p>
            <a:r>
              <a:rPr lang="es-ES" sz="1800" dirty="0" err="1">
                <a:latin typeface="+mn-lt"/>
              </a:rPr>
              <a:t>Not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easy</a:t>
            </a:r>
            <a:r>
              <a:rPr lang="es-ES" sz="1800" dirty="0">
                <a:latin typeface="+mn-lt"/>
              </a:rPr>
              <a:t> to compute </a:t>
            </a:r>
            <a:r>
              <a:rPr lang="es-ES" sz="1800" dirty="0" err="1">
                <a:latin typeface="+mn-lt"/>
              </a:rPr>
              <a:t>the</a:t>
            </a:r>
            <a:r>
              <a:rPr lang="es-ES" sz="1800" dirty="0">
                <a:latin typeface="+mn-lt"/>
              </a:rPr>
              <a:t> posterior </a:t>
            </a:r>
            <a:r>
              <a:rPr lang="es-ES" sz="1800" dirty="0" err="1">
                <a:latin typeface="+mn-lt"/>
              </a:rPr>
              <a:t>distribution</a:t>
            </a:r>
            <a:r>
              <a:rPr lang="es-ES" sz="1800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analitically</a:t>
            </a:r>
            <a:endParaRPr lang="es-ES" sz="1800" b="1" dirty="0">
              <a:latin typeface="+mn-lt"/>
            </a:endParaRPr>
          </a:p>
          <a:p>
            <a:endParaRPr lang="es-ES" sz="1800" dirty="0">
              <a:latin typeface="+mn-lt"/>
            </a:endParaRPr>
          </a:p>
          <a:p>
            <a:r>
              <a:rPr lang="es-ES" sz="1800" dirty="0" err="1">
                <a:latin typeface="+mn-lt"/>
              </a:rPr>
              <a:t>Some</a:t>
            </a:r>
            <a:r>
              <a:rPr lang="es-ES" sz="1800" dirty="0">
                <a:latin typeface="+mn-lt"/>
              </a:rPr>
              <a:t> popular </a:t>
            </a:r>
            <a:r>
              <a:rPr lang="es-ES" sz="1800" b="1" dirty="0" err="1">
                <a:latin typeface="+mn-lt"/>
              </a:rPr>
              <a:t>sampling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methods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(</a:t>
            </a:r>
            <a:r>
              <a:rPr lang="es-ES" sz="1800" dirty="0" err="1">
                <a:latin typeface="+mn-lt"/>
              </a:rPr>
              <a:t>based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on</a:t>
            </a:r>
            <a:r>
              <a:rPr lang="es-ES" sz="1800" dirty="0">
                <a:latin typeface="+mn-lt"/>
              </a:rPr>
              <a:t> MCMC): </a:t>
            </a:r>
          </a:p>
          <a:p>
            <a:r>
              <a:rPr lang="es-ES" sz="1800" dirty="0">
                <a:latin typeface="+mn-lt"/>
              </a:rPr>
              <a:t>	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Gibbs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sampler</a:t>
            </a:r>
            <a:endParaRPr lang="es-ES" sz="1800" dirty="0">
              <a:solidFill>
                <a:srgbClr val="28AAB4"/>
              </a:solidFill>
              <a:latin typeface="+mn-lt"/>
            </a:endParaRPr>
          </a:p>
          <a:p>
            <a:r>
              <a:rPr lang="es-ES" sz="1800" dirty="0">
                <a:solidFill>
                  <a:srgbClr val="28AAB4"/>
                </a:solidFill>
                <a:latin typeface="+mn-lt"/>
              </a:rPr>
              <a:t>	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Metropolis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-Hastings </a:t>
            </a:r>
          </a:p>
          <a:p>
            <a:r>
              <a:rPr lang="es-ES" sz="1800" dirty="0">
                <a:solidFill>
                  <a:srgbClr val="28AAB4"/>
                </a:solidFill>
                <a:latin typeface="+mn-lt"/>
              </a:rPr>
              <a:t>	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Hamiltonian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Markov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Chain</a:t>
            </a:r>
            <a:endParaRPr lang="es-ES" sz="1800" dirty="0">
              <a:solidFill>
                <a:srgbClr val="28AAB4"/>
              </a:solidFill>
              <a:latin typeface="+mn-lt"/>
            </a:endParaRPr>
          </a:p>
          <a:p>
            <a:endParaRPr lang="es-ES" sz="1800" dirty="0">
              <a:latin typeface="+mn-lt"/>
            </a:endParaRPr>
          </a:p>
          <a:p>
            <a:r>
              <a:rPr lang="es-ES" sz="1800" dirty="0" err="1">
                <a:latin typeface="+mn-lt"/>
              </a:rPr>
              <a:t>Each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parameter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value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is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sampled</a:t>
            </a:r>
            <a:r>
              <a:rPr lang="es-ES" sz="1800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proportionally</a:t>
            </a:r>
            <a:r>
              <a:rPr lang="es-ES" sz="1800" b="1" dirty="0">
                <a:latin typeface="+mn-lt"/>
              </a:rPr>
              <a:t> to </a:t>
            </a:r>
            <a:r>
              <a:rPr lang="es-ES" sz="1800" b="1" dirty="0" err="1">
                <a:latin typeface="+mn-lt"/>
              </a:rPr>
              <a:t>its</a:t>
            </a:r>
            <a:r>
              <a:rPr lang="es-ES" sz="1800" b="1" dirty="0">
                <a:latin typeface="+mn-lt"/>
              </a:rPr>
              <a:t> posterior </a:t>
            </a:r>
            <a:r>
              <a:rPr lang="es-ES" sz="1800" b="1" dirty="0" err="1">
                <a:latin typeface="+mn-lt"/>
              </a:rPr>
              <a:t>probability</a:t>
            </a:r>
            <a:endParaRPr lang="es-ES" sz="1800" b="1" dirty="0">
              <a:latin typeface="+mn-lt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Getting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posterior </a:t>
            </a:r>
            <a:r>
              <a:rPr lang="es-ES" sz="2000" b="1" dirty="0" err="1"/>
              <a:t>distribution</a:t>
            </a:r>
            <a:r>
              <a:rPr lang="es-ES" sz="2000" b="1" dirty="0"/>
              <a:t>…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64C2D6-49F4-4933-9A87-98C6F9FC431F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1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What’s</a:t>
            </a:r>
            <a:r>
              <a:rPr lang="es-ES" sz="2000" b="1" dirty="0"/>
              <a:t> Stan?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83568" y="1419622"/>
            <a:ext cx="7704856" cy="2880320"/>
          </a:xfrm>
        </p:spPr>
        <p:txBody>
          <a:bodyPr/>
          <a:lstStyle/>
          <a:p>
            <a:r>
              <a:rPr lang="es-ES" sz="1800" b="1" dirty="0" err="1">
                <a:latin typeface="+mn-lt"/>
              </a:rPr>
              <a:t>Probability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programming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language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thought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for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Bayesian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analysis</a:t>
            </a:r>
            <a:endParaRPr lang="es-ES" sz="1800" dirty="0">
              <a:latin typeface="+mn-lt"/>
            </a:endParaRPr>
          </a:p>
          <a:p>
            <a:endParaRPr lang="es-ES" sz="1800" b="1" dirty="0">
              <a:latin typeface="+mn-lt"/>
            </a:endParaRPr>
          </a:p>
          <a:p>
            <a:r>
              <a:rPr lang="es-ES" sz="1800" dirty="0">
                <a:latin typeface="+mn-lt"/>
              </a:rPr>
              <a:t>Works </a:t>
            </a:r>
            <a:r>
              <a:rPr lang="es-ES" sz="1800" dirty="0" err="1">
                <a:latin typeface="+mn-lt"/>
              </a:rPr>
              <a:t>over</a:t>
            </a:r>
            <a:r>
              <a:rPr lang="es-ES" sz="1800" dirty="0">
                <a:latin typeface="+mn-lt"/>
              </a:rPr>
              <a:t>: </a:t>
            </a:r>
            <a:r>
              <a:rPr lang="es-ES" sz="1800" b="1" dirty="0">
                <a:latin typeface="+mn-lt"/>
              </a:rPr>
              <a:t>R </a:t>
            </a:r>
            <a:r>
              <a:rPr lang="es-ES" sz="1800" i="1" dirty="0">
                <a:latin typeface="+mn-lt"/>
              </a:rPr>
              <a:t>(</a:t>
            </a:r>
            <a:r>
              <a:rPr lang="es-ES" sz="1800" i="1" dirty="0" err="1">
                <a:latin typeface="+mn-lt"/>
              </a:rPr>
              <a:t>rstan</a:t>
            </a:r>
            <a:r>
              <a:rPr lang="es-ES" sz="1800" i="1" dirty="0">
                <a:latin typeface="+mn-lt"/>
              </a:rPr>
              <a:t>)</a:t>
            </a:r>
            <a:r>
              <a:rPr lang="es-ES" sz="1800" dirty="0">
                <a:latin typeface="+mn-lt"/>
              </a:rPr>
              <a:t>, Python, Julia, Matlab, </a:t>
            </a:r>
            <a:r>
              <a:rPr lang="es-ES" sz="1800" dirty="0" err="1">
                <a:latin typeface="+mn-lt"/>
              </a:rPr>
              <a:t>Mathematica</a:t>
            </a:r>
            <a:r>
              <a:rPr lang="es-ES" sz="1800" dirty="0">
                <a:latin typeface="+mn-lt"/>
              </a:rPr>
              <a:t>, </a:t>
            </a:r>
            <a:r>
              <a:rPr lang="es-ES" sz="1800" dirty="0" err="1">
                <a:latin typeface="+mn-lt"/>
              </a:rPr>
              <a:t>Stata</a:t>
            </a:r>
            <a:r>
              <a:rPr lang="es-ES" sz="1800" dirty="0">
                <a:latin typeface="+mn-lt"/>
              </a:rPr>
              <a:t>…</a:t>
            </a:r>
          </a:p>
          <a:p>
            <a:endParaRPr lang="es-ES" sz="1800" dirty="0">
              <a:latin typeface="+mn-lt"/>
            </a:endParaRPr>
          </a:p>
          <a:p>
            <a:r>
              <a:rPr lang="es-ES" sz="1800" dirty="0" err="1">
                <a:latin typeface="+mn-lt"/>
              </a:rPr>
              <a:t>Allows</a:t>
            </a:r>
            <a:r>
              <a:rPr lang="es-ES" sz="1800" dirty="0">
                <a:latin typeface="+mn-lt"/>
              </a:rPr>
              <a:t> to </a:t>
            </a:r>
            <a:r>
              <a:rPr lang="es-ES" sz="1800" b="1" dirty="0">
                <a:latin typeface="+mn-lt"/>
              </a:rPr>
              <a:t>define </a:t>
            </a:r>
            <a:r>
              <a:rPr lang="es-ES" sz="1800" b="1" dirty="0" err="1">
                <a:latin typeface="+mn-lt"/>
              </a:rPr>
              <a:t>the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model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and compute </a:t>
            </a:r>
            <a:r>
              <a:rPr lang="es-ES" sz="1800" dirty="0" err="1">
                <a:latin typeface="+mn-lt"/>
              </a:rPr>
              <a:t>the</a:t>
            </a:r>
            <a:r>
              <a:rPr lang="es-ES" sz="1800" dirty="0">
                <a:latin typeface="+mn-lt"/>
              </a:rPr>
              <a:t> posterior </a:t>
            </a:r>
            <a:r>
              <a:rPr lang="es-ES" sz="1800" dirty="0" err="1">
                <a:latin typeface="+mn-lt"/>
              </a:rPr>
              <a:t>distribution</a:t>
            </a:r>
            <a:r>
              <a:rPr lang="es-ES" sz="1800" dirty="0">
                <a:latin typeface="+mn-lt"/>
              </a:rPr>
              <a:t> (</a:t>
            </a:r>
            <a:r>
              <a:rPr lang="es-ES" sz="1800" dirty="0" err="1">
                <a:latin typeface="+mn-lt"/>
              </a:rPr>
              <a:t>using</a:t>
            </a:r>
            <a:r>
              <a:rPr lang="es-ES" sz="1800" dirty="0">
                <a:latin typeface="+mn-lt"/>
              </a:rPr>
              <a:t> HMC)</a:t>
            </a:r>
          </a:p>
          <a:p>
            <a:r>
              <a:rPr lang="es-ES" sz="1800" dirty="0">
                <a:latin typeface="+mn-lt"/>
              </a:rPr>
              <a:t>	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likelihood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functions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for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our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data</a:t>
            </a:r>
          </a:p>
          <a:p>
            <a:r>
              <a:rPr lang="es-ES" sz="1800" dirty="0">
                <a:solidFill>
                  <a:srgbClr val="28AAB4"/>
                </a:solidFill>
                <a:latin typeface="+mn-lt"/>
              </a:rPr>
              <a:t>	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priors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for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our</a:t>
            </a:r>
            <a:r>
              <a:rPr lang="es-ES" sz="1800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dirty="0" err="1">
                <a:solidFill>
                  <a:srgbClr val="28AAB4"/>
                </a:solidFill>
                <a:latin typeface="+mn-lt"/>
              </a:rPr>
              <a:t>parameters</a:t>
            </a:r>
            <a:endParaRPr lang="es-ES" sz="1800" dirty="0">
              <a:solidFill>
                <a:srgbClr val="28AAB4"/>
              </a:solidFill>
              <a:latin typeface="+mn-lt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573E206-DC77-41E8-9F43-DCC5A230BEEE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6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Stan blocks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83568" y="1419622"/>
            <a:ext cx="4464496" cy="2880320"/>
          </a:xfrm>
        </p:spPr>
        <p:txBody>
          <a:bodyPr/>
          <a:lstStyle/>
          <a:p>
            <a:r>
              <a:rPr lang="es-ES" sz="1800" b="1" dirty="0" err="1">
                <a:solidFill>
                  <a:srgbClr val="28AAB4"/>
                </a:solidFill>
                <a:latin typeface="+mn-lt"/>
              </a:rPr>
              <a:t>Three</a:t>
            </a:r>
            <a:r>
              <a:rPr lang="es-ES" sz="1800" b="1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b="1" dirty="0" err="1">
                <a:solidFill>
                  <a:srgbClr val="28AAB4"/>
                </a:solidFill>
                <a:latin typeface="+mn-lt"/>
              </a:rPr>
              <a:t>most</a:t>
            </a:r>
            <a:r>
              <a:rPr lang="es-ES" sz="1800" b="1" dirty="0">
                <a:solidFill>
                  <a:srgbClr val="28AAB4"/>
                </a:solidFill>
                <a:latin typeface="+mn-lt"/>
              </a:rPr>
              <a:t> </a:t>
            </a:r>
            <a:r>
              <a:rPr lang="es-ES" sz="1800" b="1" dirty="0" err="1">
                <a:solidFill>
                  <a:srgbClr val="28AAB4"/>
                </a:solidFill>
                <a:latin typeface="+mn-lt"/>
              </a:rPr>
              <a:t>basic</a:t>
            </a:r>
            <a:r>
              <a:rPr lang="es-ES" sz="1800" b="1" dirty="0">
                <a:solidFill>
                  <a:srgbClr val="28AAB4"/>
                </a:solidFill>
                <a:latin typeface="+mn-lt"/>
              </a:rPr>
              <a:t> blocks:</a:t>
            </a:r>
          </a:p>
          <a:p>
            <a:endParaRPr lang="es-ES" sz="1800" dirty="0">
              <a:latin typeface="+mn-lt"/>
            </a:endParaRPr>
          </a:p>
          <a:p>
            <a:pPr marL="449263"/>
            <a:r>
              <a:rPr lang="es-ES" sz="1800" b="1" dirty="0">
                <a:latin typeface="+mn-lt"/>
              </a:rPr>
              <a:t>data:</a:t>
            </a:r>
            <a:r>
              <a:rPr lang="es-ES" sz="1800" dirty="0">
                <a:latin typeface="+mn-lt"/>
              </a:rPr>
              <a:t> data </a:t>
            </a:r>
            <a:r>
              <a:rPr lang="es-ES" sz="1800" dirty="0" err="1">
                <a:latin typeface="+mn-lt"/>
              </a:rPr>
              <a:t>sent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from</a:t>
            </a:r>
            <a:r>
              <a:rPr lang="es-ES" sz="1800" dirty="0">
                <a:latin typeface="+mn-lt"/>
              </a:rPr>
              <a:t> R to Stan</a:t>
            </a:r>
          </a:p>
          <a:p>
            <a:pPr marL="449263"/>
            <a:r>
              <a:rPr lang="es-ES" sz="1800" b="1" dirty="0" err="1">
                <a:latin typeface="+mn-lt"/>
              </a:rPr>
              <a:t>parameters</a:t>
            </a:r>
            <a:r>
              <a:rPr lang="es-ES" sz="1800" b="1" dirty="0">
                <a:latin typeface="+mn-lt"/>
              </a:rPr>
              <a:t>: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bucket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for</a:t>
            </a:r>
            <a:r>
              <a:rPr lang="es-ES" sz="1800" dirty="0">
                <a:latin typeface="+mn-lt"/>
              </a:rPr>
              <a:t> Stan to </a:t>
            </a:r>
            <a:r>
              <a:rPr lang="es-ES" sz="1800" dirty="0" err="1">
                <a:latin typeface="+mn-lt"/>
              </a:rPr>
              <a:t>fill</a:t>
            </a:r>
            <a:r>
              <a:rPr lang="es-ES" sz="1800" dirty="0">
                <a:latin typeface="+mn-lt"/>
              </a:rPr>
              <a:t> in 		and </a:t>
            </a:r>
            <a:r>
              <a:rPr lang="es-ES" sz="1800" dirty="0" err="1">
                <a:latin typeface="+mn-lt"/>
              </a:rPr>
              <a:t>send</a:t>
            </a:r>
            <a:r>
              <a:rPr lang="es-ES" sz="1800" dirty="0">
                <a:latin typeface="+mn-lt"/>
              </a:rPr>
              <a:t> back to R 			(posterior </a:t>
            </a:r>
            <a:r>
              <a:rPr lang="es-ES" sz="1800" dirty="0" err="1">
                <a:latin typeface="+mn-lt"/>
              </a:rPr>
              <a:t>distributions</a:t>
            </a:r>
            <a:r>
              <a:rPr lang="es-ES" sz="1800" dirty="0">
                <a:latin typeface="+mn-lt"/>
              </a:rPr>
              <a:t>)</a:t>
            </a:r>
          </a:p>
          <a:p>
            <a:pPr marL="449263"/>
            <a:r>
              <a:rPr lang="es-ES" sz="1800" b="1" dirty="0" err="1">
                <a:latin typeface="+mn-lt"/>
              </a:rPr>
              <a:t>model</a:t>
            </a:r>
            <a:r>
              <a:rPr lang="es-ES" sz="1800" b="1" dirty="0">
                <a:latin typeface="+mn-lt"/>
              </a:rPr>
              <a:t>:</a:t>
            </a:r>
            <a:r>
              <a:rPr lang="es-ES" sz="1800" dirty="0">
                <a:latin typeface="+mn-lt"/>
              </a:rPr>
              <a:t> </a:t>
            </a:r>
            <a:r>
              <a:rPr lang="es-ES" sz="1800" dirty="0" err="1">
                <a:latin typeface="+mn-lt"/>
              </a:rPr>
              <a:t>definition</a:t>
            </a:r>
            <a:r>
              <a:rPr lang="es-ES" sz="1800" dirty="0">
                <a:latin typeface="+mn-lt"/>
              </a:rPr>
              <a:t> of </a:t>
            </a:r>
            <a:r>
              <a:rPr lang="es-ES" sz="1800" dirty="0" err="1">
                <a:latin typeface="+mn-lt"/>
              </a:rPr>
              <a:t>likelihood</a:t>
            </a:r>
            <a:r>
              <a:rPr lang="es-ES" sz="1800" dirty="0">
                <a:latin typeface="+mn-lt"/>
              </a:rPr>
              <a:t> and 		prior </a:t>
            </a:r>
            <a:r>
              <a:rPr lang="es-ES" sz="1800" dirty="0" err="1">
                <a:latin typeface="+mn-lt"/>
              </a:rPr>
              <a:t>functions</a:t>
            </a:r>
            <a:endParaRPr lang="es-ES" sz="1800" dirty="0">
              <a:latin typeface="+mn-lt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4283968" y="877562"/>
            <a:ext cx="6930837" cy="3964439"/>
            <a:chOff x="4283968" y="1275605"/>
            <a:chExt cx="5112568" cy="292438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1275605"/>
              <a:ext cx="5112568" cy="2924389"/>
            </a:xfrm>
            <a:prstGeom prst="rect">
              <a:avLst/>
            </a:prstGeom>
          </p:spPr>
        </p:pic>
        <p:grpSp>
          <p:nvGrpSpPr>
            <p:cNvPr id="8" name="Agrupar 7"/>
            <p:cNvGrpSpPr/>
            <p:nvPr/>
          </p:nvGrpSpPr>
          <p:grpSpPr>
            <a:xfrm>
              <a:off x="5168884" y="1563638"/>
              <a:ext cx="3342736" cy="2088232"/>
              <a:chOff x="5168884" y="1563638"/>
              <a:chExt cx="3342736" cy="2088232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5168884" y="1563638"/>
                <a:ext cx="3342736" cy="2088232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4088" y="1654714"/>
                <a:ext cx="2041454" cy="1906079"/>
              </a:xfrm>
              <a:prstGeom prst="rect">
                <a:avLst/>
              </a:prstGeom>
            </p:spPr>
          </p:pic>
        </p:grpSp>
      </p:grp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A5A1058-0A9B-4624-9918-3A6232134FF6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Stan: </a:t>
            </a:r>
            <a:r>
              <a:rPr lang="es-ES" sz="2000" b="1" dirty="0" err="1"/>
              <a:t>first</a:t>
            </a:r>
            <a:r>
              <a:rPr lang="es-ES" sz="2000" b="1" dirty="0"/>
              <a:t> </a:t>
            </a:r>
            <a:r>
              <a:rPr lang="es-ES" sz="2000" b="1" dirty="0" err="1"/>
              <a:t>example</a:t>
            </a:r>
            <a:endParaRPr lang="es-E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683568" y="1419622"/>
                <a:ext cx="7992888" cy="2880320"/>
              </a:xfrm>
            </p:spPr>
            <p:txBody>
              <a:bodyPr/>
              <a:lstStyle/>
              <a:p>
                <a:r>
                  <a:rPr lang="es-ES" sz="1800" b="1" dirty="0">
                    <a:solidFill>
                      <a:srgbClr val="28AAB4"/>
                    </a:solidFill>
                    <a:latin typeface="+mn-lt"/>
                  </a:rPr>
                  <a:t>Linear </a:t>
                </a:r>
                <a:r>
                  <a:rPr lang="es-ES" sz="1800" b="1" dirty="0" err="1">
                    <a:solidFill>
                      <a:srgbClr val="28AAB4"/>
                    </a:solidFill>
                    <a:latin typeface="+mn-lt"/>
                  </a:rPr>
                  <a:t>regression</a:t>
                </a:r>
                <a:r>
                  <a:rPr lang="es-ES" sz="1800" b="1" dirty="0">
                    <a:solidFill>
                      <a:srgbClr val="28AAB4"/>
                    </a:solidFill>
                    <a:latin typeface="+mn-lt"/>
                  </a:rPr>
                  <a:t>: </a:t>
                </a:r>
              </a:p>
              <a:p>
                <a:r>
                  <a:rPr lang="es-ES" sz="1800" dirty="0">
                    <a:latin typeface="+mn-lt"/>
                  </a:rPr>
                  <a:t>	</a:t>
                </a:r>
                <a:r>
                  <a:rPr lang="es-ES" sz="1800" dirty="0" err="1">
                    <a:latin typeface="+mn-lt"/>
                  </a:rPr>
                  <a:t>distance</a:t>
                </a:r>
                <a:r>
                  <a:rPr lang="es-ES" sz="1800" dirty="0">
                    <a:latin typeface="+mn-lt"/>
                  </a:rPr>
                  <a:t> </a:t>
                </a:r>
                <a:r>
                  <a:rPr lang="es-ES" sz="1800" dirty="0" err="1">
                    <a:latin typeface="+mn-lt"/>
                  </a:rPr>
                  <a:t>related</a:t>
                </a:r>
                <a:r>
                  <a:rPr lang="es-ES" sz="1800" dirty="0">
                    <a:latin typeface="+mn-lt"/>
                  </a:rPr>
                  <a:t> </a:t>
                </a:r>
                <a:r>
                  <a:rPr lang="es-ES" sz="1800" dirty="0" err="1">
                    <a:latin typeface="+mn-lt"/>
                  </a:rPr>
                  <a:t>linearly</a:t>
                </a:r>
                <a:r>
                  <a:rPr lang="es-ES" sz="1800" dirty="0">
                    <a:latin typeface="+mn-lt"/>
                  </a:rPr>
                  <a:t> to </a:t>
                </a:r>
                <a:r>
                  <a:rPr lang="es-ES" sz="1800" dirty="0" err="1">
                    <a:latin typeface="+mn-lt"/>
                  </a:rPr>
                  <a:t>speed</a:t>
                </a:r>
                <a:endParaRPr lang="es-ES" sz="1800" dirty="0">
                  <a:latin typeface="+mn-lt"/>
                </a:endParaRPr>
              </a:p>
              <a:p>
                <a:r>
                  <a:rPr lang="es-ES" sz="1800" dirty="0">
                    <a:latin typeface="+mn-lt"/>
                  </a:rPr>
                  <a:t>	</a:t>
                </a:r>
              </a:p>
              <a:p>
                <a:pPr marL="21558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/>
                        </a:rPr>
                        <m:t>𝑑𝑖𝑠𝑡𝑎𝑛𝑐𝑒</m:t>
                      </m:r>
                      <m:r>
                        <a:rPr lang="es-ES" sz="1800" b="0" i="1" smtClean="0">
                          <a:latin typeface="Cambria Math"/>
                        </a:rPr>
                        <m:t>= 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𝑠𝑝𝑒𝑒𝑑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s-ES" sz="1800" dirty="0">
                  <a:latin typeface="+mn-lt"/>
                </a:endParaRPr>
              </a:p>
              <a:p>
                <a:pPr marL="2955925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8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ES" sz="180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(0, 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s-E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ES" sz="1800" dirty="0">
                  <a:latin typeface="+mn-lt"/>
                </a:endParaRPr>
              </a:p>
              <a:p>
                <a:endParaRPr lang="es-ES" sz="1800" dirty="0">
                  <a:latin typeface="+mn-lt"/>
                </a:endParaRPr>
              </a:p>
              <a:p>
                <a:endParaRPr lang="es-ES" sz="1800" dirty="0">
                  <a:latin typeface="+mn-lt"/>
                </a:endParaRPr>
              </a:p>
              <a:p>
                <a:r>
                  <a:rPr lang="es-ES" sz="2200" b="1" dirty="0">
                    <a:latin typeface="+mn-lt"/>
                  </a:rPr>
                  <a:t>	</a:t>
                </a:r>
                <a:r>
                  <a:rPr lang="es-ES" sz="2200" b="1" dirty="0" err="1">
                    <a:latin typeface="+mn-lt"/>
                  </a:rPr>
                  <a:t>Let’s</a:t>
                </a:r>
                <a:r>
                  <a:rPr lang="es-ES" sz="2200" b="1" dirty="0">
                    <a:latin typeface="+mn-lt"/>
                  </a:rPr>
                  <a:t> </a:t>
                </a:r>
                <a:r>
                  <a:rPr lang="es-ES" sz="2200" b="1" dirty="0" err="1">
                    <a:latin typeface="+mn-lt"/>
                  </a:rPr>
                  <a:t>go</a:t>
                </a:r>
                <a:r>
                  <a:rPr lang="es-ES" sz="2200" b="1" dirty="0">
                    <a:latin typeface="+mn-lt"/>
                  </a:rPr>
                  <a:t> to </a:t>
                </a:r>
                <a:r>
                  <a:rPr lang="es-ES" sz="2200" b="1" dirty="0" err="1">
                    <a:latin typeface="+mn-lt"/>
                  </a:rPr>
                  <a:t>Rstudio</a:t>
                </a:r>
                <a:r>
                  <a:rPr lang="es-ES" sz="2200" b="1" dirty="0">
                    <a:latin typeface="+mn-lt"/>
                  </a:rPr>
                  <a:t>!</a:t>
                </a: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683568" y="1419622"/>
                <a:ext cx="7992888" cy="2880320"/>
              </a:xfrm>
              <a:blipFill rotWithShape="1">
                <a:blip r:embed="rId3"/>
                <a:stretch>
                  <a:fillRect l="-610" t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/>
          <p:cNvCxnSpPr/>
          <p:nvPr/>
        </p:nvCxnSpPr>
        <p:spPr>
          <a:xfrm>
            <a:off x="683568" y="3867894"/>
            <a:ext cx="864096" cy="0"/>
          </a:xfrm>
          <a:prstGeom prst="line">
            <a:avLst/>
          </a:prstGeom>
          <a:ln w="12700">
            <a:solidFill>
              <a:srgbClr val="28AAB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1D0FF38-53F4-44B3-AF23-760FCC111EE7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7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Hierarchical</a:t>
            </a:r>
            <a:r>
              <a:rPr lang="es-ES" sz="2000" b="1" dirty="0"/>
              <a:t> </a:t>
            </a:r>
            <a:r>
              <a:rPr lang="es-ES" sz="2000" b="1" dirty="0" err="1"/>
              <a:t>models</a:t>
            </a:r>
            <a:endParaRPr lang="es-E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B23352A-1159-4121-91BC-C88A5F587FEB}"/>
                  </a:ext>
                </a:extLst>
              </p:cNvPr>
              <p:cNvSpPr txBox="1"/>
              <p:nvPr/>
            </p:nvSpPr>
            <p:spPr>
              <a:xfrm>
                <a:off x="971600" y="1347614"/>
                <a:ext cx="7956376" cy="9233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>
                    <a:solidFill>
                      <a:srgbClr val="28AAB4"/>
                    </a:solidFill>
                  </a:rPr>
                  <a:t>Parameter</a:t>
                </a:r>
                <a:r>
                  <a:rPr lang="es-ES" b="1" dirty="0">
                    <a:solidFill>
                      <a:srgbClr val="28AAB4"/>
                    </a:solidFill>
                  </a:rPr>
                  <a:t> </a:t>
                </a:r>
                <a:r>
                  <a:rPr lang="es-ES" b="1" dirty="0" err="1">
                    <a:solidFill>
                      <a:srgbClr val="28AAB4"/>
                    </a:solidFill>
                  </a:rPr>
                  <a:t>under</a:t>
                </a:r>
                <a:r>
                  <a:rPr lang="es-ES" b="1" dirty="0">
                    <a:solidFill>
                      <a:srgbClr val="28AAB4"/>
                    </a:solidFill>
                  </a:rPr>
                  <a:t> </a:t>
                </a:r>
                <a:r>
                  <a:rPr lang="es-ES" b="1" dirty="0" err="1">
                    <a:solidFill>
                      <a:srgbClr val="28AAB4"/>
                    </a:solidFill>
                  </a:rPr>
                  <a:t>study</a:t>
                </a:r>
                <a:r>
                  <a:rPr lang="es-ES" b="1" dirty="0">
                    <a:solidFill>
                      <a:srgbClr val="28AAB4"/>
                    </a:solidFill>
                  </a:rPr>
                  <a:t>: </a:t>
                </a:r>
              </a:p>
              <a:p>
                <a:r>
                  <a:rPr lang="es-ES" i="1" dirty="0"/>
                  <a:t>	</a:t>
                </a:r>
                <a:r>
                  <a:rPr lang="es-ES" dirty="0" err="1"/>
                  <a:t>Probability</a:t>
                </a:r>
                <a:r>
                  <a:rPr lang="es-ES" dirty="0"/>
                  <a:t> </a:t>
                </a:r>
                <a:r>
                  <a:rPr lang="es-ES" dirty="0" err="1"/>
                  <a:t>density</a:t>
                </a:r>
                <a:r>
                  <a:rPr lang="es-ES" dirty="0"/>
                  <a:t> of </a:t>
                </a:r>
                <a:r>
                  <a:rPr lang="es-ES" dirty="0" err="1"/>
                  <a:t>marks</a:t>
                </a:r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B23352A-1159-4121-91BC-C88A5F58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7614"/>
                <a:ext cx="7956376" cy="923330"/>
              </a:xfrm>
              <a:prstGeom prst="rect">
                <a:avLst/>
              </a:prstGeom>
              <a:blipFill>
                <a:blip r:embed="rId3"/>
                <a:stretch>
                  <a:fillRect l="-613" t="-32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1B23352A-1159-4121-91BC-C88A5F587FEB}"/>
              </a:ext>
            </a:extLst>
          </p:cNvPr>
          <p:cNvSpPr txBox="1"/>
          <p:nvPr/>
        </p:nvSpPr>
        <p:spPr>
          <a:xfrm>
            <a:off x="971600" y="2571750"/>
            <a:ext cx="7956376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28AAB4"/>
                </a:solidFill>
              </a:rPr>
              <a:t>Design</a:t>
            </a:r>
            <a:r>
              <a:rPr lang="es-ES" b="1" dirty="0">
                <a:solidFill>
                  <a:srgbClr val="28AAB4"/>
                </a:solidFill>
              </a:rPr>
              <a:t> </a:t>
            </a:r>
            <a:r>
              <a:rPr lang="es-ES" b="1" dirty="0" err="1">
                <a:solidFill>
                  <a:srgbClr val="28AAB4"/>
                </a:solidFill>
              </a:rPr>
              <a:t>for</a:t>
            </a:r>
            <a:r>
              <a:rPr lang="es-ES" b="1" dirty="0">
                <a:solidFill>
                  <a:srgbClr val="28AAB4"/>
                </a:solidFill>
              </a:rPr>
              <a:t> </a:t>
            </a:r>
            <a:r>
              <a:rPr lang="es-ES" b="1" dirty="0" err="1">
                <a:solidFill>
                  <a:srgbClr val="28AAB4"/>
                </a:solidFill>
              </a:rPr>
              <a:t>our</a:t>
            </a:r>
            <a:r>
              <a:rPr lang="es-ES" b="1" dirty="0">
                <a:solidFill>
                  <a:srgbClr val="28AAB4"/>
                </a:solidFill>
              </a:rPr>
              <a:t> </a:t>
            </a:r>
            <a:r>
              <a:rPr lang="es-ES" b="1" dirty="0" err="1">
                <a:solidFill>
                  <a:srgbClr val="28AAB4"/>
                </a:solidFill>
              </a:rPr>
              <a:t>model</a:t>
            </a:r>
            <a:r>
              <a:rPr lang="es-ES" dirty="0"/>
              <a:t>: </a:t>
            </a:r>
          </a:p>
          <a:p>
            <a:r>
              <a:rPr lang="es-ES" dirty="0"/>
              <a:t>	</a:t>
            </a:r>
            <a:r>
              <a:rPr lang="es-ES" dirty="0" err="1"/>
              <a:t>schools</a:t>
            </a:r>
            <a:r>
              <a:rPr lang="es-ES" dirty="0"/>
              <a:t> </a:t>
            </a:r>
            <a:r>
              <a:rPr lang="es-ES" dirty="0" err="1"/>
              <a:t>marks</a:t>
            </a:r>
            <a:r>
              <a:rPr lang="es-ES" dirty="0"/>
              <a:t>: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school</a:t>
            </a:r>
            <a:r>
              <a:rPr lang="es-ES" dirty="0"/>
              <a:t> </a:t>
            </a:r>
            <a:r>
              <a:rPr lang="es-ES" dirty="0" err="1"/>
              <a:t>distributions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student</a:t>
            </a:r>
            <a:r>
              <a:rPr lang="es-ES" dirty="0"/>
              <a:t> </a:t>
            </a:r>
            <a:r>
              <a:rPr lang="es-ES" dirty="0" err="1"/>
              <a:t>marks</a:t>
            </a:r>
            <a:r>
              <a:rPr lang="es-ES" dirty="0"/>
              <a:t>: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school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5ECC7F9-4920-403C-BD61-46FA164FDB74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Hierarchical</a:t>
            </a:r>
            <a:r>
              <a:rPr lang="es-ES" sz="2000" b="1" dirty="0"/>
              <a:t> </a:t>
            </a:r>
            <a:r>
              <a:rPr lang="es-ES" sz="2000" b="1" dirty="0" err="1"/>
              <a:t>models</a:t>
            </a:r>
            <a:r>
              <a:rPr lang="es-ES" sz="2000" b="1" dirty="0"/>
              <a:t>: </a:t>
            </a:r>
            <a:r>
              <a:rPr lang="es-ES" sz="2000" b="1" dirty="0" err="1"/>
              <a:t>likelihood</a:t>
            </a:r>
            <a:r>
              <a:rPr lang="es-ES" sz="2000" b="1" dirty="0"/>
              <a:t> </a:t>
            </a:r>
            <a:r>
              <a:rPr lang="es-ES" sz="2000" b="1" dirty="0" err="1"/>
              <a:t>functions</a:t>
            </a:r>
            <a:endParaRPr lang="es-E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494615" y="1229649"/>
            <a:ext cx="1872208" cy="720080"/>
          </a:xfrm>
          <a:prstGeom prst="round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Global</a:t>
            </a:r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population</a:t>
            </a:r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of </a:t>
            </a:r>
            <a:r>
              <a:rPr lang="es-ES" sz="1600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marks</a:t>
            </a:r>
            <a:endParaRPr lang="en-GB" sz="16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2643758"/>
            <a:ext cx="1152128" cy="648072"/>
          </a:xfrm>
          <a:prstGeom prst="round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Marks in </a:t>
            </a:r>
            <a:r>
              <a:rPr lang="es-ES" sz="1600" b="1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school</a:t>
            </a:r>
            <a:r>
              <a:rPr lang="es-ES" sz="1600" b="1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1</a:t>
            </a:r>
            <a:endParaRPr lang="en-GB" sz="1600" b="1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9752" y="2643758"/>
            <a:ext cx="1152128" cy="648072"/>
          </a:xfrm>
          <a:prstGeom prst="round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Marks in </a:t>
            </a:r>
            <a:r>
              <a:rPr lang="es-ES" sz="1600" b="1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school</a:t>
            </a:r>
            <a:r>
              <a:rPr lang="es-ES" sz="1600" b="1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2</a:t>
            </a:r>
            <a:endParaRPr lang="en-GB" sz="1600" b="1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95936" y="2643758"/>
            <a:ext cx="1152128" cy="648072"/>
          </a:xfrm>
          <a:prstGeom prst="round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Marks in </a:t>
            </a:r>
            <a:r>
              <a:rPr lang="es-ES" sz="1600" b="1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school</a:t>
            </a:r>
            <a:r>
              <a:rPr lang="es-ES" sz="1600" b="1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3</a:t>
            </a:r>
            <a:endParaRPr lang="en-GB" sz="1600" b="1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2120" y="2643758"/>
            <a:ext cx="1152128" cy="648072"/>
          </a:xfrm>
          <a:prstGeom prst="round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Marks in </a:t>
            </a:r>
            <a:r>
              <a:rPr lang="es-ES" sz="1600" b="1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school</a:t>
            </a:r>
            <a:r>
              <a:rPr lang="es-ES" sz="1600" b="1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4</a:t>
            </a:r>
            <a:endParaRPr lang="en-GB" sz="1600" b="1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2643758"/>
            <a:ext cx="1152128" cy="648072"/>
          </a:xfrm>
          <a:prstGeom prst="roundRect">
            <a:avLst/>
          </a:prstGeom>
          <a:solidFill>
            <a:schemeClr val="accent5">
              <a:lumMod val="95000"/>
            </a:schemeClr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Marks in </a:t>
            </a:r>
            <a:r>
              <a:rPr lang="es-ES" sz="1600" b="1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school</a:t>
            </a:r>
            <a:r>
              <a:rPr lang="es-ES" sz="1600" b="1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5</a:t>
            </a:r>
            <a:endParaRPr lang="en-GB" sz="1600" b="1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64730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1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364730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n1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364730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…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1720" y="364730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n1+1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1840" y="364730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n2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9792" y="364730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…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9912" y="3647305"/>
            <a:ext cx="64807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n2+1</a:t>
            </a:r>
          </a:p>
          <a:p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364730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n3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364730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…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6096" y="364730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n3+1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6216" y="364730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n4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4168" y="364730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…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364730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n4+1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72400" y="364730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M</a:t>
            </a:r>
            <a:r>
              <a:rPr lang="es-ES" sz="1600" baseline="-250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n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0352" y="364730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…</a:t>
            </a:r>
            <a:endParaRPr lang="en-GB" sz="1600" baseline="-250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4" idx="0"/>
            <a:endCxn id="6" idx="2"/>
          </p:cNvCxnSpPr>
          <p:nvPr/>
        </p:nvCxnSpPr>
        <p:spPr>
          <a:xfrm flipV="1">
            <a:off x="719572" y="3291830"/>
            <a:ext cx="540060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0"/>
            <a:endCxn id="6" idx="2"/>
          </p:cNvCxnSpPr>
          <p:nvPr/>
        </p:nvCxnSpPr>
        <p:spPr>
          <a:xfrm flipH="1" flipV="1">
            <a:off x="1259632" y="3291830"/>
            <a:ext cx="504056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3" idx="2"/>
          </p:cNvCxnSpPr>
          <p:nvPr/>
        </p:nvCxnSpPr>
        <p:spPr>
          <a:xfrm flipV="1">
            <a:off x="1259632" y="1949729"/>
            <a:ext cx="3171087" cy="69402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3" idx="2"/>
          </p:cNvCxnSpPr>
          <p:nvPr/>
        </p:nvCxnSpPr>
        <p:spPr>
          <a:xfrm flipV="1">
            <a:off x="2915816" y="1949729"/>
            <a:ext cx="1514903" cy="69402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0"/>
            <a:endCxn id="3" idx="2"/>
          </p:cNvCxnSpPr>
          <p:nvPr/>
        </p:nvCxnSpPr>
        <p:spPr>
          <a:xfrm flipH="1" flipV="1">
            <a:off x="4430719" y="1949729"/>
            <a:ext cx="141281" cy="69402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0"/>
            <a:endCxn id="3" idx="2"/>
          </p:cNvCxnSpPr>
          <p:nvPr/>
        </p:nvCxnSpPr>
        <p:spPr>
          <a:xfrm flipH="1" flipV="1">
            <a:off x="4430719" y="1949729"/>
            <a:ext cx="1797465" cy="69402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0"/>
            <a:endCxn id="3" idx="2"/>
          </p:cNvCxnSpPr>
          <p:nvPr/>
        </p:nvCxnSpPr>
        <p:spPr>
          <a:xfrm flipH="1" flipV="1">
            <a:off x="4430719" y="1949729"/>
            <a:ext cx="3453649" cy="69402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0"/>
            <a:endCxn id="8" idx="2"/>
          </p:cNvCxnSpPr>
          <p:nvPr/>
        </p:nvCxnSpPr>
        <p:spPr>
          <a:xfrm flipV="1">
            <a:off x="2411760" y="3291830"/>
            <a:ext cx="504056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8" idx="2"/>
          </p:cNvCxnSpPr>
          <p:nvPr/>
        </p:nvCxnSpPr>
        <p:spPr>
          <a:xfrm flipH="1" flipV="1">
            <a:off x="2915816" y="3291830"/>
            <a:ext cx="504056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5" idx="2"/>
          </p:cNvCxnSpPr>
          <p:nvPr/>
        </p:nvCxnSpPr>
        <p:spPr>
          <a:xfrm flipV="1">
            <a:off x="4103948" y="3291830"/>
            <a:ext cx="468052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0"/>
            <a:endCxn id="15" idx="2"/>
          </p:cNvCxnSpPr>
          <p:nvPr/>
        </p:nvCxnSpPr>
        <p:spPr>
          <a:xfrm flipH="1" flipV="1">
            <a:off x="4572000" y="3291830"/>
            <a:ext cx="576064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0"/>
            <a:endCxn id="16" idx="2"/>
          </p:cNvCxnSpPr>
          <p:nvPr/>
        </p:nvCxnSpPr>
        <p:spPr>
          <a:xfrm flipV="1">
            <a:off x="5760132" y="3291830"/>
            <a:ext cx="468052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0"/>
            <a:endCxn id="16" idx="2"/>
          </p:cNvCxnSpPr>
          <p:nvPr/>
        </p:nvCxnSpPr>
        <p:spPr>
          <a:xfrm flipH="1" flipV="1">
            <a:off x="6228184" y="3291830"/>
            <a:ext cx="576064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9" idx="0"/>
            <a:endCxn id="17" idx="2"/>
          </p:cNvCxnSpPr>
          <p:nvPr/>
        </p:nvCxnSpPr>
        <p:spPr>
          <a:xfrm flipV="1">
            <a:off x="7416316" y="3291830"/>
            <a:ext cx="468052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0"/>
            <a:endCxn id="17" idx="2"/>
          </p:cNvCxnSpPr>
          <p:nvPr/>
        </p:nvCxnSpPr>
        <p:spPr>
          <a:xfrm flipH="1" flipV="1">
            <a:off x="7884368" y="3291830"/>
            <a:ext cx="504056" cy="35547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9F19568-00B5-4891-AB7D-6CFA56249298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61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Hierarchical</a:t>
            </a:r>
            <a:r>
              <a:rPr lang="es-ES" sz="2000" b="1" dirty="0"/>
              <a:t> </a:t>
            </a:r>
            <a:r>
              <a:rPr lang="es-ES" sz="2000" b="1" dirty="0" err="1"/>
              <a:t>models</a:t>
            </a:r>
            <a:r>
              <a:rPr lang="es-ES" sz="2000" b="1" dirty="0"/>
              <a:t>: </a:t>
            </a:r>
            <a:r>
              <a:rPr lang="es-ES" sz="2000" b="1" dirty="0" err="1"/>
              <a:t>giving</a:t>
            </a:r>
            <a:r>
              <a:rPr lang="es-ES" sz="2000" b="1" dirty="0"/>
              <a:t> </a:t>
            </a:r>
            <a:r>
              <a:rPr lang="es-ES" sz="2000" b="1" dirty="0" err="1"/>
              <a:t>priors</a:t>
            </a:r>
            <a:endParaRPr lang="es-E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B23352A-1159-4121-91BC-C88A5F587FEB}"/>
                  </a:ext>
                </a:extLst>
              </p:cNvPr>
              <p:cNvSpPr txBox="1"/>
              <p:nvPr/>
            </p:nvSpPr>
            <p:spPr>
              <a:xfrm>
                <a:off x="467544" y="1059582"/>
                <a:ext cx="8136904" cy="32932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s-ES" dirty="0"/>
                  <a:t>Overall </a:t>
                </a:r>
                <a:r>
                  <a:rPr lang="es-ES" dirty="0" err="1"/>
                  <a:t>marks</a:t>
                </a:r>
                <a:r>
                  <a:rPr lang="es-ES" dirty="0"/>
                  <a:t> </a:t>
                </a:r>
                <a:r>
                  <a:rPr lang="es-ES" dirty="0" err="1"/>
                  <a:t>population</a:t>
                </a:r>
                <a:r>
                  <a:rPr lang="es-ES" dirty="0"/>
                  <a:t> prior: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(7, 2)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pPr>
                  <a:buClr>
                    <a:schemeClr val="bg1"/>
                  </a:buClr>
                </a:pPr>
                <a:r>
                  <a:rPr lang="es-ES" dirty="0" err="1"/>
                  <a:t>Each</a:t>
                </a:r>
                <a:r>
                  <a:rPr lang="es-ES" dirty="0"/>
                  <a:t> </a:t>
                </a:r>
                <a:r>
                  <a:rPr lang="es-ES" dirty="0" err="1"/>
                  <a:t>school</a:t>
                </a:r>
                <a:r>
                  <a:rPr lang="es-ES" dirty="0"/>
                  <a:t> has </a:t>
                </a:r>
                <a:r>
                  <a:rPr lang="es-ES" dirty="0" err="1"/>
                  <a:t>its</a:t>
                </a:r>
                <a:r>
                  <a:rPr lang="es-ES" dirty="0"/>
                  <a:t> </a:t>
                </a:r>
                <a:r>
                  <a:rPr lang="es-ES" dirty="0" err="1"/>
                  <a:t>own</a:t>
                </a:r>
                <a:r>
                  <a:rPr lang="es-ES" dirty="0"/>
                  <a:t> </a:t>
                </a:r>
                <a:r>
                  <a:rPr lang="es-ES" dirty="0" err="1"/>
                  <a:t>distribution</a:t>
                </a:r>
                <a:r>
                  <a:rPr lang="es-ES" dirty="0"/>
                  <a:t> of </a:t>
                </a:r>
                <a:r>
                  <a:rPr lang="es-ES" dirty="0" err="1"/>
                  <a:t>marks</a:t>
                </a:r>
                <a:r>
                  <a:rPr lang="es-ES" dirty="0"/>
                  <a:t>, </a:t>
                </a:r>
                <a:r>
                  <a:rPr lang="es-ES" dirty="0" err="1"/>
                  <a:t>although</a:t>
                </a:r>
                <a:r>
                  <a:rPr lang="es-ES" dirty="0"/>
                  <a:t> </a:t>
                </a:r>
                <a:r>
                  <a:rPr lang="es-ES" dirty="0" err="1"/>
                  <a:t>they</a:t>
                </a:r>
                <a:r>
                  <a:rPr lang="es-ES" dirty="0"/>
                  <a:t> are </a:t>
                </a:r>
                <a:r>
                  <a:rPr lang="es-ES" dirty="0" err="1"/>
                  <a:t>all</a:t>
                </a:r>
                <a:r>
                  <a:rPr lang="es-ES" dirty="0"/>
                  <a:t> </a:t>
                </a:r>
                <a:r>
                  <a:rPr lang="es-ES" dirty="0" err="1"/>
                  <a:t>related</a:t>
                </a:r>
                <a:r>
                  <a:rPr lang="es-ES" dirty="0"/>
                  <a:t> </a:t>
                </a:r>
                <a:r>
                  <a:rPr lang="es-ES" dirty="0" err="1"/>
                  <a:t>by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overal</a:t>
                </a:r>
                <a:r>
                  <a:rPr lang="es-ES" dirty="0"/>
                  <a:t> </a:t>
                </a:r>
                <a:r>
                  <a:rPr lang="es-ES" dirty="0" err="1"/>
                  <a:t>marks</a:t>
                </a:r>
                <a:r>
                  <a:rPr lang="es-ES" dirty="0"/>
                  <a:t> </a:t>
                </a:r>
                <a:r>
                  <a:rPr lang="es-ES" dirty="0" err="1"/>
                  <a:t>distribution</a:t>
                </a:r>
                <a:r>
                  <a:rPr lang="es-ES" dirty="0"/>
                  <a:t>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b="0" i="1" baseline="-25000" smtClean="0">
                          <a:latin typeface="Cambria Math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7, </m:t>
                          </m:r>
                          <m:r>
                            <a:rPr lang="es-ES" i="1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r>
                  <a:rPr lang="es-ES" sz="2800" b="1" dirty="0"/>
                  <a:t>	</a:t>
                </a:r>
                <a:r>
                  <a:rPr lang="es-ES" sz="2400" b="1" dirty="0" err="1"/>
                  <a:t>Let’s</a:t>
                </a:r>
                <a:r>
                  <a:rPr lang="es-ES" sz="2400" b="1" dirty="0"/>
                  <a:t> </a:t>
                </a:r>
                <a:r>
                  <a:rPr lang="es-ES" sz="2400" b="1" dirty="0" err="1"/>
                  <a:t>go</a:t>
                </a:r>
                <a:r>
                  <a:rPr lang="es-ES" sz="2400" b="1" dirty="0"/>
                  <a:t> to R!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23352A-1159-4121-91BC-C88A5F58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8136904" cy="3293209"/>
              </a:xfrm>
              <a:prstGeom prst="rect">
                <a:avLst/>
              </a:prstGeom>
              <a:blipFill rotWithShape="1">
                <a:blip r:embed="rId3"/>
                <a:stretch>
                  <a:fillRect l="-675" t="-926" b="-29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/>
          <p:cNvCxnSpPr/>
          <p:nvPr/>
        </p:nvCxnSpPr>
        <p:spPr>
          <a:xfrm>
            <a:off x="395536" y="4083918"/>
            <a:ext cx="864096" cy="0"/>
          </a:xfrm>
          <a:prstGeom prst="line">
            <a:avLst/>
          </a:prstGeom>
          <a:ln w="12700">
            <a:solidFill>
              <a:srgbClr val="28AAB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F759839-B42B-4822-B47D-E7EF595D41AA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6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Hierarchical</a:t>
            </a:r>
            <a:r>
              <a:rPr lang="es-ES" sz="2000" b="1" dirty="0"/>
              <a:t> </a:t>
            </a:r>
            <a:r>
              <a:rPr lang="es-ES" sz="2000" b="1" dirty="0" err="1"/>
              <a:t>models</a:t>
            </a:r>
            <a:endParaRPr lang="es-E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B23352A-1159-4121-91BC-C88A5F587FEB}"/>
                  </a:ext>
                </a:extLst>
              </p:cNvPr>
              <p:cNvSpPr txBox="1"/>
              <p:nvPr/>
            </p:nvSpPr>
            <p:spPr>
              <a:xfrm>
                <a:off x="467544" y="1059582"/>
                <a:ext cx="8136904" cy="646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Property of </a:t>
                </a:r>
                <a:r>
                  <a:rPr lang="es-ES" dirty="0" err="1"/>
                  <a:t>the</a:t>
                </a:r>
                <a:r>
                  <a:rPr lang="es-ES" dirty="0"/>
                  <a:t> normal </a:t>
                </a:r>
                <a:r>
                  <a:rPr lang="es-ES" dirty="0" err="1"/>
                  <a:t>distribution</a:t>
                </a:r>
                <a:r>
                  <a:rPr lang="es-ES" dirty="0"/>
                  <a:t>:	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s-E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es-ES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s-ES" b="0" i="1" smtClean="0">
                        <a:latin typeface="Cambria Math"/>
                        <a:ea typeface="Cambria Math"/>
                      </a:rPr>
                      <m:t>+ 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i="1" smtClean="0">
                            <a:latin typeface="Cambria Math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B23352A-1159-4121-91BC-C88A5F58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8136904" cy="646331"/>
              </a:xfrm>
              <a:prstGeom prst="rect">
                <a:avLst/>
              </a:prstGeom>
              <a:blipFill>
                <a:blip r:embed="rId3"/>
                <a:stretch>
                  <a:fillRect l="-675" t="-566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F759839-B42B-4822-B47D-E7EF595D41AA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CA6C99B-4756-45DD-9374-D505FB9B3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3639"/>
            <a:ext cx="3096344" cy="17029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952796-A84D-40CE-BD14-775FA764BC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63638"/>
            <a:ext cx="3096344" cy="17029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9362AF-3925-4754-B25E-B5DDC5ECA3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08901"/>
            <a:ext cx="3096344" cy="1702989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27F3DD-840A-4C0E-80CC-A8D8A31675F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779912" y="2415133"/>
            <a:ext cx="1224136" cy="1"/>
          </a:xfrm>
          <a:prstGeom prst="straightConnector1">
            <a:avLst/>
          </a:prstGeom>
          <a:ln>
            <a:solidFill>
              <a:srgbClr val="E6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Bayesian</a:t>
            </a:r>
            <a:r>
              <a:rPr lang="es-ES" sz="2000" b="1" dirty="0"/>
              <a:t> </a:t>
            </a:r>
            <a:r>
              <a:rPr lang="es-ES" sz="2000" b="1" dirty="0" err="1"/>
              <a:t>paradigm</a:t>
            </a:r>
            <a:r>
              <a:rPr lang="es-ES" sz="2000" b="1" dirty="0"/>
              <a:t> VS </a:t>
            </a:r>
            <a:r>
              <a:rPr lang="es-ES" sz="2000" b="1" dirty="0" err="1"/>
              <a:t>Frequentist</a:t>
            </a:r>
            <a:r>
              <a:rPr lang="es-ES" sz="2000" b="1" dirty="0"/>
              <a:t> </a:t>
            </a:r>
            <a:r>
              <a:rPr lang="es-ES" sz="2000" b="1" dirty="0" err="1"/>
              <a:t>paradigm</a:t>
            </a:r>
            <a:endParaRPr lang="es-ES" sz="2000" b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E05552B-BBE0-49A0-BA7E-D7E1937EA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09021"/>
              </p:ext>
            </p:extLst>
          </p:nvPr>
        </p:nvGraphicFramePr>
        <p:xfrm>
          <a:off x="467544" y="1079386"/>
          <a:ext cx="4032448" cy="2984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1001531761"/>
                    </a:ext>
                  </a:extLst>
                </a:gridCol>
              </a:tblGrid>
              <a:tr h="586186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solidFill>
                            <a:schemeClr val="accent5"/>
                          </a:solidFill>
                        </a:rPr>
                        <a:t>Frequentist</a:t>
                      </a:r>
                      <a:endParaRPr lang="en-GB" sz="20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solidFill>
                      <a:srgbClr val="28AA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74950"/>
                  </a:ext>
                </a:extLst>
              </a:tr>
              <a:tr h="119927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Probability</a:t>
                      </a:r>
                      <a:r>
                        <a:rPr lang="es-ES" sz="1600" dirty="0"/>
                        <a:t> = </a:t>
                      </a:r>
                      <a:r>
                        <a:rPr lang="es-ES" sz="1600" dirty="0" err="1"/>
                        <a:t>frequency</a:t>
                      </a:r>
                      <a:r>
                        <a:rPr lang="es-ES" sz="1600" dirty="0"/>
                        <a:t> of </a:t>
                      </a:r>
                      <a:r>
                        <a:rPr lang="es-ES" sz="1600" dirty="0" err="1"/>
                        <a:t>the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event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we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want</a:t>
                      </a:r>
                      <a:r>
                        <a:rPr lang="es-ES" sz="1600" dirty="0"/>
                        <a:t> to </a:t>
                      </a:r>
                      <a:r>
                        <a:rPr lang="es-ES" sz="1600" dirty="0" err="1"/>
                        <a:t>measure</a:t>
                      </a:r>
                      <a:r>
                        <a:rPr lang="es-ES" sz="1600" dirty="0"/>
                        <a:t> in </a:t>
                      </a:r>
                      <a:r>
                        <a:rPr lang="es-ES" sz="1600" dirty="0" err="1"/>
                        <a:t>an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infinite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sequence</a:t>
                      </a:r>
                      <a:r>
                        <a:rPr lang="es-ES" sz="1600" baseline="0" dirty="0"/>
                        <a:t> of </a:t>
                      </a:r>
                      <a:r>
                        <a:rPr lang="es-ES" sz="1600" baseline="0" dirty="0" err="1"/>
                        <a:t>observations</a:t>
                      </a:r>
                      <a:endParaRPr lang="en-GB" sz="1600" dirty="0"/>
                    </a:p>
                  </a:txBody>
                  <a:tcPr anchor="ctr"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53055"/>
                  </a:ext>
                </a:extLst>
              </a:tr>
              <a:tr h="1199271"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err="1"/>
                        <a:t>Parameter</a:t>
                      </a:r>
                      <a:r>
                        <a:rPr lang="es-ES" sz="1600" kern="1200" dirty="0"/>
                        <a:t> = </a:t>
                      </a:r>
                      <a:r>
                        <a:rPr lang="es-ES" sz="1600" kern="1200" dirty="0" err="1"/>
                        <a:t>fixed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value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we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want</a:t>
                      </a:r>
                      <a:r>
                        <a:rPr lang="es-ES" sz="1600" kern="1200" dirty="0"/>
                        <a:t> to </a:t>
                      </a:r>
                      <a:r>
                        <a:rPr lang="es-ES" sz="1600" kern="1200" dirty="0" err="1"/>
                        <a:t>find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from</a:t>
                      </a:r>
                      <a:r>
                        <a:rPr lang="es-ES" sz="1600" kern="1200" dirty="0"/>
                        <a:t> a</a:t>
                      </a:r>
                      <a:r>
                        <a:rPr lang="es-ES" sz="1600" kern="1200" baseline="0" dirty="0"/>
                        <a:t> </a:t>
                      </a:r>
                      <a:r>
                        <a:rPr lang="es-ES" sz="1600" kern="1200" baseline="0" dirty="0" err="1"/>
                        <a:t>random</a:t>
                      </a:r>
                      <a:r>
                        <a:rPr lang="es-ES" sz="1600" kern="1200" baseline="0" dirty="0"/>
                        <a:t> </a:t>
                      </a:r>
                      <a:r>
                        <a:rPr lang="es-ES" sz="1600" kern="1200" baseline="0" dirty="0" err="1"/>
                        <a:t>sample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39454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FD138CD4-0CC7-4D93-B620-44BEB126C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22710"/>
              </p:ext>
            </p:extLst>
          </p:nvPr>
        </p:nvGraphicFramePr>
        <p:xfrm>
          <a:off x="4644008" y="1076500"/>
          <a:ext cx="4032448" cy="298472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1001531761"/>
                    </a:ext>
                  </a:extLst>
                </a:gridCol>
              </a:tblGrid>
              <a:tr h="5861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000" b="1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Bayesian</a:t>
                      </a:r>
                      <a:endParaRPr lang="en-GB" sz="2000" b="1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074950"/>
                  </a:ext>
                </a:extLst>
              </a:tr>
              <a:tr h="1199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600" kern="1200" dirty="0" err="1"/>
                        <a:t>Probability</a:t>
                      </a:r>
                      <a:r>
                        <a:rPr lang="es-ES" sz="1600" kern="1200" dirty="0"/>
                        <a:t> = </a:t>
                      </a:r>
                      <a:r>
                        <a:rPr lang="es-ES" sz="1600" kern="1200" dirty="0" err="1"/>
                        <a:t>subjective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assignment</a:t>
                      </a:r>
                      <a:r>
                        <a:rPr lang="es-ES" sz="1600" kern="1200" dirty="0"/>
                        <a:t> of a </a:t>
                      </a:r>
                      <a:r>
                        <a:rPr lang="es-ES" sz="1600" kern="1200" dirty="0" err="1"/>
                        <a:t>coeficient</a:t>
                      </a:r>
                      <a:r>
                        <a:rPr lang="es-ES" sz="1600" kern="1200" dirty="0"/>
                        <a:t> in [0, 1] to </a:t>
                      </a:r>
                      <a:r>
                        <a:rPr lang="es-ES" sz="1600" kern="1200" dirty="0" err="1"/>
                        <a:t>the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event</a:t>
                      </a:r>
                      <a:r>
                        <a:rPr lang="es-ES" sz="1600" kern="1200" dirty="0"/>
                        <a:t>, </a:t>
                      </a:r>
                      <a:r>
                        <a:rPr lang="es-ES" sz="1600" kern="1200" dirty="0" err="1"/>
                        <a:t>based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on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previous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knowledge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or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experience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53055"/>
                  </a:ext>
                </a:extLst>
              </a:tr>
              <a:tr h="11992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600" kern="1200" dirty="0" err="1"/>
                        <a:t>Parameter</a:t>
                      </a:r>
                      <a:r>
                        <a:rPr lang="es-ES" sz="1600" kern="1200" dirty="0"/>
                        <a:t> = </a:t>
                      </a:r>
                      <a:r>
                        <a:rPr lang="es-ES" sz="1600" kern="1200" dirty="0" err="1"/>
                        <a:t>random</a:t>
                      </a:r>
                      <a:r>
                        <a:rPr lang="es-ES" sz="1600" kern="1200" dirty="0"/>
                        <a:t> variable (</a:t>
                      </a:r>
                      <a:r>
                        <a:rPr lang="es-ES" sz="1600" kern="1200" dirty="0" err="1"/>
                        <a:t>with</a:t>
                      </a:r>
                      <a:r>
                        <a:rPr lang="es-ES" sz="1600" kern="1200" dirty="0"/>
                        <a:t> a </a:t>
                      </a:r>
                      <a:r>
                        <a:rPr lang="es-ES" sz="1600" kern="1200" dirty="0" err="1"/>
                        <a:t>probability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density</a:t>
                      </a:r>
                      <a:r>
                        <a:rPr lang="es-ES" sz="1600" kern="1200" dirty="0"/>
                        <a:t>), </a:t>
                      </a:r>
                      <a:r>
                        <a:rPr lang="es-ES" sz="1600" kern="1200" dirty="0" err="1"/>
                        <a:t>we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learn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about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through</a:t>
                      </a:r>
                      <a:r>
                        <a:rPr lang="es-ES" sz="1600" kern="1200" dirty="0"/>
                        <a:t> </a:t>
                      </a:r>
                      <a:r>
                        <a:rPr lang="es-ES" sz="1600" kern="1200" dirty="0" err="1"/>
                        <a:t>experimentation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3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7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Hierarchical</a:t>
            </a:r>
            <a:r>
              <a:rPr lang="es-ES" sz="2000" b="1" dirty="0"/>
              <a:t> </a:t>
            </a:r>
            <a:r>
              <a:rPr lang="es-ES" sz="2000" b="1" dirty="0" err="1"/>
              <a:t>models</a:t>
            </a:r>
            <a:endParaRPr lang="es-ES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23352A-1159-4121-91BC-C88A5F587FEB}"/>
              </a:ext>
            </a:extLst>
          </p:cNvPr>
          <p:cNvSpPr txBox="1"/>
          <p:nvPr/>
        </p:nvSpPr>
        <p:spPr>
          <a:xfrm>
            <a:off x="683568" y="1203598"/>
            <a:ext cx="7920880" cy="304698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b="1" dirty="0" err="1"/>
              <a:t>fixed</a:t>
            </a:r>
            <a:r>
              <a:rPr lang="es-ES" b="1" dirty="0"/>
              <a:t> </a:t>
            </a:r>
            <a:r>
              <a:rPr lang="es-ES" b="1" dirty="0" err="1"/>
              <a:t>effects</a:t>
            </a:r>
            <a:r>
              <a:rPr lang="es-ES" b="1" dirty="0"/>
              <a:t> </a:t>
            </a:r>
            <a:r>
              <a:rPr lang="es-ES" dirty="0"/>
              <a:t>and </a:t>
            </a:r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/>
              <a:t>effects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eg</a:t>
            </a:r>
            <a:r>
              <a:rPr lang="es-ES" dirty="0"/>
              <a:t>: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individual </a:t>
            </a:r>
            <a:r>
              <a:rPr lang="es-ES" dirty="0" err="1"/>
              <a:t>tendency</a:t>
            </a:r>
            <a:r>
              <a:rPr lang="es-ES" dirty="0"/>
              <a:t> to </a:t>
            </a:r>
            <a:r>
              <a:rPr lang="es-ES" dirty="0" err="1"/>
              <a:t>get</a:t>
            </a:r>
            <a:r>
              <a:rPr lang="es-ES" dirty="0"/>
              <a:t> a </a:t>
            </a:r>
            <a:r>
              <a:rPr lang="es-ES" dirty="0" err="1"/>
              <a:t>range</a:t>
            </a:r>
            <a:r>
              <a:rPr lang="es-ES" dirty="0"/>
              <a:t> of </a:t>
            </a:r>
            <a:r>
              <a:rPr lang="es-ES" dirty="0" err="1"/>
              <a:t>marks</a:t>
            </a:r>
            <a:r>
              <a:rPr lang="es-ES" dirty="0"/>
              <a:t>)</a:t>
            </a:r>
          </a:p>
          <a:p>
            <a:pPr>
              <a:buClr>
                <a:schemeClr val="bg1"/>
              </a:buClr>
            </a:pPr>
            <a:endParaRPr lang="es-ES" sz="1000" dirty="0"/>
          </a:p>
          <a:p>
            <a:pPr>
              <a:buClr>
                <a:schemeClr val="bg1"/>
              </a:buClr>
            </a:pPr>
            <a:r>
              <a:rPr lang="es-ES" dirty="0"/>
              <a:t>Marks of </a:t>
            </a:r>
            <a:r>
              <a:rPr lang="es-ES" dirty="0" err="1"/>
              <a:t>schools</a:t>
            </a:r>
            <a:r>
              <a:rPr lang="es-ES" dirty="0"/>
              <a:t> are </a:t>
            </a:r>
            <a:r>
              <a:rPr lang="es-ES" dirty="0" err="1"/>
              <a:t>pooled</a:t>
            </a:r>
            <a:r>
              <a:rPr lang="es-ES" dirty="0"/>
              <a:t> </a:t>
            </a:r>
            <a:r>
              <a:rPr lang="es-ES" dirty="0" err="1"/>
              <a:t>towards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general </a:t>
            </a:r>
            <a:r>
              <a:rPr lang="es-ES" dirty="0" err="1"/>
              <a:t>population</a:t>
            </a:r>
            <a:r>
              <a:rPr lang="es-ES" dirty="0"/>
              <a:t> of </a:t>
            </a:r>
            <a:r>
              <a:rPr lang="es-ES" dirty="0" err="1"/>
              <a:t>marks</a:t>
            </a:r>
            <a:r>
              <a:rPr lang="es-ES" dirty="0"/>
              <a:t>: </a:t>
            </a:r>
          </a:p>
          <a:p>
            <a:pPr>
              <a:buClr>
                <a:schemeClr val="bg1"/>
              </a:buClr>
            </a:pPr>
            <a:r>
              <a:rPr lang="es-ES" b="1" dirty="0"/>
              <a:t>	</a:t>
            </a:r>
            <a:r>
              <a:rPr lang="es-ES" b="1" dirty="0" err="1">
                <a:solidFill>
                  <a:srgbClr val="28AAB4"/>
                </a:solidFill>
              </a:rPr>
              <a:t>shrinkage</a:t>
            </a:r>
            <a:r>
              <a:rPr lang="es-ES" dirty="0">
                <a:solidFill>
                  <a:srgbClr val="28AAB4"/>
                </a:solidFill>
                <a:latin typeface="+mj-lt"/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effect</a:t>
            </a:r>
            <a:endParaRPr lang="es-ES" dirty="0">
              <a:solidFill>
                <a:srgbClr val="28AAB4"/>
              </a:solidFill>
            </a:endParaRPr>
          </a:p>
          <a:p>
            <a:pPr>
              <a:buClr>
                <a:schemeClr val="bg1"/>
              </a:buClr>
            </a:pPr>
            <a:endParaRPr lang="es-ES" sz="1000" dirty="0"/>
          </a:p>
          <a:p>
            <a:pPr>
              <a:buClr>
                <a:schemeClr val="bg1"/>
              </a:buClr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b="1" dirty="0" err="1"/>
              <a:t>few</a:t>
            </a:r>
            <a:r>
              <a:rPr lang="es-ES" b="1" dirty="0"/>
              <a:t> </a:t>
            </a:r>
            <a:r>
              <a:rPr lang="es-ES" b="1" dirty="0" err="1"/>
              <a:t>observations</a:t>
            </a:r>
            <a:r>
              <a:rPr lang="es-ES" b="1" dirty="0"/>
              <a:t> </a:t>
            </a:r>
            <a:r>
              <a:rPr lang="es-ES" dirty="0"/>
              <a:t>in a </a:t>
            </a:r>
            <a:r>
              <a:rPr lang="es-ES" dirty="0" err="1"/>
              <a:t>leaf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leafs</a:t>
            </a:r>
            <a:r>
              <a:rPr lang="es-ES" dirty="0"/>
              <a:t> </a:t>
            </a:r>
            <a:r>
              <a:rPr lang="es-ES" dirty="0" err="1"/>
              <a:t>compensate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that</a:t>
            </a:r>
            <a:endParaRPr lang="es-ES" dirty="0"/>
          </a:p>
          <a:p>
            <a:pPr>
              <a:buClr>
                <a:schemeClr val="bg1"/>
              </a:buClr>
            </a:pPr>
            <a:r>
              <a:rPr lang="es-ES" dirty="0"/>
              <a:t>	</a:t>
            </a:r>
            <a:r>
              <a:rPr lang="es-ES" dirty="0" err="1">
                <a:solidFill>
                  <a:srgbClr val="28AAB4"/>
                </a:solidFill>
              </a:rPr>
              <a:t>It</a:t>
            </a:r>
            <a:r>
              <a:rPr lang="es-ES" dirty="0">
                <a:solidFill>
                  <a:srgbClr val="28AAB4"/>
                </a:solidFill>
              </a:rPr>
              <a:t> can </a:t>
            </a:r>
            <a:r>
              <a:rPr lang="es-ES" dirty="0" err="1">
                <a:solidFill>
                  <a:srgbClr val="28AAB4"/>
                </a:solidFill>
              </a:rPr>
              <a:t>deal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with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very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unbalanced</a:t>
            </a:r>
            <a:r>
              <a:rPr lang="es-ES" dirty="0">
                <a:solidFill>
                  <a:srgbClr val="28AAB4"/>
                </a:solidFill>
              </a:rPr>
              <a:t> data sets.</a:t>
            </a:r>
          </a:p>
          <a:p>
            <a:pPr>
              <a:buClr>
                <a:schemeClr val="bg1"/>
              </a:buClr>
            </a:pPr>
            <a:r>
              <a:rPr lang="es-ES" dirty="0">
                <a:solidFill>
                  <a:srgbClr val="28AAB4"/>
                </a:solidFill>
              </a:rPr>
              <a:t>	</a:t>
            </a:r>
            <a:r>
              <a:rPr lang="es-ES" dirty="0" err="1">
                <a:solidFill>
                  <a:srgbClr val="28AAB4"/>
                </a:solidFill>
              </a:rPr>
              <a:t>Compensates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for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lack</a:t>
            </a:r>
            <a:r>
              <a:rPr lang="es-ES" dirty="0">
                <a:solidFill>
                  <a:srgbClr val="28AAB4"/>
                </a:solidFill>
              </a:rPr>
              <a:t> of </a:t>
            </a:r>
            <a:r>
              <a:rPr lang="es-ES" dirty="0" err="1">
                <a:solidFill>
                  <a:srgbClr val="28AAB4"/>
                </a:solidFill>
              </a:rPr>
              <a:t>observations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by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making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assumptions</a:t>
            </a:r>
            <a:endParaRPr lang="es-ES" dirty="0">
              <a:solidFill>
                <a:srgbClr val="28AAB4"/>
              </a:solidFill>
            </a:endParaRPr>
          </a:p>
          <a:p>
            <a:pPr>
              <a:buClr>
                <a:schemeClr val="bg1"/>
              </a:buClr>
            </a:pPr>
            <a:endParaRPr lang="es-ES" sz="1000" dirty="0"/>
          </a:p>
          <a:p>
            <a:pPr>
              <a:buClr>
                <a:schemeClr val="bg1"/>
              </a:buClr>
            </a:pPr>
            <a:r>
              <a:rPr lang="es-ES" dirty="0" err="1"/>
              <a:t>It</a:t>
            </a:r>
            <a:r>
              <a:rPr lang="es-ES" dirty="0"/>
              <a:t> can </a:t>
            </a:r>
            <a:r>
              <a:rPr lang="es-ES" dirty="0" err="1"/>
              <a:t>even</a:t>
            </a:r>
            <a:r>
              <a:rPr lang="es-ES" dirty="0"/>
              <a:t> run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fewer</a:t>
            </a:r>
            <a:r>
              <a:rPr lang="es-ES" b="1" dirty="0"/>
              <a:t> </a:t>
            </a:r>
            <a:r>
              <a:rPr lang="es-ES" b="1" dirty="0" err="1"/>
              <a:t>observations</a:t>
            </a:r>
            <a:r>
              <a:rPr lang="es-ES" b="1" dirty="0"/>
              <a:t> </a:t>
            </a:r>
            <a:r>
              <a:rPr lang="es-ES" b="1" dirty="0" err="1"/>
              <a:t>than</a:t>
            </a:r>
            <a:r>
              <a:rPr lang="es-ES" b="1" dirty="0"/>
              <a:t> </a:t>
            </a:r>
            <a:r>
              <a:rPr lang="es-ES" b="1" dirty="0" err="1"/>
              <a:t>parameters</a:t>
            </a:r>
            <a:r>
              <a:rPr lang="es-ES" dirty="0"/>
              <a:t>! </a:t>
            </a:r>
          </a:p>
          <a:p>
            <a:pPr>
              <a:buClr>
                <a:schemeClr val="bg1"/>
              </a:buClr>
            </a:pPr>
            <a:r>
              <a:rPr lang="es-ES" dirty="0"/>
              <a:t>	</a:t>
            </a:r>
            <a:r>
              <a:rPr lang="es-ES" dirty="0" err="1">
                <a:solidFill>
                  <a:srgbClr val="28AAB4"/>
                </a:solidFill>
              </a:rPr>
              <a:t>Informative</a:t>
            </a:r>
            <a:r>
              <a:rPr lang="es-ES" dirty="0">
                <a:solidFill>
                  <a:srgbClr val="28AAB4"/>
                </a:solidFill>
              </a:rPr>
              <a:t> </a:t>
            </a:r>
            <a:r>
              <a:rPr lang="es-ES" dirty="0" err="1">
                <a:solidFill>
                  <a:srgbClr val="28AAB4"/>
                </a:solidFill>
              </a:rPr>
              <a:t>priors</a:t>
            </a:r>
            <a:endParaRPr lang="es-ES" dirty="0">
              <a:solidFill>
                <a:srgbClr val="28AAB4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1FC48B8-C11D-4D2A-B437-32F28AD7F0D9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1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Overview</a:t>
            </a:r>
            <a:r>
              <a:rPr lang="es-ES" sz="2000" b="1" dirty="0"/>
              <a:t> of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speech</a:t>
            </a:r>
            <a:endParaRPr lang="es-ES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23352A-1159-4121-91BC-C88A5F587FEB}"/>
              </a:ext>
            </a:extLst>
          </p:cNvPr>
          <p:cNvSpPr txBox="1"/>
          <p:nvPr/>
        </p:nvSpPr>
        <p:spPr>
          <a:xfrm>
            <a:off x="683568" y="1275606"/>
            <a:ext cx="8136904" cy="29238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b="1" dirty="0" err="1"/>
              <a:t>theoretical</a:t>
            </a:r>
            <a:r>
              <a:rPr lang="es-ES" dirty="0"/>
              <a:t> </a:t>
            </a:r>
            <a:r>
              <a:rPr lang="es-ES" dirty="0" err="1"/>
              <a:t>differences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Bayesian</a:t>
            </a:r>
            <a:r>
              <a:rPr lang="es-ES" dirty="0"/>
              <a:t> and </a:t>
            </a:r>
            <a:r>
              <a:rPr lang="es-ES" dirty="0" err="1"/>
              <a:t>Frequentist</a:t>
            </a:r>
            <a:r>
              <a:rPr lang="es-ES" dirty="0"/>
              <a:t> </a:t>
            </a:r>
            <a:r>
              <a:rPr lang="es-ES" dirty="0" err="1"/>
              <a:t>paradigms</a:t>
            </a:r>
            <a:endParaRPr lang="es-ES" dirty="0"/>
          </a:p>
          <a:p>
            <a:pPr>
              <a:buClr>
                <a:schemeClr val="bg1"/>
              </a:buClr>
            </a:pPr>
            <a:endParaRPr lang="es-ES" sz="1000" dirty="0"/>
          </a:p>
          <a:p>
            <a:pPr>
              <a:buClr>
                <a:schemeClr val="bg1"/>
              </a:buClr>
            </a:pPr>
            <a:r>
              <a:rPr lang="es-ES" b="1" dirty="0" err="1"/>
              <a:t>Iterative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of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acquisition</a:t>
            </a:r>
            <a:endParaRPr lang="es-ES" dirty="0"/>
          </a:p>
          <a:p>
            <a:pPr>
              <a:buClr>
                <a:schemeClr val="bg1"/>
              </a:buClr>
            </a:pPr>
            <a:endParaRPr lang="es-ES" sz="1000" dirty="0"/>
          </a:p>
          <a:p>
            <a:pPr>
              <a:buClr>
                <a:schemeClr val="bg1"/>
              </a:buClr>
            </a:pPr>
            <a:r>
              <a:rPr lang="es-ES" b="1" dirty="0"/>
              <a:t>Stan</a:t>
            </a:r>
            <a:r>
              <a:rPr lang="es-ES" dirty="0"/>
              <a:t> and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samplers</a:t>
            </a:r>
            <a:endParaRPr lang="es-ES" dirty="0"/>
          </a:p>
          <a:p>
            <a:pPr>
              <a:buClr>
                <a:schemeClr val="bg1"/>
              </a:buClr>
            </a:pPr>
            <a:r>
              <a:rPr lang="es-ES" b="1" dirty="0">
                <a:solidFill>
                  <a:srgbClr val="28AAB4"/>
                </a:solidFill>
              </a:rPr>
              <a:t>	</a:t>
            </a:r>
            <a:r>
              <a:rPr lang="es-ES" b="1" dirty="0">
                <a:solidFill>
                  <a:srgbClr val="28AAB4"/>
                </a:solidFill>
                <a:latin typeface="+mj-lt"/>
              </a:rPr>
              <a:t>Basic </a:t>
            </a:r>
            <a:r>
              <a:rPr lang="es-ES" b="1" dirty="0" err="1">
                <a:solidFill>
                  <a:srgbClr val="28AAB4"/>
                </a:solidFill>
                <a:latin typeface="+mj-lt"/>
              </a:rPr>
              <a:t>example</a:t>
            </a:r>
            <a:endParaRPr lang="es-ES" b="1" dirty="0">
              <a:solidFill>
                <a:srgbClr val="28AAB4"/>
              </a:solidFill>
              <a:latin typeface="+mj-lt"/>
            </a:endParaRPr>
          </a:p>
          <a:p>
            <a:pPr>
              <a:buClr>
                <a:schemeClr val="bg1"/>
              </a:buClr>
            </a:pPr>
            <a:endParaRPr lang="es-ES" sz="1000" dirty="0"/>
          </a:p>
          <a:p>
            <a:pPr>
              <a:buClr>
                <a:schemeClr val="bg1"/>
              </a:buClr>
            </a:pPr>
            <a:r>
              <a:rPr lang="es-ES" b="1" dirty="0" err="1"/>
              <a:t>Hierarchical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lang="es-ES" dirty="0"/>
          </a:p>
          <a:p>
            <a:pPr>
              <a:buClr>
                <a:schemeClr val="bg1"/>
              </a:buClr>
            </a:pPr>
            <a:r>
              <a:rPr lang="es-ES" b="1" dirty="0">
                <a:solidFill>
                  <a:srgbClr val="28AAB4"/>
                </a:solidFill>
              </a:rPr>
              <a:t>	</a:t>
            </a:r>
            <a:r>
              <a:rPr lang="es-ES" b="1" dirty="0">
                <a:solidFill>
                  <a:srgbClr val="28AAB4"/>
                </a:solidFill>
                <a:latin typeface="+mj-lt"/>
              </a:rPr>
              <a:t>Marks </a:t>
            </a:r>
            <a:r>
              <a:rPr lang="es-ES" b="1" dirty="0" err="1">
                <a:solidFill>
                  <a:srgbClr val="28AAB4"/>
                </a:solidFill>
                <a:latin typeface="+mj-lt"/>
              </a:rPr>
              <a:t>model</a:t>
            </a:r>
            <a:r>
              <a:rPr lang="es-ES" b="1" dirty="0">
                <a:solidFill>
                  <a:srgbClr val="28AAB4"/>
                </a:solidFill>
                <a:latin typeface="+mj-lt"/>
              </a:rPr>
              <a:t> </a:t>
            </a:r>
            <a:r>
              <a:rPr lang="es-ES" b="1" dirty="0" err="1">
                <a:solidFill>
                  <a:srgbClr val="28AAB4"/>
                </a:solidFill>
                <a:latin typeface="+mj-lt"/>
              </a:rPr>
              <a:t>example</a:t>
            </a:r>
            <a:endParaRPr lang="es-ES" b="1" dirty="0">
              <a:solidFill>
                <a:srgbClr val="28AAB4"/>
              </a:solidFill>
              <a:latin typeface="+mj-lt"/>
            </a:endParaRPr>
          </a:p>
          <a:p>
            <a:pPr>
              <a:buClr>
                <a:schemeClr val="bg1"/>
              </a:buClr>
            </a:pPr>
            <a:endParaRPr lang="es-ES" sz="1000" dirty="0"/>
          </a:p>
          <a:p>
            <a:pPr>
              <a:buClr>
                <a:schemeClr val="bg1"/>
              </a:buClr>
            </a:pP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priors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N(</a:t>
            </a:r>
            <a:r>
              <a:rPr lang="el-GR" dirty="0"/>
              <a:t>μ</a:t>
            </a:r>
            <a:r>
              <a:rPr lang="es-ES" dirty="0"/>
              <a:t>,</a:t>
            </a:r>
            <a:r>
              <a:rPr lang="el-GR" dirty="0"/>
              <a:t>σ</a:t>
            </a:r>
            <a:r>
              <a:rPr lang="es-ES" dirty="0"/>
              <a:t>)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simplicity</a:t>
            </a:r>
            <a:r>
              <a:rPr lang="es-ES" dirty="0"/>
              <a:t> </a:t>
            </a:r>
            <a:r>
              <a:rPr lang="es-ES" dirty="0" err="1"/>
              <a:t>reasons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b="1" dirty="0" err="1"/>
              <a:t>any</a:t>
            </a:r>
            <a:r>
              <a:rPr lang="es-ES" b="1" dirty="0"/>
              <a:t> </a:t>
            </a:r>
            <a:r>
              <a:rPr lang="es-ES" b="1" dirty="0" err="1"/>
              <a:t>probability</a:t>
            </a:r>
            <a:r>
              <a:rPr lang="es-ES" b="1" dirty="0"/>
              <a:t> </a:t>
            </a:r>
            <a:r>
              <a:rPr lang="es-ES" b="1" dirty="0" err="1"/>
              <a:t>density</a:t>
            </a:r>
            <a:r>
              <a:rPr lang="es-ES" b="1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!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196A3D4-50AA-4487-A26B-D84E365704BE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7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539552" y="1131590"/>
            <a:ext cx="2880320" cy="1296144"/>
          </a:xfrm>
        </p:spPr>
        <p:txBody>
          <a:bodyPr/>
          <a:lstStyle/>
          <a:p>
            <a:r>
              <a:rPr lang="en-GB" sz="3600" b="1" dirty="0"/>
              <a:t>Thanks! </a:t>
            </a:r>
          </a:p>
          <a:p>
            <a:r>
              <a:rPr lang="es-ES" sz="2400" b="1" dirty="0" err="1">
                <a:latin typeface="+mj-lt"/>
              </a:rPr>
              <a:t>Any</a:t>
            </a:r>
            <a:r>
              <a:rPr lang="es-ES" sz="2400" b="1" dirty="0">
                <a:latin typeface="+mj-lt"/>
              </a:rPr>
              <a:t> </a:t>
            </a:r>
            <a:r>
              <a:rPr lang="es-ES" sz="2400" b="1" dirty="0" err="1">
                <a:latin typeface="+mj-lt"/>
              </a:rPr>
              <a:t>questions</a:t>
            </a:r>
            <a:r>
              <a:rPr lang="es-ES" sz="2400" b="1" dirty="0">
                <a:latin typeface="+mj-lt"/>
              </a:rPr>
              <a:t>?</a:t>
            </a:r>
            <a:endParaRPr lang="en-GB" sz="2400" b="1" dirty="0">
              <a:latin typeface="+mj-lt"/>
            </a:endParaRPr>
          </a:p>
          <a:p>
            <a:endParaRPr lang="es-ES_tradnl" dirty="0"/>
          </a:p>
        </p:txBody>
      </p:sp>
      <p:sp>
        <p:nvSpPr>
          <p:cNvPr id="4" name="Marcador de texto 1"/>
          <p:cNvSpPr txBox="1">
            <a:spLocks/>
          </p:cNvSpPr>
          <p:nvPr/>
        </p:nvSpPr>
        <p:spPr>
          <a:xfrm>
            <a:off x="3347864" y="3003798"/>
            <a:ext cx="5608632" cy="13681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sz="2400" b="1" dirty="0">
                <a:solidFill>
                  <a:schemeClr val="accent5"/>
                </a:solidFill>
              </a:rPr>
              <a:t>Anna Bellido</a:t>
            </a:r>
          </a:p>
          <a:p>
            <a:pPr algn="r"/>
            <a:r>
              <a:rPr lang="es-ES_tradnl" sz="2400" dirty="0">
                <a:solidFill>
                  <a:schemeClr val="accent5"/>
                </a:solidFill>
                <a:latin typeface="+mj-lt"/>
              </a:rPr>
              <a:t>Data </a:t>
            </a:r>
            <a:r>
              <a:rPr lang="es-ES_tradnl" sz="2400" dirty="0" err="1">
                <a:solidFill>
                  <a:schemeClr val="accent5"/>
                </a:solidFill>
                <a:latin typeface="+mj-lt"/>
              </a:rPr>
              <a:t>Scientist</a:t>
            </a:r>
            <a:r>
              <a:rPr lang="es-ES_tradnl" sz="2400" dirty="0">
                <a:solidFill>
                  <a:schemeClr val="accent5"/>
                </a:solidFill>
                <a:latin typeface="+mj-lt"/>
              </a:rPr>
              <a:t>, </a:t>
            </a:r>
            <a:r>
              <a:rPr lang="es-ES_tradnl" sz="2400" dirty="0" err="1">
                <a:solidFill>
                  <a:schemeClr val="accent5"/>
                </a:solidFill>
                <a:latin typeface="+mj-lt"/>
              </a:rPr>
              <a:t>Netquest</a:t>
            </a:r>
            <a:endParaRPr lang="es-ES_tradnl" sz="2400" dirty="0">
              <a:solidFill>
                <a:schemeClr val="accent5"/>
              </a:solidFill>
              <a:latin typeface="+mj-lt"/>
            </a:endParaRPr>
          </a:p>
          <a:p>
            <a:pPr algn="r"/>
            <a:r>
              <a:rPr lang="es-ES_tradnl" sz="1800" i="1" dirty="0">
                <a:solidFill>
                  <a:schemeClr val="accent5"/>
                </a:solidFill>
                <a:latin typeface="+mj-lt"/>
              </a:rPr>
              <a:t>Barcelona Data </a:t>
            </a:r>
            <a:r>
              <a:rPr lang="es-ES_tradnl" sz="1800" i="1" dirty="0" err="1">
                <a:solidFill>
                  <a:schemeClr val="accent5"/>
                </a:solidFill>
                <a:latin typeface="+mj-lt"/>
              </a:rPr>
              <a:t>Science</a:t>
            </a:r>
            <a:r>
              <a:rPr lang="es-ES_tradnl" sz="1800" i="1" dirty="0">
                <a:solidFill>
                  <a:schemeClr val="accent5"/>
                </a:solidFill>
                <a:latin typeface="+mj-lt"/>
              </a:rPr>
              <a:t> and Machine </a:t>
            </a:r>
            <a:r>
              <a:rPr lang="es-ES_tradnl" sz="1800" i="1" dirty="0" err="1">
                <a:solidFill>
                  <a:schemeClr val="accent5"/>
                </a:solidFill>
                <a:latin typeface="+mj-lt"/>
              </a:rPr>
              <a:t>Learning</a:t>
            </a:r>
            <a:r>
              <a:rPr lang="es-ES_tradnl" sz="1800" i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s-ES_tradnl" sz="1800" i="1" dirty="0" err="1">
                <a:solidFill>
                  <a:schemeClr val="accent5"/>
                </a:solidFill>
                <a:latin typeface="+mj-lt"/>
              </a:rPr>
              <a:t>Meetup</a:t>
            </a:r>
            <a:endParaRPr lang="es-ES_tradnl" sz="1800" i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78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Binomial </a:t>
            </a:r>
            <a:r>
              <a:rPr lang="es-ES" sz="2000" b="1" i="1" dirty="0" err="1"/>
              <a:t>distribution</a:t>
            </a:r>
            <a:endParaRPr lang="es-ES" sz="2000" b="1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CFD4B4-3277-4F48-A1AC-A7F31A163B96}"/>
              </a:ext>
            </a:extLst>
          </p:cNvPr>
          <p:cNvSpPr txBox="1"/>
          <p:nvPr/>
        </p:nvSpPr>
        <p:spPr>
          <a:xfrm>
            <a:off x="691608" y="1251263"/>
            <a:ext cx="7560840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have</a:t>
            </a:r>
            <a:r>
              <a:rPr lang="es-ES" sz="1600" dirty="0"/>
              <a:t> a </a:t>
            </a:r>
            <a:r>
              <a:rPr lang="es-ES" sz="1600" b="1" dirty="0" err="1"/>
              <a:t>dicotomous</a:t>
            </a:r>
            <a:r>
              <a:rPr lang="es-ES" sz="1600" dirty="0"/>
              <a:t> </a:t>
            </a:r>
            <a:r>
              <a:rPr lang="es-ES" sz="1600" dirty="0" err="1"/>
              <a:t>event</a:t>
            </a:r>
            <a:r>
              <a:rPr lang="es-ES" sz="1600" dirty="0"/>
              <a:t>, </a:t>
            </a:r>
            <a:r>
              <a:rPr lang="es-ES" sz="1600" dirty="0" err="1"/>
              <a:t>we</a:t>
            </a:r>
            <a:r>
              <a:rPr lang="es-ES" sz="1600" dirty="0"/>
              <a:t> can </a:t>
            </a:r>
            <a:r>
              <a:rPr lang="es-ES" sz="1600" dirty="0" err="1"/>
              <a:t>model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a Bernoulli </a:t>
            </a:r>
            <a:r>
              <a:rPr lang="es-ES" sz="1600" dirty="0" err="1"/>
              <a:t>distribution</a:t>
            </a:r>
            <a:r>
              <a:rPr lang="es-ES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23123DD-732F-43A6-A9D8-139A76C4787E}"/>
                  </a:ext>
                </a:extLst>
              </p:cNvPr>
              <p:cNvSpPr txBox="1"/>
              <p:nvPr/>
            </p:nvSpPr>
            <p:spPr>
              <a:xfrm>
                <a:off x="2238989" y="1726452"/>
                <a:ext cx="4666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600"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s-ES" sz="1600" b="0" i="0" smtClean="0">
                            <a:latin typeface="Cambria Math"/>
                          </a:rPr>
                          <m:t>=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s-E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ES" sz="16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𝑒𝑟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s-E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s-E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23123DD-732F-43A6-A9D8-139A76C4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89" y="1726452"/>
                <a:ext cx="4666021" cy="276999"/>
              </a:xfrm>
              <a:prstGeom prst="rect">
                <a:avLst/>
              </a:prstGeom>
              <a:blipFill>
                <a:blip r:embed="rId3"/>
                <a:stretch>
                  <a:fillRect l="-1436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458A14AF-319B-4E86-8F76-68DE629E20AB}"/>
              </a:ext>
            </a:extLst>
          </p:cNvPr>
          <p:cNvSpPr txBox="1"/>
          <p:nvPr/>
        </p:nvSpPr>
        <p:spPr>
          <a:xfrm>
            <a:off x="1187624" y="2561102"/>
            <a:ext cx="6120680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Thefore</a:t>
            </a:r>
            <a:r>
              <a:rPr lang="es-ES" sz="1600" dirty="0"/>
              <a:t>,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probability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observing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event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1E7C8CF-662A-4106-A3D1-D6CD85C7937E}"/>
                  </a:ext>
                </a:extLst>
              </p:cNvPr>
              <p:cNvSpPr txBox="1"/>
              <p:nvPr/>
            </p:nvSpPr>
            <p:spPr>
              <a:xfrm>
                <a:off x="3347864" y="3003798"/>
                <a:ext cx="17116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s-ES" sz="1600" b="0" i="0" smtClean="0">
                              <a:latin typeface="Cambria Math"/>
                            </a:rPr>
                            <m:t>=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ES" sz="1600" b="0" i="0" smtClean="0">
                          <a:latin typeface="Cambria Math"/>
                        </a:rPr>
                        <m:t>=</m:t>
                      </m:r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1E7C8CF-662A-4106-A3D1-D6CD85C79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003798"/>
                <a:ext cx="1711622" cy="246221"/>
              </a:xfrm>
              <a:prstGeom prst="rect">
                <a:avLst/>
              </a:prstGeom>
              <a:blipFill>
                <a:blip r:embed="rId4"/>
                <a:stretch>
                  <a:fillRect l="-1779" r="-2135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7D363E33-3AF2-4DC0-8990-B510E9BA378B}"/>
              </a:ext>
            </a:extLst>
          </p:cNvPr>
          <p:cNvSpPr txBox="1"/>
          <p:nvPr/>
        </p:nvSpPr>
        <p:spPr>
          <a:xfrm>
            <a:off x="1186512" y="3552907"/>
            <a:ext cx="6120680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And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probability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not</a:t>
            </a:r>
            <a:r>
              <a:rPr lang="es-ES" sz="1600" dirty="0"/>
              <a:t> </a:t>
            </a:r>
            <a:r>
              <a:rPr lang="es-ES" sz="1600" dirty="0" err="1"/>
              <a:t>observing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must</a:t>
            </a:r>
            <a:r>
              <a:rPr lang="es-ES" sz="1600" dirty="0"/>
              <a:t> be: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95D8A1-DD91-4BEA-BD10-A5BB93834ACA}"/>
                  </a:ext>
                </a:extLst>
              </p:cNvPr>
              <p:cNvSpPr txBox="1"/>
              <p:nvPr/>
            </p:nvSpPr>
            <p:spPr>
              <a:xfrm>
                <a:off x="3347863" y="3981713"/>
                <a:ext cx="2106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s-ES" sz="1600" b="0" i="0" smtClean="0">
                              <a:latin typeface="Cambria Math"/>
                            </a:rPr>
                            <m:t>=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ES" sz="1600" b="0" i="1" smtClean="0">
                          <a:latin typeface="Cambria Math"/>
                        </a:rPr>
                        <m:t>=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95D8A1-DD91-4BEA-BD10-A5BB9383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3" y="3981713"/>
                <a:ext cx="2106154" cy="246221"/>
              </a:xfrm>
              <a:prstGeom prst="rect">
                <a:avLst/>
              </a:prstGeom>
              <a:blipFill>
                <a:blip r:embed="rId5"/>
                <a:stretch>
                  <a:fillRect l="-1734" r="-1734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5F1036A-64A0-4D37-845C-EF8B7154B849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Binomial </a:t>
            </a:r>
            <a:r>
              <a:rPr lang="es-ES" sz="2000" b="1" i="1" dirty="0" err="1"/>
              <a:t>distribution</a:t>
            </a:r>
            <a:endParaRPr lang="es-ES" sz="2000" b="1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CFD4B4-3277-4F48-A1AC-A7F31A163B96}"/>
              </a:ext>
            </a:extLst>
          </p:cNvPr>
          <p:cNvSpPr txBox="1"/>
          <p:nvPr/>
        </p:nvSpPr>
        <p:spPr>
          <a:xfrm>
            <a:off x="791579" y="1079864"/>
            <a:ext cx="756084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want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model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probability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finding</a:t>
            </a:r>
            <a:r>
              <a:rPr lang="es-ES" sz="1600" dirty="0"/>
              <a:t> </a:t>
            </a:r>
            <a:r>
              <a:rPr lang="es-ES" sz="1600" b="1" i="1" dirty="0"/>
              <a:t>y</a:t>
            </a:r>
            <a:r>
              <a:rPr lang="es-ES" sz="1600" b="1" dirty="0"/>
              <a:t> </a:t>
            </a:r>
            <a:r>
              <a:rPr lang="es-ES" sz="1600" b="1" dirty="0" err="1"/>
              <a:t>ocurrences</a:t>
            </a:r>
            <a:r>
              <a:rPr lang="es-ES" sz="1600" b="1" dirty="0"/>
              <a:t> </a:t>
            </a:r>
            <a:r>
              <a:rPr lang="es-ES" sz="1600" b="1" dirty="0" err="1"/>
              <a:t>of</a:t>
            </a:r>
            <a:r>
              <a:rPr lang="es-ES" sz="1600" b="1" dirty="0"/>
              <a:t> </a:t>
            </a:r>
            <a:r>
              <a:rPr lang="es-ES" sz="1600" b="1" dirty="0" err="1"/>
              <a:t>that</a:t>
            </a:r>
            <a:r>
              <a:rPr lang="es-ES" sz="1600" b="1" dirty="0"/>
              <a:t> </a:t>
            </a:r>
            <a:r>
              <a:rPr lang="es-ES" sz="1600" b="1" dirty="0" err="1"/>
              <a:t>dicotomous</a:t>
            </a:r>
            <a:r>
              <a:rPr lang="es-ES" sz="1600" b="1" dirty="0"/>
              <a:t> </a:t>
            </a:r>
            <a:r>
              <a:rPr lang="es-ES" sz="1600" b="1" dirty="0" err="1"/>
              <a:t>event</a:t>
            </a:r>
            <a:r>
              <a:rPr lang="es-ES" sz="1600" b="1" dirty="0"/>
              <a:t> </a:t>
            </a:r>
            <a:r>
              <a:rPr lang="es-ES" sz="1600" b="1" dirty="0" err="1"/>
              <a:t>over</a:t>
            </a:r>
            <a:r>
              <a:rPr lang="es-ES" sz="1600" b="1" dirty="0"/>
              <a:t> </a:t>
            </a:r>
            <a:r>
              <a:rPr lang="es-ES" sz="1600" b="1" i="1" dirty="0"/>
              <a:t>n</a:t>
            </a:r>
            <a:r>
              <a:rPr lang="es-ES" sz="1600" b="1" dirty="0"/>
              <a:t> </a:t>
            </a:r>
            <a:r>
              <a:rPr lang="es-ES" sz="1600" b="1" dirty="0" err="1"/>
              <a:t>observations</a:t>
            </a:r>
            <a:r>
              <a:rPr lang="es-ES" sz="1600" b="1" dirty="0"/>
              <a:t> in a </a:t>
            </a:r>
            <a:r>
              <a:rPr lang="es-ES" sz="1600" b="1" dirty="0" err="1"/>
              <a:t>given</a:t>
            </a:r>
            <a:r>
              <a:rPr lang="es-ES" sz="1600" b="1" dirty="0"/>
              <a:t> </a:t>
            </a:r>
            <a:r>
              <a:rPr lang="es-ES" sz="1600" b="1" dirty="0" err="1"/>
              <a:t>order</a:t>
            </a:r>
            <a:r>
              <a:rPr lang="es-ES" sz="1600" b="1" dirty="0"/>
              <a:t> </a:t>
            </a:r>
            <a:r>
              <a:rPr lang="es-ES" sz="1600" dirty="0"/>
              <a:t>(</a:t>
            </a:r>
            <a:r>
              <a:rPr lang="es-ES" sz="1600" i="1" dirty="0" err="1"/>
              <a:t>sequence</a:t>
            </a:r>
            <a:r>
              <a:rPr lang="es-ES" sz="1600" dirty="0"/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23123DD-732F-43A6-A9D8-139A76C4787E}"/>
                  </a:ext>
                </a:extLst>
              </p:cNvPr>
              <p:cNvSpPr txBox="1"/>
              <p:nvPr/>
            </p:nvSpPr>
            <p:spPr>
              <a:xfrm>
                <a:off x="1907704" y="1927947"/>
                <a:ext cx="4578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s-E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160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s-E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s-ES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sz="160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23123DD-732F-43A6-A9D8-139A76C4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27947"/>
                <a:ext cx="4578754" cy="276999"/>
              </a:xfrm>
              <a:prstGeom prst="rect">
                <a:avLst/>
              </a:prstGeom>
              <a:blipFill>
                <a:blip r:embed="rId3"/>
                <a:stretch>
                  <a:fillRect l="-1598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8BADD804-D2A8-4145-B8C3-6B2501FC5A51}"/>
              </a:ext>
            </a:extLst>
          </p:cNvPr>
          <p:cNvSpPr txBox="1"/>
          <p:nvPr/>
        </p:nvSpPr>
        <p:spPr>
          <a:xfrm>
            <a:off x="791579" y="2870859"/>
            <a:ext cx="7560840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</a:t>
            </a:r>
            <a:r>
              <a:rPr lang="es-ES" sz="1600" b="1" dirty="0" err="1"/>
              <a:t>we</a:t>
            </a:r>
            <a:r>
              <a:rPr lang="es-ES" sz="1600" b="1" dirty="0"/>
              <a:t> </a:t>
            </a:r>
            <a:r>
              <a:rPr lang="es-ES" sz="1600" b="1" dirty="0" err="1"/>
              <a:t>don’t</a:t>
            </a:r>
            <a:r>
              <a:rPr lang="es-ES" sz="1600" b="1" dirty="0"/>
              <a:t> </a:t>
            </a:r>
            <a:r>
              <a:rPr lang="es-ES" sz="1600" b="1" dirty="0" err="1"/>
              <a:t>care</a:t>
            </a:r>
            <a:r>
              <a:rPr lang="es-ES" sz="1600" b="1" dirty="0"/>
              <a:t> </a:t>
            </a:r>
            <a:r>
              <a:rPr lang="es-ES" sz="1600" b="1" dirty="0" err="1"/>
              <a:t>about</a:t>
            </a:r>
            <a:r>
              <a:rPr lang="es-ES" sz="1600" b="1" dirty="0"/>
              <a:t> </a:t>
            </a:r>
            <a:r>
              <a:rPr lang="es-ES" sz="1600" b="1" dirty="0" err="1"/>
              <a:t>the</a:t>
            </a:r>
            <a:r>
              <a:rPr lang="es-ES" sz="1600" b="1" dirty="0"/>
              <a:t> </a:t>
            </a:r>
            <a:r>
              <a:rPr lang="es-ES" sz="1600" b="1" dirty="0" err="1"/>
              <a:t>order</a:t>
            </a:r>
            <a:r>
              <a:rPr lang="es-ES" sz="1600" dirty="0"/>
              <a:t>, </a:t>
            </a:r>
            <a:r>
              <a:rPr lang="es-ES" sz="1600" dirty="0" err="1"/>
              <a:t>we’ll</a:t>
            </a:r>
            <a:r>
              <a:rPr lang="es-ES" sz="1600" dirty="0"/>
              <a:t> </a:t>
            </a:r>
            <a:r>
              <a:rPr lang="es-ES" sz="1600" dirty="0" err="1"/>
              <a:t>have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add</a:t>
            </a:r>
            <a:r>
              <a:rPr lang="es-ES" sz="1600" dirty="0"/>
              <a:t> up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probabilities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all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possible</a:t>
            </a:r>
            <a:r>
              <a:rPr lang="es-ES" sz="1600" dirty="0"/>
              <a:t> </a:t>
            </a:r>
            <a:r>
              <a:rPr lang="es-ES" sz="1600" dirty="0" err="1"/>
              <a:t>sequences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i="1" dirty="0"/>
              <a:t>y</a:t>
            </a:r>
            <a:r>
              <a:rPr lang="es-ES" sz="1600" dirty="0"/>
              <a:t> </a:t>
            </a:r>
            <a:r>
              <a:rPr lang="es-ES" sz="1600" dirty="0" err="1"/>
              <a:t>occurrences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our</a:t>
            </a:r>
            <a:r>
              <a:rPr lang="es-ES" sz="1600" dirty="0"/>
              <a:t> </a:t>
            </a:r>
            <a:r>
              <a:rPr lang="es-ES" sz="1600" dirty="0" err="1"/>
              <a:t>event</a:t>
            </a:r>
            <a:r>
              <a:rPr lang="es-ES" sz="1600" dirty="0"/>
              <a:t>. </a:t>
            </a:r>
            <a:r>
              <a:rPr lang="es-ES" sz="1600" dirty="0" err="1"/>
              <a:t>Those</a:t>
            </a:r>
            <a:r>
              <a:rPr lang="es-ES" sz="1600" dirty="0"/>
              <a:t> </a:t>
            </a:r>
            <a:r>
              <a:rPr lang="es-ES" sz="1600" dirty="0" err="1"/>
              <a:t>probabilities</a:t>
            </a:r>
            <a:r>
              <a:rPr lang="es-ES" sz="1600" dirty="0"/>
              <a:t> are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same</a:t>
            </a:r>
            <a:r>
              <a:rPr lang="es-ES" sz="1600" dirty="0"/>
              <a:t> (</a:t>
            </a:r>
            <a:r>
              <a:rPr lang="es-ES" sz="1600" dirty="0" err="1"/>
              <a:t>product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commutative</a:t>
            </a:r>
            <a:r>
              <a:rPr lang="es-ES" sz="1600" dirty="0"/>
              <a:t>), so </a:t>
            </a:r>
            <a:r>
              <a:rPr lang="es-ES" sz="1600" dirty="0" err="1"/>
              <a:t>we</a:t>
            </a:r>
            <a:r>
              <a:rPr lang="es-ES" sz="1600" dirty="0"/>
              <a:t> </a:t>
            </a:r>
            <a:r>
              <a:rPr lang="es-ES" sz="1600" dirty="0" err="1"/>
              <a:t>only</a:t>
            </a:r>
            <a:r>
              <a:rPr lang="es-ES" sz="1600" dirty="0"/>
              <a:t> </a:t>
            </a:r>
            <a:r>
              <a:rPr lang="es-ES" sz="1600" dirty="0" err="1"/>
              <a:t>need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know</a:t>
            </a:r>
            <a:r>
              <a:rPr lang="es-ES" sz="1600" dirty="0"/>
              <a:t> </a:t>
            </a:r>
            <a:r>
              <a:rPr lang="es-ES" sz="1600" dirty="0" err="1"/>
              <a:t>how</a:t>
            </a:r>
            <a:r>
              <a:rPr lang="es-ES" sz="1600" dirty="0"/>
              <a:t> </a:t>
            </a:r>
            <a:r>
              <a:rPr lang="es-ES" sz="1600" dirty="0" err="1"/>
              <a:t>many</a:t>
            </a:r>
            <a:r>
              <a:rPr lang="es-ES" sz="1600" dirty="0"/>
              <a:t> </a:t>
            </a:r>
            <a:r>
              <a:rPr lang="es-ES" sz="1600" dirty="0" err="1"/>
              <a:t>sequences</a:t>
            </a:r>
            <a:r>
              <a:rPr lang="es-ES" sz="1600" dirty="0"/>
              <a:t> </a:t>
            </a:r>
            <a:r>
              <a:rPr lang="es-ES" sz="1600" dirty="0" err="1"/>
              <a:t>there</a:t>
            </a:r>
            <a:r>
              <a:rPr lang="es-ES" sz="1600" dirty="0"/>
              <a:t> are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887507A-53F3-461B-8C84-028A573285E1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5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Binomial </a:t>
            </a:r>
            <a:r>
              <a:rPr lang="es-ES" sz="2000" b="1" i="1" dirty="0" err="1"/>
              <a:t>distribution</a:t>
            </a:r>
            <a:endParaRPr lang="es-ES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3CFD4B4-3277-4F48-A1AC-A7F31A163B96}"/>
                  </a:ext>
                </a:extLst>
              </p:cNvPr>
              <p:cNvSpPr txBox="1"/>
              <p:nvPr/>
            </p:nvSpPr>
            <p:spPr>
              <a:xfrm>
                <a:off x="791579" y="1079864"/>
                <a:ext cx="6228693" cy="15856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The </a:t>
                </a:r>
                <a:r>
                  <a:rPr lang="es-ES" sz="1600" dirty="0" err="1"/>
                  <a:t>number</a:t>
                </a:r>
                <a:r>
                  <a:rPr lang="es-ES" sz="1600" dirty="0"/>
                  <a:t> </a:t>
                </a:r>
                <a:r>
                  <a:rPr lang="es-ES" sz="1600" dirty="0" err="1"/>
                  <a:t>of</a:t>
                </a:r>
                <a:r>
                  <a:rPr lang="es-ES" sz="1600" dirty="0"/>
                  <a:t> </a:t>
                </a:r>
                <a:r>
                  <a:rPr lang="es-ES" sz="1600" dirty="0" err="1"/>
                  <a:t>sequences</a:t>
                </a:r>
                <a:r>
                  <a:rPr lang="es-ES" sz="1600" dirty="0"/>
                  <a:t> </a:t>
                </a:r>
                <a:r>
                  <a:rPr lang="es-ES" sz="1600" dirty="0" err="1"/>
                  <a:t>is</a:t>
                </a:r>
                <a:r>
                  <a:rPr lang="es-ES" sz="1600" dirty="0"/>
                  <a:t> </a:t>
                </a:r>
                <a:r>
                  <a:rPr lang="es-ES" sz="1600" dirty="0" err="1"/>
                  <a:t>expressed</a:t>
                </a:r>
                <a:r>
                  <a:rPr lang="es-ES" sz="1600" dirty="0"/>
                  <a:t> </a:t>
                </a:r>
                <a:r>
                  <a:rPr lang="es-ES" sz="1600" dirty="0" err="1"/>
                  <a:t>by</a:t>
                </a:r>
                <a:r>
                  <a:rPr lang="es-ES" sz="1600" dirty="0"/>
                  <a:t> </a:t>
                </a:r>
                <a:r>
                  <a:rPr lang="es-ES" sz="1600" dirty="0" err="1"/>
                  <a:t>the</a:t>
                </a:r>
                <a:r>
                  <a:rPr lang="es-ES" sz="1600" dirty="0"/>
                  <a:t> Newton binomial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600" dirty="0"/>
              </a:p>
              <a:p>
                <a:r>
                  <a:rPr lang="es-ES" sz="1400" dirty="0"/>
                  <a:t>	</a:t>
                </a:r>
              </a:p>
              <a:p>
                <a:r>
                  <a:rPr lang="es-ES" sz="1400" dirty="0"/>
                  <a:t>	ex: </a:t>
                </a:r>
                <a:r>
                  <a:rPr lang="es-ES" sz="1400" dirty="0" err="1"/>
                  <a:t>number</a:t>
                </a:r>
                <a:r>
                  <a:rPr lang="es-ES" sz="1400" dirty="0"/>
                  <a:t> </a:t>
                </a:r>
                <a:r>
                  <a:rPr lang="es-ES" sz="1400" dirty="0" err="1"/>
                  <a:t>of</a:t>
                </a:r>
                <a:r>
                  <a:rPr lang="es-ES" sz="1400" dirty="0"/>
                  <a:t> </a:t>
                </a:r>
                <a:r>
                  <a:rPr lang="es-ES" sz="1400" dirty="0" err="1"/>
                  <a:t>ways</a:t>
                </a:r>
                <a:r>
                  <a:rPr lang="es-ES" sz="1400" dirty="0"/>
                  <a:t> </a:t>
                </a:r>
                <a:r>
                  <a:rPr lang="es-ES" sz="1400" dirty="0" err="1"/>
                  <a:t>to</a:t>
                </a:r>
                <a:r>
                  <a:rPr lang="es-ES" sz="1400" dirty="0"/>
                  <a:t> </a:t>
                </a:r>
                <a:r>
                  <a:rPr lang="es-ES" sz="1400" dirty="0" err="1"/>
                  <a:t>get</a:t>
                </a:r>
                <a:r>
                  <a:rPr lang="es-ES" sz="1400" dirty="0"/>
                  <a:t> 2 </a:t>
                </a:r>
                <a:r>
                  <a:rPr lang="es-ES" sz="1400" dirty="0" err="1"/>
                  <a:t>Heads</a:t>
                </a:r>
                <a:r>
                  <a:rPr lang="es-ES" sz="1400" dirty="0"/>
                  <a:t> </a:t>
                </a:r>
                <a:r>
                  <a:rPr lang="es-ES" sz="1400" dirty="0" err="1"/>
                  <a:t>when</a:t>
                </a:r>
                <a:r>
                  <a:rPr lang="es-ES" sz="1400" dirty="0"/>
                  <a:t> </a:t>
                </a:r>
                <a:r>
                  <a:rPr lang="es-ES" sz="1400" dirty="0" err="1"/>
                  <a:t>we</a:t>
                </a:r>
                <a:r>
                  <a:rPr lang="es-ES" sz="1400" dirty="0"/>
                  <a:t> </a:t>
                </a:r>
                <a:r>
                  <a:rPr lang="es-ES" sz="1400" dirty="0" err="1"/>
                  <a:t>toss</a:t>
                </a:r>
                <a:r>
                  <a:rPr lang="es-ES" sz="1400" dirty="0"/>
                  <a:t> a </a:t>
                </a:r>
                <a:r>
                  <a:rPr lang="es-ES" sz="1400" dirty="0" err="1"/>
                  <a:t>coin</a:t>
                </a:r>
                <a:r>
                  <a:rPr lang="es-ES" sz="1400" dirty="0"/>
                  <a:t> 3 times</a:t>
                </a:r>
              </a:p>
              <a:p>
                <a:r>
                  <a:rPr lang="es-ES" sz="1400" dirty="0"/>
                  <a:t>	 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d>
                            <m:d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e>
                          </m:d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!2!</m:t>
                          </m:r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3CFD4B4-3277-4F48-A1AC-A7F31A163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9" y="1079864"/>
                <a:ext cx="6228693" cy="1585627"/>
              </a:xfrm>
              <a:prstGeom prst="rect">
                <a:avLst/>
              </a:prstGeom>
              <a:blipFill>
                <a:blip r:embed="rId3"/>
                <a:stretch>
                  <a:fillRect l="-5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2E773B9-DB7B-44C9-9F32-3A16FF3F0DE1}"/>
              </a:ext>
            </a:extLst>
          </p:cNvPr>
          <p:cNvSpPr txBox="1"/>
          <p:nvPr/>
        </p:nvSpPr>
        <p:spPr>
          <a:xfrm>
            <a:off x="5076056" y="2094706"/>
            <a:ext cx="1800200" cy="738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Sequence</a:t>
            </a:r>
            <a:r>
              <a:rPr lang="es-ES" sz="1400" dirty="0"/>
              <a:t> 1: H </a:t>
            </a:r>
            <a:r>
              <a:rPr lang="es-ES" sz="1400" dirty="0" err="1"/>
              <a:t>H</a:t>
            </a:r>
            <a:r>
              <a:rPr lang="es-ES" sz="1400" dirty="0"/>
              <a:t> T</a:t>
            </a:r>
          </a:p>
          <a:p>
            <a:r>
              <a:rPr lang="es-ES" sz="1400" dirty="0" err="1"/>
              <a:t>Sequence</a:t>
            </a:r>
            <a:r>
              <a:rPr lang="es-ES" sz="1400" dirty="0"/>
              <a:t> 2: H T H</a:t>
            </a:r>
          </a:p>
          <a:p>
            <a:r>
              <a:rPr lang="es-ES" sz="1400" dirty="0" err="1"/>
              <a:t>Sequence</a:t>
            </a:r>
            <a:r>
              <a:rPr lang="es-ES" sz="1400" dirty="0"/>
              <a:t> 3: T H </a:t>
            </a:r>
            <a:r>
              <a:rPr lang="es-ES" sz="1400" dirty="0" err="1"/>
              <a:t>H</a:t>
            </a:r>
            <a:endParaRPr lang="es-E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6C9A611-96DB-407D-976A-1B54A853A65B}"/>
                  </a:ext>
                </a:extLst>
              </p:cNvPr>
              <p:cNvSpPr txBox="1"/>
              <p:nvPr/>
            </p:nvSpPr>
            <p:spPr>
              <a:xfrm>
                <a:off x="1783389" y="3848212"/>
                <a:ext cx="5236883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600"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s-ES" sz="1600" b="0" i="0" smtClean="0">
                            <a:latin typeface="Cambria Math"/>
                          </a:rPr>
                          <m:t>=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s-E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ES" sz="1600" b="0" i="0" smtClean="0">
                        <a:latin typeface="Cambria Math"/>
                      </a:rPr>
                      <m:t>B</m:t>
                    </m:r>
                    <m:d>
                      <m:d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6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s-E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s-E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l-GR" sz="16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s-E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s-E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es-E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6C9A611-96DB-407D-976A-1B54A853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89" y="3848212"/>
                <a:ext cx="5236883" cy="409023"/>
              </a:xfrm>
              <a:prstGeom prst="rect">
                <a:avLst/>
              </a:prstGeom>
              <a:blipFill>
                <a:blip r:embed="rId4"/>
                <a:stretch>
                  <a:fillRect l="-1397" t="-1493" r="-1397" b="-16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91C23FE5-B3D2-496C-A59A-F34C2C426B94}"/>
              </a:ext>
            </a:extLst>
          </p:cNvPr>
          <p:cNvSpPr txBox="1"/>
          <p:nvPr/>
        </p:nvSpPr>
        <p:spPr>
          <a:xfrm>
            <a:off x="791578" y="3290439"/>
            <a:ext cx="6084677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So,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probability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finding</a:t>
            </a:r>
            <a:r>
              <a:rPr lang="es-ES" sz="1600" dirty="0"/>
              <a:t> 2 </a:t>
            </a:r>
            <a:r>
              <a:rPr lang="es-ES" sz="1600" dirty="0" err="1"/>
              <a:t>Heads</a:t>
            </a:r>
            <a:r>
              <a:rPr lang="es-ES" sz="1600" dirty="0"/>
              <a:t> </a:t>
            </a:r>
            <a:r>
              <a:rPr lang="es-ES" sz="1600" dirty="0" err="1"/>
              <a:t>among</a:t>
            </a:r>
            <a:r>
              <a:rPr lang="es-ES" sz="1600" dirty="0"/>
              <a:t> 3 </a:t>
            </a:r>
            <a:r>
              <a:rPr lang="es-ES" sz="1600" dirty="0" err="1"/>
              <a:t>coin</a:t>
            </a:r>
            <a:r>
              <a:rPr lang="es-ES" sz="1600" dirty="0"/>
              <a:t> </a:t>
            </a:r>
            <a:r>
              <a:rPr lang="es-ES" sz="1600" dirty="0" err="1"/>
              <a:t>tosses</a:t>
            </a:r>
            <a:r>
              <a:rPr lang="es-ES" sz="1600" dirty="0"/>
              <a:t> </a:t>
            </a:r>
            <a:r>
              <a:rPr lang="es-ES" sz="1600" dirty="0" err="1"/>
              <a:t>would</a:t>
            </a:r>
            <a:r>
              <a:rPr lang="es-ES" sz="1600" dirty="0"/>
              <a:t> be:</a:t>
            </a:r>
            <a:endParaRPr lang="es-ES" sz="14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05370CB-8A30-4476-B524-86BE7EFA547B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8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Binomial </a:t>
            </a:r>
            <a:r>
              <a:rPr lang="es-ES" sz="2000" b="1" i="1" dirty="0" err="1"/>
              <a:t>distribution</a:t>
            </a:r>
            <a:endParaRPr lang="es-ES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0137A5-6318-415B-81BD-5E96BA911BC4}"/>
                  </a:ext>
                </a:extLst>
              </p:cNvPr>
              <p:cNvSpPr txBox="1"/>
              <p:nvPr/>
            </p:nvSpPr>
            <p:spPr>
              <a:xfrm>
                <a:off x="1367645" y="2243714"/>
                <a:ext cx="6760632" cy="472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s-ES" sz="16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ES" sz="16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/>
                        </a:rPr>
                        <m:t>B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ES" sz="1600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E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y</m:t>
                          </m:r>
                        </m:sup>
                      </m:sSup>
                      <m:sSup>
                        <m:sSup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16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y</m:t>
                          </m:r>
                        </m:sup>
                      </m:sSup>
                      <m:r>
                        <a:rPr lang="es-ES" sz="1600" b="0" i="1" smtClean="0">
                          <a:latin typeface="Cambria Math"/>
                        </a:rPr>
                        <m:t>,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1600">
                                <a:latin typeface="Cambria Math"/>
                              </a:rPr>
                              <m:t> </m:t>
                            </m:r>
                            <m:r>
                              <a:rPr lang="es-ES" sz="1600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all</m:t>
                            </m:r>
                            <m: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observations</m:t>
                            </m:r>
                            <m:r>
                              <a:rPr lang="es-ES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160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6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=#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𝑜𝑐𝑢𝑟𝑟𝑒𝑛𝑐𝑒𝑠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D0137A5-6318-415B-81BD-5E96BA911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5" y="2243714"/>
                <a:ext cx="6760632" cy="472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B363E5C7-62E6-49A1-8BA6-6D4AE5506602}"/>
              </a:ext>
            </a:extLst>
          </p:cNvPr>
          <p:cNvSpPr txBox="1"/>
          <p:nvPr/>
        </p:nvSpPr>
        <p:spPr>
          <a:xfrm>
            <a:off x="971600" y="1419622"/>
            <a:ext cx="5688632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results</a:t>
            </a:r>
            <a:r>
              <a:rPr lang="es-ES" sz="1600" dirty="0"/>
              <a:t> in </a:t>
            </a:r>
            <a:r>
              <a:rPr lang="es-ES" sz="1600" dirty="0" err="1"/>
              <a:t>the</a:t>
            </a:r>
            <a:r>
              <a:rPr lang="es-ES" sz="1600" dirty="0"/>
              <a:t> formula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Binomial </a:t>
            </a:r>
            <a:r>
              <a:rPr lang="es-ES" sz="1600" dirty="0" err="1"/>
              <a:t>distribution</a:t>
            </a:r>
            <a:r>
              <a:rPr lang="es-ES" sz="1600" dirty="0"/>
              <a:t>:</a:t>
            </a:r>
            <a:endParaRPr lang="es-ES" sz="14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86AEC24-746B-47CF-A27F-F9819D18084B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8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35896" y="2643758"/>
            <a:ext cx="1944216" cy="10081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Bayesian</a:t>
            </a:r>
            <a:r>
              <a:rPr lang="es-ES" sz="2000" b="1" dirty="0"/>
              <a:t> </a:t>
            </a:r>
            <a:r>
              <a:rPr lang="es-ES" sz="2000" b="1" dirty="0" err="1"/>
              <a:t>learning</a:t>
            </a:r>
            <a:r>
              <a:rPr lang="es-ES" sz="2000" b="1" dirty="0"/>
              <a:t> </a:t>
            </a:r>
            <a:r>
              <a:rPr lang="es-ES" sz="2000" b="1" dirty="0" err="1"/>
              <a:t>path</a:t>
            </a:r>
            <a:endParaRPr lang="es-ES" sz="2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2B3D9D-344A-4B4A-BB27-06EC68BADFC4}"/>
              </a:ext>
            </a:extLst>
          </p:cNvPr>
          <p:cNvSpPr txBox="1"/>
          <p:nvPr/>
        </p:nvSpPr>
        <p:spPr>
          <a:xfrm>
            <a:off x="3656557" y="1347614"/>
            <a:ext cx="1830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¿</a:t>
            </a:r>
            <a:r>
              <a:rPr lang="es-ES" sz="3200" b="1" dirty="0" err="1"/>
              <a:t>Event</a:t>
            </a:r>
            <a:r>
              <a:rPr lang="es-ES" sz="3200" b="1" dirty="0"/>
              <a:t> X?</a:t>
            </a:r>
            <a:endParaRPr lang="en-GB" sz="3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D3FD07-8702-44D6-99D3-6F9BD011A4EC}"/>
              </a:ext>
            </a:extLst>
          </p:cNvPr>
          <p:cNvSpPr txBox="1"/>
          <p:nvPr/>
        </p:nvSpPr>
        <p:spPr>
          <a:xfrm>
            <a:off x="683568" y="2861523"/>
            <a:ext cx="2232248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What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about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X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1F4241-9684-47EC-96E2-77EFB51095ED}"/>
              </a:ext>
            </a:extLst>
          </p:cNvPr>
          <p:cNvSpPr txBox="1"/>
          <p:nvPr/>
        </p:nvSpPr>
        <p:spPr>
          <a:xfrm>
            <a:off x="3635896" y="2824648"/>
            <a:ext cx="194421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Experimentation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with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X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01E456-287F-4C77-9CEE-D95674B9222F}"/>
              </a:ext>
            </a:extLst>
          </p:cNvPr>
          <p:cNvSpPr txBox="1"/>
          <p:nvPr/>
        </p:nvSpPr>
        <p:spPr>
          <a:xfrm>
            <a:off x="6588224" y="2824647"/>
            <a:ext cx="2232248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update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what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about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X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8224" y="2651377"/>
            <a:ext cx="2232248" cy="10081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83568" y="2643756"/>
            <a:ext cx="2232248" cy="100811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cxnSpLocks/>
            <a:stCxn id="22" idx="3"/>
            <a:endCxn id="17" idx="1"/>
          </p:cNvCxnSpPr>
          <p:nvPr/>
        </p:nvCxnSpPr>
        <p:spPr>
          <a:xfrm>
            <a:off x="2915816" y="3147812"/>
            <a:ext cx="720080" cy="2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7" idx="3"/>
            <a:endCxn id="21" idx="1"/>
          </p:cNvCxnSpPr>
          <p:nvPr/>
        </p:nvCxnSpPr>
        <p:spPr>
          <a:xfrm>
            <a:off x="5580112" y="3147814"/>
            <a:ext cx="1008112" cy="761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Bayesian</a:t>
            </a:r>
            <a:r>
              <a:rPr lang="es-ES" sz="2000" b="1" dirty="0"/>
              <a:t> </a:t>
            </a:r>
            <a:r>
              <a:rPr lang="es-ES" sz="2000" b="1" dirty="0" err="1"/>
              <a:t>learning</a:t>
            </a:r>
            <a:r>
              <a:rPr lang="es-ES" sz="2000" b="1" dirty="0"/>
              <a:t> </a:t>
            </a:r>
            <a:r>
              <a:rPr lang="es-ES" sz="2000" b="1" dirty="0" err="1"/>
              <a:t>path</a:t>
            </a:r>
            <a:r>
              <a:rPr lang="es-ES" sz="2000" b="1" dirty="0"/>
              <a:t>: </a:t>
            </a:r>
            <a:r>
              <a:rPr lang="es-ES" sz="2000" b="1" dirty="0" err="1"/>
              <a:t>iterative</a:t>
            </a:r>
            <a:r>
              <a:rPr lang="es-ES" sz="2000" b="1" dirty="0"/>
              <a:t> </a:t>
            </a:r>
            <a:r>
              <a:rPr lang="es-ES" sz="2000" b="1" dirty="0" err="1"/>
              <a:t>process</a:t>
            </a:r>
            <a:endParaRPr lang="es-ES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D3FD07-8702-44D6-99D3-6F9BD011A4EC}"/>
              </a:ext>
            </a:extLst>
          </p:cNvPr>
          <p:cNvSpPr txBox="1"/>
          <p:nvPr/>
        </p:nvSpPr>
        <p:spPr>
          <a:xfrm>
            <a:off x="891163" y="1353093"/>
            <a:ext cx="1368152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Previous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knowledge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1F4241-9684-47EC-96E2-77EFB51095ED}"/>
              </a:ext>
            </a:extLst>
          </p:cNvPr>
          <p:cNvSpPr txBox="1"/>
          <p:nvPr/>
        </p:nvSpPr>
        <p:spPr>
          <a:xfrm>
            <a:off x="3615987" y="1353093"/>
            <a:ext cx="1783870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Experimentation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with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X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01E456-287F-4C77-9CEE-D95674B9222F}"/>
              </a:ext>
            </a:extLst>
          </p:cNvPr>
          <p:cNvSpPr txBox="1"/>
          <p:nvPr/>
        </p:nvSpPr>
        <p:spPr>
          <a:xfrm>
            <a:off x="6660232" y="1360232"/>
            <a:ext cx="158417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Updated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knowledge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151" y="1317649"/>
            <a:ext cx="1584176" cy="7500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665881" y="1308374"/>
            <a:ext cx="1584176" cy="7500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563889" y="1315383"/>
            <a:ext cx="1882472" cy="7500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2">
            <a:extLst>
              <a:ext uri="{FF2B5EF4-FFF2-40B4-BE49-F238E27FC236}">
                <a16:creationId xmlns:a16="http://schemas.microsoft.com/office/drawing/2014/main" id="{C5D3FD07-8702-44D6-99D3-6F9BD011A4EC}"/>
              </a:ext>
            </a:extLst>
          </p:cNvPr>
          <p:cNvSpPr txBox="1"/>
          <p:nvPr/>
        </p:nvSpPr>
        <p:spPr>
          <a:xfrm>
            <a:off x="905645" y="3018680"/>
            <a:ext cx="1368152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Previous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knowledge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CuadroTexto 6">
            <a:extLst>
              <a:ext uri="{FF2B5EF4-FFF2-40B4-BE49-F238E27FC236}">
                <a16:creationId xmlns:a16="http://schemas.microsoft.com/office/drawing/2014/main" id="{031F4241-9684-47EC-96E2-77EFB51095ED}"/>
              </a:ext>
            </a:extLst>
          </p:cNvPr>
          <p:cNvSpPr txBox="1"/>
          <p:nvPr/>
        </p:nvSpPr>
        <p:spPr>
          <a:xfrm>
            <a:off x="3630469" y="3005539"/>
            <a:ext cx="1783870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Experimentation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with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X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uadroTexto 7">
            <a:extLst>
              <a:ext uri="{FF2B5EF4-FFF2-40B4-BE49-F238E27FC236}">
                <a16:creationId xmlns:a16="http://schemas.microsoft.com/office/drawing/2014/main" id="{B901E456-287F-4C77-9CEE-D95674B9222F}"/>
              </a:ext>
            </a:extLst>
          </p:cNvPr>
          <p:cNvSpPr txBox="1"/>
          <p:nvPr/>
        </p:nvSpPr>
        <p:spPr>
          <a:xfrm>
            <a:off x="6674714" y="3005539"/>
            <a:ext cx="1584176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Updated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knowledge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633" y="2974337"/>
            <a:ext cx="1584176" cy="7500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680363" y="2966824"/>
            <a:ext cx="1584176" cy="7500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578371" y="2973833"/>
            <a:ext cx="1882472" cy="75004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adroTexto 7">
            <a:extLst>
              <a:ext uri="{FF2B5EF4-FFF2-40B4-BE49-F238E27FC236}">
                <a16:creationId xmlns:a16="http://schemas.microsoft.com/office/drawing/2014/main" id="{B901E456-287F-4C77-9CEE-D95674B9222F}"/>
              </a:ext>
            </a:extLst>
          </p:cNvPr>
          <p:cNvSpPr txBox="1"/>
          <p:nvPr/>
        </p:nvSpPr>
        <p:spPr>
          <a:xfrm>
            <a:off x="8351912" y="2953856"/>
            <a:ext cx="540568" cy="5539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…</a:t>
            </a:r>
            <a:endParaRPr lang="en-GB" sz="30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12" idx="3"/>
            <a:endCxn id="18" idx="1"/>
          </p:cNvCxnSpPr>
          <p:nvPr/>
        </p:nvCxnSpPr>
        <p:spPr>
          <a:xfrm flipV="1">
            <a:off x="2367327" y="1690406"/>
            <a:ext cx="1196562" cy="226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8" idx="1"/>
          </p:cNvCxnSpPr>
          <p:nvPr/>
        </p:nvCxnSpPr>
        <p:spPr>
          <a:xfrm flipV="1">
            <a:off x="5446361" y="1683398"/>
            <a:ext cx="1213871" cy="7008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26" idx="1"/>
          </p:cNvCxnSpPr>
          <p:nvPr/>
        </p:nvCxnSpPr>
        <p:spPr>
          <a:xfrm flipV="1">
            <a:off x="2381809" y="3348856"/>
            <a:ext cx="1196562" cy="504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5" idx="1"/>
          </p:cNvCxnSpPr>
          <p:nvPr/>
        </p:nvCxnSpPr>
        <p:spPr>
          <a:xfrm flipV="1">
            <a:off x="5460843" y="3341847"/>
            <a:ext cx="1219520" cy="7009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" idx="2"/>
            <a:endCxn id="24" idx="0"/>
          </p:cNvCxnSpPr>
          <p:nvPr/>
        </p:nvCxnSpPr>
        <p:spPr>
          <a:xfrm rot="5400000">
            <a:off x="4065886" y="-417746"/>
            <a:ext cx="915918" cy="5868248"/>
          </a:xfrm>
          <a:prstGeom prst="bentConnector3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CA6EBE4-3340-40D5-B18E-9D8D1C02B94A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Bayesian</a:t>
            </a:r>
            <a:r>
              <a:rPr lang="es-ES" sz="2000" b="1" dirty="0"/>
              <a:t> </a:t>
            </a:r>
            <a:r>
              <a:rPr lang="es-ES" sz="2000" b="1" dirty="0" err="1"/>
              <a:t>learning</a:t>
            </a:r>
            <a:r>
              <a:rPr lang="es-ES" sz="2000" b="1" dirty="0"/>
              <a:t> </a:t>
            </a:r>
            <a:r>
              <a:rPr lang="es-ES" sz="2000" b="1" dirty="0" err="1"/>
              <a:t>path</a:t>
            </a:r>
            <a:r>
              <a:rPr lang="es-ES" sz="2000" b="1" dirty="0"/>
              <a:t>: </a:t>
            </a:r>
            <a:r>
              <a:rPr lang="es-ES" sz="2000" b="1" i="1" dirty="0" err="1"/>
              <a:t>coin</a:t>
            </a:r>
            <a:r>
              <a:rPr lang="es-ES" sz="2000" b="1" i="1" dirty="0"/>
              <a:t> </a:t>
            </a:r>
            <a:r>
              <a:rPr lang="es-ES" sz="2000" b="1" i="1" dirty="0" err="1"/>
              <a:t>toss</a:t>
            </a:r>
            <a:endParaRPr lang="es-ES" sz="20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11" y="2590914"/>
            <a:ext cx="1975398" cy="1637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05492"/>
            <a:ext cx="2394203" cy="18144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76" y="2505492"/>
            <a:ext cx="2304256" cy="1776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92842" y="1256333"/>
            <a:ext cx="1944216" cy="660176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031F4241-9684-47EC-96E2-77EFB51095ED}"/>
              </a:ext>
            </a:extLst>
          </p:cNvPr>
          <p:cNvSpPr txBox="1"/>
          <p:nvPr/>
        </p:nvSpPr>
        <p:spPr>
          <a:xfrm>
            <a:off x="3592842" y="1401755"/>
            <a:ext cx="192963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Toss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the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coin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once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CuadroTexto 7">
            <a:extLst>
              <a:ext uri="{FF2B5EF4-FFF2-40B4-BE49-F238E27FC236}">
                <a16:creationId xmlns:a16="http://schemas.microsoft.com/office/drawing/2014/main" id="{B901E456-287F-4C77-9CEE-D95674B9222F}"/>
              </a:ext>
            </a:extLst>
          </p:cNvPr>
          <p:cNvSpPr txBox="1"/>
          <p:nvPr/>
        </p:nvSpPr>
        <p:spPr>
          <a:xfrm>
            <a:off x="6340162" y="1275487"/>
            <a:ext cx="2336294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update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what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about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θ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2789738" y="1578781"/>
            <a:ext cx="803104" cy="7640"/>
          </a:xfrm>
          <a:prstGeom prst="straightConnector1">
            <a:avLst/>
          </a:prstGeom>
          <a:ln w="19050">
            <a:solidFill>
              <a:schemeClr val="accent5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">
            <a:extLst>
              <a:ext uri="{FF2B5EF4-FFF2-40B4-BE49-F238E27FC236}">
                <a16:creationId xmlns:a16="http://schemas.microsoft.com/office/drawing/2014/main" id="{C5D3FD07-8702-44D6-99D3-6F9BD011A4EC}"/>
              </a:ext>
            </a:extLst>
          </p:cNvPr>
          <p:cNvSpPr txBox="1"/>
          <p:nvPr/>
        </p:nvSpPr>
        <p:spPr>
          <a:xfrm>
            <a:off x="395535" y="1275487"/>
            <a:ext cx="239420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What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b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</a:b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about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θ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5"/>
          <p:cNvSpPr/>
          <p:nvPr/>
        </p:nvSpPr>
        <p:spPr>
          <a:xfrm>
            <a:off x="395535" y="1256333"/>
            <a:ext cx="2394203" cy="684638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325585" y="1256333"/>
            <a:ext cx="2394203" cy="684638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18"/>
          <p:cNvCxnSpPr/>
          <p:nvPr/>
        </p:nvCxnSpPr>
        <p:spPr>
          <a:xfrm>
            <a:off x="5522481" y="1578781"/>
            <a:ext cx="803104" cy="7640"/>
          </a:xfrm>
          <a:prstGeom prst="straightConnector1">
            <a:avLst/>
          </a:prstGeom>
          <a:ln w="19050">
            <a:solidFill>
              <a:schemeClr val="accent5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1E4D662-6AEE-463D-BEBE-C79987008A60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2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Bayesian</a:t>
            </a:r>
            <a:r>
              <a:rPr lang="es-ES" sz="2000" b="1" dirty="0"/>
              <a:t> </a:t>
            </a:r>
            <a:r>
              <a:rPr lang="es-ES" sz="2000" b="1" dirty="0" err="1"/>
              <a:t>learning</a:t>
            </a:r>
            <a:r>
              <a:rPr lang="es-ES" sz="2000" b="1" dirty="0"/>
              <a:t> </a:t>
            </a:r>
            <a:r>
              <a:rPr lang="es-ES" sz="2000" b="1" dirty="0" err="1"/>
              <a:t>path</a:t>
            </a:r>
            <a:r>
              <a:rPr lang="es-ES" sz="2000" b="1" dirty="0"/>
              <a:t>: </a:t>
            </a:r>
            <a:r>
              <a:rPr lang="es-ES" sz="2000" b="1" i="1" dirty="0" err="1"/>
              <a:t>coin</a:t>
            </a:r>
            <a:r>
              <a:rPr lang="es-ES" sz="2000" b="1" i="1" dirty="0"/>
              <a:t> </a:t>
            </a:r>
            <a:r>
              <a:rPr lang="es-ES" sz="2000" b="1" i="1" dirty="0" err="1"/>
              <a:t>toss</a:t>
            </a:r>
            <a:endParaRPr lang="es-ES" sz="20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2" y="2211710"/>
            <a:ext cx="2998104" cy="23053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18" y="1110602"/>
            <a:ext cx="3533750" cy="2906382"/>
          </a:xfrm>
          <a:prstGeom prst="rect">
            <a:avLst/>
          </a:prstGeom>
        </p:spPr>
      </p:pic>
      <p:cxnSp>
        <p:nvCxnSpPr>
          <p:cNvPr id="4" name="Curved Connector 3"/>
          <p:cNvCxnSpPr>
            <a:cxnSpLocks/>
            <a:endCxn id="2" idx="1"/>
          </p:cNvCxnSpPr>
          <p:nvPr/>
        </p:nvCxnSpPr>
        <p:spPr>
          <a:xfrm flipV="1">
            <a:off x="2048910" y="2563793"/>
            <a:ext cx="2301708" cy="469688"/>
          </a:xfrm>
          <a:prstGeom prst="curvedConnector3">
            <a:avLst/>
          </a:prstGeom>
          <a:ln w="15875">
            <a:solidFill>
              <a:srgbClr val="E6646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2">
            <a:extLst>
              <a:ext uri="{FF2B5EF4-FFF2-40B4-BE49-F238E27FC236}">
                <a16:creationId xmlns:a16="http://schemas.microsoft.com/office/drawing/2014/main" id="{C5D3FD07-8702-44D6-99D3-6F9BD011A4EC}"/>
              </a:ext>
            </a:extLst>
          </p:cNvPr>
          <p:cNvSpPr txBox="1"/>
          <p:nvPr/>
        </p:nvSpPr>
        <p:spPr>
          <a:xfrm>
            <a:off x="395535" y="1275487"/>
            <a:ext cx="239420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What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b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</a:b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about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θ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25"/>
          <p:cNvSpPr/>
          <p:nvPr/>
        </p:nvSpPr>
        <p:spPr>
          <a:xfrm>
            <a:off x="395535" y="1256333"/>
            <a:ext cx="2394203" cy="684638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7877907-5B0F-4578-9077-ADF5C7217675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6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Bayesian</a:t>
            </a:r>
            <a:r>
              <a:rPr lang="es-ES" sz="2000" b="1" dirty="0"/>
              <a:t> </a:t>
            </a:r>
            <a:r>
              <a:rPr lang="es-ES" sz="2000" b="1" dirty="0" err="1"/>
              <a:t>learning</a:t>
            </a:r>
            <a:r>
              <a:rPr lang="es-ES" sz="2000" b="1" dirty="0"/>
              <a:t> </a:t>
            </a:r>
            <a:r>
              <a:rPr lang="es-ES" sz="2000" b="1" dirty="0" err="1"/>
              <a:t>path</a:t>
            </a:r>
            <a:r>
              <a:rPr lang="es-ES" sz="2000" b="1" dirty="0"/>
              <a:t>: </a:t>
            </a:r>
            <a:r>
              <a:rPr lang="es-ES" sz="2000" b="1" i="1" dirty="0" err="1"/>
              <a:t>coin</a:t>
            </a:r>
            <a:r>
              <a:rPr lang="es-ES" sz="2000" b="1" i="1" dirty="0"/>
              <a:t> </a:t>
            </a:r>
            <a:r>
              <a:rPr lang="es-ES" sz="2000" b="1" i="1" dirty="0" err="1"/>
              <a:t>toss</a:t>
            </a:r>
            <a:endParaRPr lang="es-ES" sz="2000" b="1" i="1" dirty="0"/>
          </a:p>
        </p:txBody>
      </p:sp>
      <p:sp>
        <p:nvSpPr>
          <p:cNvPr id="34" name="Rectangle 11"/>
          <p:cNvSpPr/>
          <p:nvPr/>
        </p:nvSpPr>
        <p:spPr>
          <a:xfrm>
            <a:off x="3592842" y="1256333"/>
            <a:ext cx="1944216" cy="660176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adroTexto 6">
            <a:extLst>
              <a:ext uri="{FF2B5EF4-FFF2-40B4-BE49-F238E27FC236}">
                <a16:creationId xmlns:a16="http://schemas.microsoft.com/office/drawing/2014/main" id="{031F4241-9684-47EC-96E2-77EFB51095ED}"/>
              </a:ext>
            </a:extLst>
          </p:cNvPr>
          <p:cNvSpPr txBox="1"/>
          <p:nvPr/>
        </p:nvSpPr>
        <p:spPr>
          <a:xfrm>
            <a:off x="3592842" y="1401755"/>
            <a:ext cx="192963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Toss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the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coin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once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CuadroTexto 7">
            <a:extLst>
              <a:ext uri="{FF2B5EF4-FFF2-40B4-BE49-F238E27FC236}">
                <a16:creationId xmlns:a16="http://schemas.microsoft.com/office/drawing/2014/main" id="{B901E456-287F-4C77-9CEE-D95674B9222F}"/>
              </a:ext>
            </a:extLst>
          </p:cNvPr>
          <p:cNvSpPr txBox="1"/>
          <p:nvPr/>
        </p:nvSpPr>
        <p:spPr>
          <a:xfrm>
            <a:off x="6340162" y="1275487"/>
            <a:ext cx="2336294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update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what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about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θ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Straight Arrow Connector 18"/>
          <p:cNvCxnSpPr/>
          <p:nvPr/>
        </p:nvCxnSpPr>
        <p:spPr>
          <a:xfrm>
            <a:off x="2789738" y="1578781"/>
            <a:ext cx="803104" cy="7640"/>
          </a:xfrm>
          <a:prstGeom prst="straightConnector1">
            <a:avLst/>
          </a:prstGeom>
          <a:ln w="19050">
            <a:solidFill>
              <a:schemeClr val="accent5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2">
            <a:extLst>
              <a:ext uri="{FF2B5EF4-FFF2-40B4-BE49-F238E27FC236}">
                <a16:creationId xmlns:a16="http://schemas.microsoft.com/office/drawing/2014/main" id="{C5D3FD07-8702-44D6-99D3-6F9BD011A4EC}"/>
              </a:ext>
            </a:extLst>
          </p:cNvPr>
          <p:cNvSpPr txBox="1"/>
          <p:nvPr/>
        </p:nvSpPr>
        <p:spPr>
          <a:xfrm>
            <a:off x="395535" y="1275487"/>
            <a:ext cx="239420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What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we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know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b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</a:br>
            <a:r>
              <a:rPr lang="es-ES" dirty="0" err="1">
                <a:solidFill>
                  <a:schemeClr val="accent6">
                    <a:lumMod val="85000"/>
                    <a:lumOff val="15000"/>
                  </a:schemeClr>
                </a:solidFill>
              </a:rPr>
              <a:t>about</a:t>
            </a:r>
            <a:r>
              <a:rPr lang="es-ES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 </a:t>
            </a:r>
            <a:r>
              <a:rPr lang="el-GR" dirty="0">
                <a:solidFill>
                  <a:schemeClr val="accent6">
                    <a:lumMod val="85000"/>
                    <a:lumOff val="15000"/>
                  </a:schemeClr>
                </a:solidFill>
              </a:rPr>
              <a:t>θ</a:t>
            </a:r>
            <a:endParaRPr lang="en-GB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25"/>
          <p:cNvSpPr/>
          <p:nvPr/>
        </p:nvSpPr>
        <p:spPr>
          <a:xfrm>
            <a:off x="395535" y="1256333"/>
            <a:ext cx="2394203" cy="684638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5"/>
          <p:cNvSpPr/>
          <p:nvPr/>
        </p:nvSpPr>
        <p:spPr>
          <a:xfrm>
            <a:off x="6325585" y="1256333"/>
            <a:ext cx="2394203" cy="684638"/>
          </a:xfrm>
          <a:prstGeom prst="rect">
            <a:avLst/>
          </a:prstGeom>
          <a:noFill/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18"/>
          <p:cNvCxnSpPr/>
          <p:nvPr/>
        </p:nvCxnSpPr>
        <p:spPr>
          <a:xfrm>
            <a:off x="5522481" y="1578781"/>
            <a:ext cx="803104" cy="7640"/>
          </a:xfrm>
          <a:prstGeom prst="straightConnector1">
            <a:avLst/>
          </a:prstGeom>
          <a:ln w="19050">
            <a:solidFill>
              <a:schemeClr val="accent5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11" y="2590914"/>
            <a:ext cx="1975398" cy="1637020"/>
          </a:xfrm>
          <a:prstGeom prst="rect">
            <a:avLst/>
          </a:prstGeom>
        </p:spPr>
      </p:pic>
      <p:pic>
        <p:nvPicPr>
          <p:cNvPr id="43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505492"/>
            <a:ext cx="2394203" cy="1814427"/>
          </a:xfrm>
          <a:prstGeom prst="rect">
            <a:avLst/>
          </a:prstGeom>
        </p:spPr>
      </p:pic>
      <p:pic>
        <p:nvPicPr>
          <p:cNvPr id="44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76" y="2505492"/>
            <a:ext cx="2304256" cy="1776075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03637B-9091-49DD-99B9-B48F0A451F26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9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BAYES </a:t>
            </a:r>
            <a:r>
              <a:rPr lang="es-ES" sz="2000" b="1" dirty="0" err="1"/>
              <a:t>theorem</a:t>
            </a:r>
            <a:r>
              <a:rPr lang="es-ES" sz="2000" b="1" dirty="0"/>
              <a:t>: </a:t>
            </a:r>
            <a:r>
              <a:rPr lang="es-ES" sz="2000" b="1" i="1" dirty="0" err="1"/>
              <a:t>from</a:t>
            </a:r>
            <a:r>
              <a:rPr lang="es-ES" sz="2000" b="1" i="1" dirty="0"/>
              <a:t> </a:t>
            </a:r>
            <a:r>
              <a:rPr lang="es-ES" sz="2000" b="1" i="1" dirty="0" err="1"/>
              <a:t>experimentation</a:t>
            </a:r>
            <a:r>
              <a:rPr lang="es-ES" sz="2000" b="1" i="1" dirty="0"/>
              <a:t> to 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3DECCFC-4D47-43B7-991A-4453C9C844CE}"/>
                  </a:ext>
                </a:extLst>
              </p:cNvPr>
              <p:cNvSpPr/>
              <p:nvPr/>
            </p:nvSpPr>
            <p:spPr>
              <a:xfrm>
                <a:off x="3383868" y="1930927"/>
                <a:ext cx="2520280" cy="685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0">
                              <a:latin typeface="Cambria Math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ES" i="0">
                              <a:latin typeface="Cambria Math"/>
                            </a:rPr>
                            <m:t>B</m:t>
                          </m:r>
                        </m:e>
                      </m:d>
                      <m:r>
                        <a:rPr lang="es-ES" i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i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i="0">
                              <a:latin typeface="Cambria Math"/>
                            </a:rPr>
                            <m:t>P</m:t>
                          </m:r>
                          <m:r>
                            <a:rPr lang="es-ES" i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 i="0">
                              <a:latin typeface="Cambria Math"/>
                            </a:rPr>
                            <m:t>B</m:t>
                          </m:r>
                          <m:r>
                            <a:rPr lang="es-ES" i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3DECCFC-4D47-43B7-991A-4453C9C84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68" y="1930927"/>
                <a:ext cx="2520280" cy="6857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EBC674E4-DCA1-43B4-8527-0D1D6D6008B5}"/>
              </a:ext>
            </a:extLst>
          </p:cNvPr>
          <p:cNvSpPr txBox="1"/>
          <p:nvPr/>
        </p:nvSpPr>
        <p:spPr>
          <a:xfrm>
            <a:off x="1115616" y="1417469"/>
            <a:ext cx="518457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Explicit</a:t>
            </a:r>
            <a:r>
              <a:rPr lang="es-ES" dirty="0"/>
              <a:t> formula (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conditional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):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A61636-CBE5-4428-8A01-5C4413287A4D}"/>
              </a:ext>
            </a:extLst>
          </p:cNvPr>
          <p:cNvSpPr txBox="1"/>
          <p:nvPr/>
        </p:nvSpPr>
        <p:spPr>
          <a:xfrm>
            <a:off x="1115616" y="2876564"/>
            <a:ext cx="381642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Bring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to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coin</a:t>
            </a:r>
            <a:r>
              <a:rPr lang="es-ES" dirty="0"/>
              <a:t> </a:t>
            </a:r>
            <a:r>
              <a:rPr lang="es-ES" dirty="0" err="1"/>
              <a:t>toss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14">
                <a:extLst>
                  <a:ext uri="{FF2B5EF4-FFF2-40B4-BE49-F238E27FC236}">
                    <a16:creationId xmlns:a16="http://schemas.microsoft.com/office/drawing/2014/main" id="{C1CC7256-C9F8-49DA-8472-441704F763F4}"/>
                  </a:ext>
                </a:extLst>
              </p:cNvPr>
              <p:cNvSpPr/>
              <p:nvPr/>
            </p:nvSpPr>
            <p:spPr>
              <a:xfrm>
                <a:off x="2051720" y="3391267"/>
                <a:ext cx="6048672" cy="956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data</m:t>
                          </m:r>
                        </m:e>
                      </m:d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>
                              <a:latin typeface="Cambria Math"/>
                            </a:rPr>
                            <m:t>P</m:t>
                          </m:r>
                          <m:r>
                            <a:rPr lang="es-ES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/>
                            </a:rPr>
                            <m:t>data</m:t>
                          </m:r>
                          <m:r>
                            <a:rPr lang="es-ES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s-ES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s-E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data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E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s-E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pPr algn="ctr"/>
                <a:endParaRPr lang="es-ES" dirty="0"/>
              </a:p>
            </p:txBody>
          </p:sp>
        </mc:Choice>
        <mc:Fallback xmlns="">
          <p:sp>
            <p:nvSpPr>
              <p:cNvPr id="8" name="Rectángulo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CC7256-C9F8-49DA-8472-441704F76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391267"/>
                <a:ext cx="6048672" cy="9560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405F6D0-1956-494C-AEFD-C3A8AAAD2246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37F42-EDF7-4F89-8D27-E877D97EC0F3}"/>
              </a:ext>
            </a:extLst>
          </p:cNvPr>
          <p:cNvSpPr txBox="1"/>
          <p:nvPr/>
        </p:nvSpPr>
        <p:spPr>
          <a:xfrm>
            <a:off x="323528" y="33950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BAYES </a:t>
            </a:r>
            <a:r>
              <a:rPr lang="es-ES" sz="2000" b="1" dirty="0" err="1"/>
              <a:t>theorem</a:t>
            </a:r>
            <a:r>
              <a:rPr lang="es-ES" sz="2000" b="1" dirty="0"/>
              <a:t>: </a:t>
            </a:r>
            <a:r>
              <a:rPr lang="es-ES" sz="2000" b="1" i="1" dirty="0" err="1"/>
              <a:t>from</a:t>
            </a:r>
            <a:r>
              <a:rPr lang="es-ES" sz="2000" b="1" i="1" dirty="0"/>
              <a:t> </a:t>
            </a:r>
            <a:r>
              <a:rPr lang="es-ES" sz="2000" b="1" i="1" dirty="0" err="1"/>
              <a:t>experimentation</a:t>
            </a:r>
            <a:r>
              <a:rPr lang="es-ES" sz="2000" b="1" i="1" dirty="0"/>
              <a:t> to posterior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A61636-CBE5-4428-8A01-5C4413287A4D}"/>
              </a:ext>
            </a:extLst>
          </p:cNvPr>
          <p:cNvSpPr txBox="1"/>
          <p:nvPr/>
        </p:nvSpPr>
        <p:spPr>
          <a:xfrm>
            <a:off x="611560" y="1213918"/>
            <a:ext cx="324036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Bring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to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coin</a:t>
            </a:r>
            <a:r>
              <a:rPr lang="es-ES" dirty="0"/>
              <a:t> </a:t>
            </a:r>
            <a:r>
              <a:rPr lang="es-ES" dirty="0" err="1"/>
              <a:t>toss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14">
                <a:extLst>
                  <a:ext uri="{FF2B5EF4-FFF2-40B4-BE49-F238E27FC236}">
                    <a16:creationId xmlns:a16="http://schemas.microsoft.com/office/drawing/2014/main" id="{C1CC7256-C9F8-49DA-8472-441704F763F4}"/>
                  </a:ext>
                </a:extLst>
              </p:cNvPr>
              <p:cNvSpPr/>
              <p:nvPr/>
            </p:nvSpPr>
            <p:spPr>
              <a:xfrm>
                <a:off x="2807804" y="1626354"/>
                <a:ext cx="3528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es-E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s-ES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Rectángulo 14">
                <a:extLst>
                  <a:ext uri="{FF2B5EF4-FFF2-40B4-BE49-F238E27FC236}">
                    <a16:creationId xmlns:a16="http://schemas.microsoft.com/office/drawing/2014/main" id="{C1CC7256-C9F8-49DA-8472-441704F76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1626354"/>
                <a:ext cx="35283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72210"/>
            <a:ext cx="2448272" cy="1856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46" y="2458524"/>
            <a:ext cx="2431966" cy="1870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88230"/>
            <a:ext cx="2819343" cy="1883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4939" y="32088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48594" y="3208875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  <a:ea typeface="Cambria Math"/>
                        </a:rPr>
                        <m:t>∝</m:t>
                      </m:r>
                    </m:oMath>
                  </m:oMathPara>
                </a14:m>
                <a:endParaRPr lang="es-E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594" y="3208875"/>
                <a:ext cx="3978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E3BC148-96BB-4A50-9331-91A9F1F71664}"/>
              </a:ext>
            </a:extLst>
          </p:cNvPr>
          <p:cNvCxnSpPr/>
          <p:nvPr/>
        </p:nvCxnSpPr>
        <p:spPr>
          <a:xfrm>
            <a:off x="395536" y="843558"/>
            <a:ext cx="8280920" cy="0"/>
          </a:xfrm>
          <a:prstGeom prst="line">
            <a:avLst/>
          </a:prstGeom>
          <a:ln w="12700">
            <a:solidFill>
              <a:srgbClr val="28AA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4908"/>
      </p:ext>
    </p:extLst>
  </p:cSld>
  <p:clrMapOvr>
    <a:masterClrMapping/>
  </p:clrMapOvr>
</p:sld>
</file>

<file path=ppt/theme/theme1.xml><?xml version="1.0" encoding="utf-8"?>
<a:theme xmlns:a="http://schemas.openxmlformats.org/drawingml/2006/main" name="Diapositivas de contenido">
  <a:themeElements>
    <a:clrScheme name="NETQUEST CORPORATE COLORS">
      <a:dk1>
        <a:srgbClr val="002D72"/>
      </a:dk1>
      <a:lt1>
        <a:srgbClr val="2DCCD3"/>
      </a:lt1>
      <a:dk2>
        <a:srgbClr val="840B55"/>
      </a:dk2>
      <a:lt2>
        <a:srgbClr val="A4D65E"/>
      </a:lt2>
      <a:accent1>
        <a:srgbClr val="002DD8"/>
      </a:accent1>
      <a:accent2>
        <a:srgbClr val="2DCCD3"/>
      </a:accent2>
      <a:accent3>
        <a:srgbClr val="840B55"/>
      </a:accent3>
      <a:accent4>
        <a:srgbClr val="A4D65E"/>
      </a:accent4>
      <a:accent5>
        <a:srgbClr val="FFFFFF"/>
      </a:accent5>
      <a:accent6>
        <a:srgbClr val="000000"/>
      </a:accent6>
      <a:hlink>
        <a:srgbClr val="840B55"/>
      </a:hlink>
      <a:folHlink>
        <a:srgbClr val="A4D65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q_theme" id="{A345C5CA-D7A1-4E86-B84D-A19AA2695ACC}" vid="{AD8E394E-DDBA-4CDE-8585-4D9EC73D930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12220</TotalTime>
  <Words>870</Words>
  <Application>Microsoft Office PowerPoint</Application>
  <PresentationFormat>Presentación en pantalla (16:9)</PresentationFormat>
  <Paragraphs>204</Paragraphs>
  <Slides>26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Diapositivas de 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acaballero</dc:creator>
  <cp:lastModifiedBy>Anna Bellido</cp:lastModifiedBy>
  <cp:revision>929</cp:revision>
  <dcterms:created xsi:type="dcterms:W3CDTF">2016-02-23T12:36:31Z</dcterms:created>
  <dcterms:modified xsi:type="dcterms:W3CDTF">2018-11-30T09:03:00Z</dcterms:modified>
</cp:coreProperties>
</file>