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46"/>
  </p:notesMasterIdLst>
  <p:handoutMasterIdLst>
    <p:handoutMasterId r:id="rId47"/>
  </p:handoutMasterIdLst>
  <p:sldIdLst>
    <p:sldId id="282" r:id="rId10"/>
    <p:sldId id="291" r:id="rId11"/>
    <p:sldId id="256" r:id="rId12"/>
    <p:sldId id="289" r:id="rId13"/>
    <p:sldId id="257" r:id="rId14"/>
    <p:sldId id="285" r:id="rId15"/>
    <p:sldId id="292" r:id="rId16"/>
    <p:sldId id="287" r:id="rId17"/>
    <p:sldId id="288" r:id="rId18"/>
    <p:sldId id="293" r:id="rId19"/>
    <p:sldId id="290" r:id="rId20"/>
    <p:sldId id="265" r:id="rId21"/>
    <p:sldId id="295" r:id="rId22"/>
    <p:sldId id="296" r:id="rId23"/>
    <p:sldId id="297" r:id="rId24"/>
    <p:sldId id="294" r:id="rId25"/>
    <p:sldId id="264" r:id="rId26"/>
    <p:sldId id="298" r:id="rId27"/>
    <p:sldId id="261" r:id="rId28"/>
    <p:sldId id="262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04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1720" y="-112"/>
      </p:cViewPr>
      <p:guideLst>
        <p:guide orient="horz" pos="3367"/>
        <p:guide pos="23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EF1B-A962-D543-91E8-E89DA956DF23}" type="datetimeFigureOut">
              <a:rPr lang="fr-FR" smtClean="0"/>
              <a:t>09/01/18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9ADA9-B813-3B48-A50F-90FD494347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25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5BBEC-3216-7345-B29F-6A420B48AC01}" type="datetimeFigureOut">
              <a:rPr lang="fr-FR" smtClean="0"/>
              <a:t>09/01/18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94587-468A-F445-B1BB-40DAE892ED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9" name="Picture 2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eg"/><Relationship Id="rId15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8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pic>
        <p:nvPicPr>
          <p:cNvPr id="5" name="Image 4"/>
          <p:cNvPicPr/>
          <p:nvPr/>
        </p:nvPicPr>
        <p:blipFill>
          <a:blip r:embed="rId15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76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151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 4"/>
          <p:cNvPicPr/>
          <p:nvPr/>
        </p:nvPicPr>
        <p:blipFill>
          <a:blip r:embed="rId14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hyperlink" Target="http://fr.dbpedia.org/property/ann%C3%A9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441005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 err="1" smtClean="0"/>
              <a:t>Scagram</a:t>
            </a:r>
            <a:r>
              <a:rPr lang="en-GB" dirty="0" smtClean="0"/>
              <a:t>:</a:t>
            </a:r>
          </a:p>
          <a:p>
            <a:pPr marL="0" indent="0" algn="just">
              <a:buNone/>
            </a:pPr>
            <a:r>
              <a:rPr lang="en-GB" dirty="0" smtClean="0"/>
              <a:t>a persistency layer for Corese based on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1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Tinkerpop </a:t>
            </a:r>
            <a:r>
              <a:rPr lang="fr-FR" dirty="0" err="1" smtClean="0"/>
              <a:t>expressivity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57200" y="2263471"/>
            <a:ext cx="8229240" cy="97805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 err="1" smtClean="0"/>
              <a:t>Returns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exactly</a:t>
            </a:r>
            <a:r>
              <a:rPr lang="fr-FR" dirty="0" smtClean="0"/>
              <a:t> one </a:t>
            </a:r>
            <a:r>
              <a:rPr lang="fr-FR" dirty="0" err="1" smtClean="0"/>
              <a:t>contributor</a:t>
            </a:r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err="1" smtClean="0"/>
              <a:t>Returns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least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contributors</a:t>
            </a:r>
            <a:endParaRPr lang="fr-FR" dirty="0"/>
          </a:p>
        </p:txBody>
      </p:sp>
      <p:pic>
        <p:nvPicPr>
          <p:cNvPr id="4" name="Image 3" descr="Screen Shot 2018-01-11 at 08.2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6" y="1211073"/>
            <a:ext cx="8343900" cy="952500"/>
          </a:xfrm>
          <a:prstGeom prst="rect">
            <a:avLst/>
          </a:prstGeom>
        </p:spPr>
      </p:pic>
      <p:pic>
        <p:nvPicPr>
          <p:cNvPr id="5" name="Image 4" descr="Screen Shot 2018-01-11 at 10.46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9" y="3574142"/>
            <a:ext cx="6731000" cy="2019300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76552" y="5512252"/>
            <a:ext cx="8229240" cy="97805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Tx/>
              <a:buAutoNum type="arabicPeriod"/>
            </a:pPr>
            <a:r>
              <a:rPr lang="fr-FR" sz="2800" dirty="0" err="1" smtClean="0">
                <a:latin typeface="+mn-lt"/>
              </a:rPr>
              <a:t>Repeat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two</a:t>
            </a:r>
            <a:r>
              <a:rPr lang="fr-FR" sz="2800" dirty="0" smtClean="0">
                <a:latin typeface="+mn-lt"/>
              </a:rPr>
              <a:t> times the </a:t>
            </a:r>
            <a:r>
              <a:rPr lang="fr-FR" sz="2800" i="1" dirty="0" smtClean="0">
                <a:latin typeface="+mn-lt"/>
              </a:rPr>
              <a:t>out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step</a:t>
            </a:r>
            <a:endParaRPr lang="fr-FR" sz="2800" dirty="0" smtClean="0">
              <a:latin typeface="+mn-lt"/>
            </a:endParaRPr>
          </a:p>
          <a:p>
            <a:pPr marL="514350" indent="-514350">
              <a:buFontTx/>
              <a:buAutoNum type="arabicPeriod"/>
            </a:pPr>
            <a:r>
              <a:rPr lang="fr-FR" sz="2800" dirty="0" err="1" smtClean="0">
                <a:latin typeface="+mn-lt"/>
              </a:rPr>
              <a:t>Find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paths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ending</a:t>
            </a:r>
            <a:r>
              <a:rPr lang="fr-FR" sz="2800" dirty="0" smtClean="0">
                <a:latin typeface="+mn-lt"/>
              </a:rPr>
              <a:t> in vertex </a:t>
            </a:r>
            <a:r>
              <a:rPr lang="fr-FR" sz="2800" dirty="0" err="1" smtClean="0">
                <a:latin typeface="+mn-lt"/>
              </a:rPr>
              <a:t>with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name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smtClean="0">
                <a:latin typeface="+mn-lt"/>
              </a:rPr>
              <a:t>« </a:t>
            </a:r>
            <a:r>
              <a:rPr lang="fr-FR" sz="2800" dirty="0" err="1" smtClean="0">
                <a:latin typeface="+mn-lt"/>
              </a:rPr>
              <a:t>ripple</a:t>
            </a:r>
            <a:r>
              <a:rPr lang="fr-FR" sz="2800" dirty="0" smtClean="0">
                <a:latin typeface="+mn-lt"/>
              </a:rPr>
              <a:t> »</a:t>
            </a:r>
            <a:endParaRPr lang="fr-F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2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2"/>
          <p:cNvSpPr/>
          <p:nvPr/>
        </p:nvSpPr>
        <p:spPr>
          <a:xfrm>
            <a:off x="457200" y="124473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 DB (OrientDb,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TitanDb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neo4j) = 1 plugin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ProducerImpl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i="1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getEdges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Property</a:t>
            </a:r>
            <a:r>
              <a:rPr lang="fr-FR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fr.inria.corese.tinkerpop.driver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 to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switch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between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 graph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db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</a:rPr>
              <a:t> plugin</a:t>
            </a: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plugin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</a:t>
            </a: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RDF data to the Graph DB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</a:t>
            </a: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SPARQL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requests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Tinkerpop</a:t>
            </a:r>
          </a:p>
          <a:p>
            <a:pPr lvl="1"/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58745" y="303135"/>
            <a:ext cx="8229240" cy="838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Linking</a:t>
            </a:r>
            <a:r>
              <a:rPr lang="fr-FR" dirty="0" smtClean="0"/>
              <a:t> </a:t>
            </a:r>
            <a:r>
              <a:rPr lang="fr-FR" dirty="0" err="1" smtClean="0"/>
              <a:t>GraphDB</a:t>
            </a:r>
            <a:r>
              <a:rPr lang="fr-FR" dirty="0" smtClean="0"/>
              <a:t> to Corese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2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612705" y="2606034"/>
            <a:ext cx="1007135" cy="465004"/>
          </a:xfrm>
        </p:spPr>
        <p:txBody>
          <a:bodyPr anchor="t"/>
          <a:lstStyle/>
          <a:p>
            <a:r>
              <a:rPr lang="fr-FR" sz="2800" dirty="0" smtClean="0">
                <a:latin typeface="+mn-lt"/>
              </a:rPr>
              <a:t>RDF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8390"/>
            <a:ext cx="8229240" cy="1673583"/>
          </a:xfrm>
        </p:spPr>
        <p:txBody>
          <a:bodyPr/>
          <a:lstStyle/>
          <a:p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GraphDB</a:t>
            </a:r>
            <a:r>
              <a:rPr lang="fr-FR" dirty="0"/>
              <a:t> to </a:t>
            </a:r>
            <a:r>
              <a:rPr lang="fr-FR" dirty="0" smtClean="0"/>
              <a:t>Corese:</a:t>
            </a:r>
            <a:br>
              <a:rPr lang="fr-FR" dirty="0" smtClean="0"/>
            </a:br>
            <a:r>
              <a:rPr lang="fr-FR" dirty="0" err="1" smtClean="0"/>
              <a:t>Mapping</a:t>
            </a:r>
            <a:r>
              <a:rPr lang="fr-FR" dirty="0" smtClean="0"/>
              <a:t> RDF to a graph DB (first </a:t>
            </a:r>
            <a:r>
              <a:rPr lang="fr-FR" dirty="0" err="1" smtClean="0"/>
              <a:t>attempt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2003032" y="2412000"/>
            <a:ext cx="3043375" cy="862438"/>
            <a:chOff x="2054657" y="2581107"/>
            <a:chExt cx="3043375" cy="862438"/>
          </a:xfrm>
        </p:grpSpPr>
        <p:sp>
          <p:nvSpPr>
            <p:cNvPr id="5" name="Ellipse 4"/>
            <p:cNvSpPr/>
            <p:nvPr/>
          </p:nvSpPr>
          <p:spPr>
            <a:xfrm>
              <a:off x="2054657" y="2617470"/>
              <a:ext cx="712419" cy="702062"/>
            </a:xfrm>
            <a:prstGeom prst="ellipse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</a:t>
              </a:r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4385613" y="2617470"/>
              <a:ext cx="712419" cy="7020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</a:t>
              </a:r>
            </a:p>
          </p:txBody>
        </p:sp>
        <p:cxnSp>
          <p:nvCxnSpPr>
            <p:cNvPr id="9" name="Connecteur droit avec flèche 8"/>
            <p:cNvCxnSpPr>
              <a:stCxn id="5" idx="6"/>
              <a:endCxn id="7" idx="2"/>
            </p:cNvCxnSpPr>
            <p:nvPr/>
          </p:nvCxnSpPr>
          <p:spPr>
            <a:xfrm>
              <a:off x="2767076" y="2968501"/>
              <a:ext cx="16185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406929" y="25811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42797" y="3074213"/>
              <a:ext cx="44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[g]</a:t>
              </a:r>
              <a:endParaRPr lang="fr-FR" dirty="0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0" y="4258737"/>
            <a:ext cx="8933521" cy="854123"/>
            <a:chOff x="100776" y="5131697"/>
            <a:chExt cx="8933521" cy="854123"/>
          </a:xfrm>
        </p:grpSpPr>
        <p:sp>
          <p:nvSpPr>
            <p:cNvPr id="13" name="Ellipse 12"/>
            <p:cNvSpPr/>
            <p:nvPr/>
          </p:nvSpPr>
          <p:spPr>
            <a:xfrm>
              <a:off x="5554803" y="5131697"/>
              <a:ext cx="3479494" cy="702062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u="sng" dirty="0" smtClean="0"/>
                <a:t>:</a:t>
              </a:r>
              <a:r>
                <a:rPr lang="fr-FR" u="sng" dirty="0" err="1" smtClean="0"/>
                <a:t>rdf_vertex</a:t>
              </a:r>
              <a:r>
                <a:rPr lang="fr-FR" dirty="0" smtClean="0"/>
                <a:t> </a:t>
              </a:r>
            </a:p>
            <a:p>
              <a:pPr algn="ctr"/>
              <a:r>
                <a:rPr lang="fr-FR" dirty="0" smtClean="0"/>
                <a:t>{</a:t>
              </a:r>
              <a:r>
                <a:rPr lang="fr-FR" dirty="0" err="1" smtClean="0"/>
                <a:t>v_value</a:t>
              </a:r>
              <a:r>
                <a:rPr lang="fr-FR" dirty="0" smtClean="0"/>
                <a:t>, </a:t>
              </a:r>
              <a:r>
                <a:rPr lang="fr-FR" dirty="0" err="1" smtClean="0"/>
                <a:t>kind</a:t>
              </a:r>
              <a:r>
                <a:rPr lang="fr-FR" dirty="0" smtClean="0"/>
                <a:t>, [</a:t>
              </a:r>
              <a:r>
                <a:rPr lang="fr-FR" dirty="0" err="1" smtClean="0"/>
                <a:t>lang</a:t>
              </a:r>
              <a:r>
                <a:rPr lang="fr-FR" dirty="0" smtClean="0"/>
                <a:t>]}</a:t>
              </a:r>
              <a:endParaRPr lang="fr-FR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00776" y="5152345"/>
              <a:ext cx="3479494" cy="702062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u="sng" dirty="0" smtClean="0"/>
                <a:t>:</a:t>
              </a:r>
              <a:r>
                <a:rPr lang="fr-FR" u="sng" dirty="0" err="1" smtClean="0"/>
                <a:t>rdf_vertex</a:t>
              </a:r>
              <a:r>
                <a:rPr lang="fr-FR" dirty="0" smtClean="0"/>
                <a:t> </a:t>
              </a:r>
            </a:p>
            <a:p>
              <a:pPr algn="ctr"/>
              <a:r>
                <a:rPr lang="fr-FR" dirty="0" smtClean="0"/>
                <a:t>{</a:t>
              </a:r>
              <a:r>
                <a:rPr lang="fr-FR" dirty="0" err="1" smtClean="0"/>
                <a:t>v_value</a:t>
              </a:r>
              <a:r>
                <a:rPr lang="fr-FR" dirty="0" smtClean="0"/>
                <a:t>, </a:t>
              </a:r>
              <a:r>
                <a:rPr lang="fr-FR" dirty="0" err="1" smtClean="0"/>
                <a:t>kind</a:t>
              </a:r>
              <a:r>
                <a:rPr lang="fr-FR" dirty="0" smtClean="0"/>
                <a:t>, [</a:t>
              </a:r>
              <a:r>
                <a:rPr lang="fr-FR" dirty="0" err="1" smtClean="0"/>
                <a:t>lang</a:t>
              </a:r>
              <a:r>
                <a:rPr lang="fr-FR" dirty="0" smtClean="0"/>
                <a:t>]}</a:t>
              </a:r>
              <a:endParaRPr lang="fr-FR" dirty="0"/>
            </a:p>
          </p:txBody>
        </p:sp>
        <p:cxnSp>
          <p:nvCxnSpPr>
            <p:cNvPr id="39" name="Connecteur droit avec flèche 38"/>
            <p:cNvCxnSpPr>
              <a:stCxn id="30" idx="6"/>
              <a:endCxn id="13" idx="2"/>
            </p:cNvCxnSpPr>
            <p:nvPr/>
          </p:nvCxnSpPr>
          <p:spPr>
            <a:xfrm flipV="1">
              <a:off x="3580270" y="5482728"/>
              <a:ext cx="1974533" cy="20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283321" y="5616488"/>
              <a:ext cx="272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:</a:t>
              </a:r>
              <a:r>
                <a:rPr lang="fr-FR" dirty="0" err="1" smtClean="0"/>
                <a:t>edge</a:t>
              </a:r>
              <a:r>
                <a:rPr lang="fr-FR" dirty="0" smtClean="0"/>
                <a:t> {</a:t>
              </a:r>
              <a:r>
                <a:rPr lang="fr-FR" dirty="0" err="1" smtClean="0"/>
                <a:t>p_value</a:t>
              </a:r>
              <a:r>
                <a:rPr lang="fr-FR" dirty="0" smtClean="0"/>
                <a:t>, </a:t>
              </a:r>
              <a:r>
                <a:rPr lang="fr-FR" dirty="0" err="1" smtClean="0"/>
                <a:t>g_value</a:t>
              </a:r>
              <a:r>
                <a:rPr lang="fr-FR" dirty="0" smtClean="0"/>
                <a:t>}</a:t>
              </a:r>
              <a:endParaRPr lang="fr-FR" dirty="0"/>
            </a:p>
          </p:txBody>
        </p:sp>
      </p:grpSp>
      <p:sp>
        <p:nvSpPr>
          <p:cNvPr id="20" name="Sous-titre 2"/>
          <p:cNvSpPr>
            <a:spLocks noGrp="1"/>
          </p:cNvSpPr>
          <p:nvPr>
            <p:ph type="subTitle"/>
          </p:nvPr>
        </p:nvSpPr>
        <p:spPr>
          <a:xfrm>
            <a:off x="544807" y="3804952"/>
            <a:ext cx="1774805" cy="523006"/>
          </a:xfrm>
        </p:spPr>
        <p:txBody>
          <a:bodyPr anchor="t"/>
          <a:lstStyle/>
          <a:p>
            <a:r>
              <a:rPr lang="fr-FR" sz="2800" dirty="0" smtClean="0"/>
              <a:t>Tinkerpop </a:t>
            </a:r>
            <a:endParaRPr lang="fr-FR" sz="280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19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GraphDB</a:t>
            </a:r>
            <a:r>
              <a:rPr lang="fr-FR" dirty="0"/>
              <a:t> to </a:t>
            </a:r>
            <a:r>
              <a:rPr lang="fr-FR" dirty="0" smtClean="0"/>
              <a:t>Corese</a:t>
            </a:r>
            <a:br>
              <a:rPr lang="fr-FR" dirty="0" smtClean="0"/>
            </a:br>
            <a:r>
              <a:rPr lang="fr-FR" dirty="0" err="1" smtClean="0"/>
              <a:t>mapping</a:t>
            </a:r>
            <a:r>
              <a:rPr lang="fr-FR" dirty="0" smtClean="0"/>
              <a:t> SPARQL to </a:t>
            </a:r>
            <a:r>
              <a:rPr lang="fr-FR" dirty="0" err="1" smtClean="0"/>
              <a:t>tinkerpop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FR" sz="2400" dirty="0" smtClean="0"/>
              <a:t>Select * </a:t>
            </a:r>
            <a:r>
              <a:rPr lang="fr-FR" sz="2400" dirty="0" err="1" smtClean="0"/>
              <a:t>where</a:t>
            </a:r>
            <a:r>
              <a:rPr lang="fr-FR" sz="2400" dirty="0" smtClean="0"/>
              <a:t> {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graph ?g {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?s ?p ?o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}</a:t>
            </a:r>
          </a:p>
          <a:p>
            <a:r>
              <a:rPr lang="fr-FR" sz="2400" dirty="0" smtClean="0"/>
              <a:t>}</a:t>
            </a:r>
          </a:p>
          <a:p>
            <a:endParaRPr lang="fr-FR" sz="2400" dirty="0"/>
          </a:p>
          <a:p>
            <a:r>
              <a:rPr lang="fr-FR" sz="2400" dirty="0" smtClean="0"/>
              <a:t>Tinkerpop translation : </a:t>
            </a:r>
          </a:p>
          <a:p>
            <a:r>
              <a:rPr lang="fr-FR" sz="2400" dirty="0" err="1" smtClean="0"/>
              <a:t>t.E</a:t>
            </a:r>
            <a:r>
              <a:rPr lang="fr-FR" sz="2400" dirty="0" smtClean="0"/>
              <a:t>() // </a:t>
            </a:r>
            <a:r>
              <a:rPr lang="fr-FR" sz="2400" dirty="0" err="1" smtClean="0"/>
              <a:t>returns</a:t>
            </a:r>
            <a:r>
              <a:rPr lang="fr-FR" sz="2400" dirty="0" smtClean="0"/>
              <a:t> all </a:t>
            </a:r>
            <a:r>
              <a:rPr lang="fr-FR" sz="2400" dirty="0" err="1" smtClean="0"/>
              <a:t>edges</a:t>
            </a:r>
            <a:r>
              <a:rPr lang="fr-FR" sz="2400" dirty="0" smtClean="0"/>
              <a:t> of the graph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15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609600" y="4260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Linking GraphDB to Corese</a:t>
            </a:r>
            <a:br>
              <a:rPr lang="fr-FR" smtClean="0"/>
            </a:br>
            <a:r>
              <a:rPr lang="fr-FR" smtClean="0"/>
              <a:t>mapping SPARQL to tinkerpop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r>
              <a:rPr lang="fr-FR" sz="2400" dirty="0" smtClean="0">
                <a:latin typeface="+mn-lt"/>
              </a:rPr>
              <a:t>Select * </a:t>
            </a:r>
            <a:r>
              <a:rPr lang="fr-FR" sz="2400" dirty="0" err="1" smtClean="0">
                <a:latin typeface="+mn-lt"/>
              </a:rPr>
              <a:t>where</a:t>
            </a:r>
            <a:r>
              <a:rPr lang="fr-FR" sz="2400" dirty="0" smtClean="0">
                <a:latin typeface="+mn-lt"/>
              </a:rPr>
              <a:t> {</a:t>
            </a:r>
          </a:p>
          <a:p>
            <a:r>
              <a:rPr lang="fr-FR" sz="2400" dirty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 graph </a:t>
            </a:r>
            <a:r>
              <a:rPr lang="fr-FR" sz="2400" b="1" dirty="0" smtClean="0">
                <a:latin typeface="+mn-lt"/>
              </a:rPr>
              <a:t>G</a:t>
            </a:r>
            <a:r>
              <a:rPr lang="fr-FR" sz="2400" dirty="0" smtClean="0">
                <a:latin typeface="+mn-lt"/>
              </a:rPr>
              <a:t> {</a:t>
            </a:r>
          </a:p>
          <a:p>
            <a:r>
              <a:rPr lang="fr-FR" sz="2400" dirty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   </a:t>
            </a:r>
            <a:r>
              <a:rPr lang="fr-FR" sz="2400" b="1" dirty="0" smtClean="0">
                <a:latin typeface="+mn-lt"/>
              </a:rPr>
              <a:t>S</a:t>
            </a:r>
            <a:r>
              <a:rPr lang="fr-FR" sz="2400" dirty="0" smtClean="0">
                <a:latin typeface="+mn-lt"/>
              </a:rPr>
              <a:t> ?p ?o</a:t>
            </a:r>
          </a:p>
          <a:p>
            <a:r>
              <a:rPr lang="fr-FR" sz="2400" dirty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 }</a:t>
            </a:r>
          </a:p>
          <a:p>
            <a:r>
              <a:rPr lang="fr-FR" sz="2400" dirty="0" smtClean="0">
                <a:latin typeface="+mn-lt"/>
              </a:rPr>
              <a:t>}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Tinkerpop translation : </a:t>
            </a:r>
          </a:p>
          <a:p>
            <a:r>
              <a:rPr lang="fr-FR" sz="2400" dirty="0" err="1" smtClean="0">
                <a:latin typeface="+mn-lt"/>
              </a:rPr>
              <a:t>t.E</a:t>
            </a:r>
            <a:r>
              <a:rPr lang="fr-FR" sz="2400" dirty="0" smtClean="0">
                <a:latin typeface="+mn-lt"/>
              </a:rPr>
              <a:t>().has(</a:t>
            </a:r>
            <a:r>
              <a:rPr lang="fr-FR" sz="2400" dirty="0" smtClean="0">
                <a:latin typeface="+mn-lt"/>
              </a:rPr>
              <a:t>« </a:t>
            </a:r>
            <a:r>
              <a:rPr lang="fr-FR" sz="2400" dirty="0" err="1" smtClean="0">
                <a:latin typeface="+mn-lt"/>
              </a:rPr>
              <a:t>g_value</a:t>
            </a:r>
            <a:r>
              <a:rPr lang="fr-FR" sz="2400" dirty="0" smtClean="0">
                <a:latin typeface="+mn-lt"/>
              </a:rPr>
              <a:t> »,G).as(« e »)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	.</a:t>
            </a:r>
            <a:r>
              <a:rPr lang="fr-FR" sz="2400" dirty="0" err="1" smtClean="0">
                <a:latin typeface="+mn-lt"/>
              </a:rPr>
              <a:t>inV</a:t>
            </a:r>
            <a:r>
              <a:rPr lang="fr-FR" sz="2400" dirty="0" smtClean="0">
                <a:latin typeface="+mn-lt"/>
              </a:rPr>
              <a:t>().has(« </a:t>
            </a:r>
            <a:r>
              <a:rPr lang="fr-FR" sz="2400" dirty="0" err="1" smtClean="0">
                <a:latin typeface="+mn-lt"/>
              </a:rPr>
              <a:t>s_value</a:t>
            </a:r>
            <a:r>
              <a:rPr lang="fr-FR" sz="2400" dirty="0" smtClean="0">
                <a:latin typeface="+mn-lt"/>
              </a:rPr>
              <a:t> », S)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	.select(« e »)</a:t>
            </a:r>
            <a:r>
              <a:rPr lang="fr-FR" sz="2400" dirty="0" smtClean="0">
                <a:latin typeface="+mn-lt"/>
              </a:rPr>
              <a:t> </a:t>
            </a:r>
          </a:p>
          <a:p>
            <a:r>
              <a:rPr lang="fr-FR" sz="2400" dirty="0" smtClean="0">
                <a:latin typeface="+mn-lt"/>
              </a:rPr>
              <a:t>// </a:t>
            </a:r>
            <a:r>
              <a:rPr lang="fr-FR" sz="2400" dirty="0" err="1" smtClean="0">
                <a:latin typeface="+mn-lt"/>
              </a:rPr>
              <a:t>returns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edges</a:t>
            </a:r>
            <a:r>
              <a:rPr lang="fr-FR" sz="2400" dirty="0" smtClean="0">
                <a:latin typeface="+mn-lt"/>
              </a:rPr>
              <a:t> of the graph </a:t>
            </a:r>
            <a:r>
              <a:rPr lang="fr-FR" sz="2400" dirty="0" err="1" smtClean="0">
                <a:latin typeface="+mn-lt"/>
              </a:rPr>
              <a:t>with</a:t>
            </a:r>
            <a:r>
              <a:rPr lang="fr-FR" sz="2400" dirty="0" smtClean="0">
                <a:latin typeface="+mn-lt"/>
              </a:rPr>
              <a:t> G and S values</a:t>
            </a:r>
            <a:endParaRPr lang="fr-F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603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609600" y="4260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Linking</a:t>
            </a:r>
            <a:r>
              <a:rPr lang="fr-FR" dirty="0" smtClean="0"/>
              <a:t> </a:t>
            </a:r>
            <a:r>
              <a:rPr lang="fr-FR" dirty="0" err="1" smtClean="0"/>
              <a:t>GraphDB</a:t>
            </a:r>
            <a:r>
              <a:rPr lang="fr-FR" dirty="0" smtClean="0"/>
              <a:t> to Corese</a:t>
            </a:r>
            <a:br>
              <a:rPr lang="fr-FR" dirty="0" smtClean="0"/>
            </a:br>
            <a:r>
              <a:rPr lang="fr-FR" dirty="0" err="1" smtClean="0"/>
              <a:t>mapping</a:t>
            </a:r>
            <a:r>
              <a:rPr lang="fr-FR" dirty="0" smtClean="0"/>
              <a:t> SPARQL to </a:t>
            </a:r>
            <a:r>
              <a:rPr lang="fr-FR" dirty="0" err="1" smtClean="0"/>
              <a:t>tinkerpop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686800" cy="397728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fr-FR" sz="2800" dirty="0" smtClean="0">
                <a:latin typeface="+mn-lt"/>
              </a:rPr>
              <a:t>But: in neo4j, </a:t>
            </a:r>
            <a:r>
              <a:rPr lang="fr-FR" sz="2800" dirty="0" err="1" smtClean="0">
                <a:latin typeface="+mn-lt"/>
              </a:rPr>
              <a:t>edges</a:t>
            </a:r>
            <a:r>
              <a:rPr lang="fr-FR" sz="2800" dirty="0" smtClean="0">
                <a:latin typeface="+mn-lt"/>
              </a:rPr>
              <a:t> are not </a:t>
            </a:r>
            <a:r>
              <a:rPr lang="fr-FR" sz="2800" dirty="0" err="1" smtClean="0">
                <a:latin typeface="+mn-lt"/>
              </a:rPr>
              <a:t>indexable</a:t>
            </a:r>
            <a:r>
              <a:rPr lang="fr-FR" sz="2800" dirty="0" smtClean="0">
                <a:latin typeface="+mn-lt"/>
              </a:rPr>
              <a:t>, </a:t>
            </a:r>
            <a:r>
              <a:rPr lang="fr-FR" sz="2800" dirty="0" err="1" smtClean="0">
                <a:latin typeface="+mn-lt"/>
              </a:rPr>
              <a:t>only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vertices</a:t>
            </a:r>
            <a:endParaRPr lang="fr-FR" sz="2800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endParaRPr lang="fr-FR" sz="2800" dirty="0" smtClean="0">
              <a:latin typeface="+mn-lt"/>
            </a:endParaRPr>
          </a:p>
          <a:p>
            <a:r>
              <a:rPr lang="fr-FR" sz="2800" dirty="0" smtClean="0">
                <a:latin typeface="+mn-lt"/>
              </a:rPr>
              <a:t>Select (count(*) as ?c) </a:t>
            </a:r>
            <a:r>
              <a:rPr lang="fr-FR" sz="2800" dirty="0" err="1" smtClean="0">
                <a:latin typeface="+mn-lt"/>
              </a:rPr>
              <a:t>where</a:t>
            </a:r>
            <a:r>
              <a:rPr lang="fr-FR" sz="2800" dirty="0" smtClean="0">
                <a:latin typeface="+mn-lt"/>
              </a:rPr>
              <a:t> {</a:t>
            </a:r>
          </a:p>
          <a:p>
            <a:r>
              <a:rPr lang="fr-FR" sz="2800" dirty="0">
                <a:latin typeface="+mn-lt"/>
              </a:rPr>
              <a:t> </a:t>
            </a:r>
            <a:r>
              <a:rPr lang="fr-FR" sz="2800" dirty="0" smtClean="0">
                <a:latin typeface="+mn-lt"/>
              </a:rPr>
              <a:t> 	?</a:t>
            </a:r>
            <a:r>
              <a:rPr lang="fr-FR" sz="2800" dirty="0">
                <a:latin typeface="+mn-lt"/>
              </a:rPr>
              <a:t>s </a:t>
            </a:r>
            <a:r>
              <a:rPr lang="fr-FR" sz="2800" dirty="0" smtClean="0">
                <a:latin typeface="+mn-lt"/>
              </a:rPr>
              <a:t>&lt;</a:t>
            </a:r>
            <a:r>
              <a:rPr lang="fr-FR" sz="2800" dirty="0" smtClean="0">
                <a:latin typeface="+mn-lt"/>
                <a:hlinkClick r:id="rId2"/>
              </a:rPr>
              <a:t>http</a:t>
            </a:r>
            <a:r>
              <a:rPr lang="fr-FR" sz="2800" dirty="0">
                <a:latin typeface="+mn-lt"/>
                <a:hlinkClick r:id="rId2"/>
              </a:rPr>
              <a:t>://fr.dbpedia.org/property/</a:t>
            </a:r>
            <a:r>
              <a:rPr lang="fr-FR" sz="2800" dirty="0" smtClean="0">
                <a:latin typeface="+mn-lt"/>
                <a:hlinkClick r:id="rId2"/>
              </a:rPr>
              <a:t>année</a:t>
            </a:r>
            <a:r>
              <a:rPr lang="fr-FR" sz="2800" dirty="0" smtClean="0">
                <a:latin typeface="+mn-lt"/>
              </a:rPr>
              <a:t>&gt; ?o</a:t>
            </a:r>
          </a:p>
          <a:p>
            <a:r>
              <a:rPr lang="fr-FR" sz="2800" dirty="0" smtClean="0">
                <a:latin typeface="+mn-lt"/>
              </a:rPr>
              <a:t>}</a:t>
            </a:r>
          </a:p>
          <a:p>
            <a:r>
              <a:rPr lang="fr-FR" sz="2800" dirty="0">
                <a:latin typeface="+mn-lt"/>
              </a:rPr>
              <a:t>	</a:t>
            </a:r>
            <a:r>
              <a:rPr lang="fr-FR" sz="2800" dirty="0" smtClean="0">
                <a:latin typeface="+mn-lt"/>
              </a:rPr>
              <a:t>On </a:t>
            </a:r>
            <a:r>
              <a:rPr lang="fr-FR" sz="2800" dirty="0" err="1" smtClean="0">
                <a:latin typeface="+mn-lt"/>
              </a:rPr>
              <a:t>DBpedia</a:t>
            </a:r>
            <a:r>
              <a:rPr lang="fr-FR" sz="2800" dirty="0" smtClean="0">
                <a:latin typeface="+mn-lt"/>
              </a:rPr>
              <a:t> : more </a:t>
            </a:r>
            <a:r>
              <a:rPr lang="fr-FR" sz="2800" dirty="0" err="1" smtClean="0">
                <a:latin typeface="+mn-lt"/>
              </a:rPr>
              <a:t>than</a:t>
            </a:r>
            <a:r>
              <a:rPr lang="fr-FR" sz="2800" dirty="0" smtClean="0">
                <a:latin typeface="+mn-lt"/>
              </a:rPr>
              <a:t> 10 minutes </a:t>
            </a:r>
          </a:p>
          <a:p>
            <a:pPr marL="457200" indent="-457200">
              <a:buFont typeface="Arial"/>
              <a:buChar char="•"/>
            </a:pPr>
            <a:r>
              <a:rPr lang="fr-FR" sz="2800" dirty="0" err="1" smtClean="0">
                <a:latin typeface="+mn-lt"/>
              </a:rPr>
              <a:t>Why</a:t>
            </a:r>
            <a:r>
              <a:rPr lang="fr-FR" sz="2800" dirty="0" smtClean="0">
                <a:latin typeface="+mn-lt"/>
              </a:rPr>
              <a:t> ?</a:t>
            </a:r>
            <a:br>
              <a:rPr lang="fr-FR" sz="2800" dirty="0" smtClean="0">
                <a:latin typeface="+mn-lt"/>
              </a:rPr>
            </a:br>
            <a:r>
              <a:rPr lang="fr-FR" sz="2800" dirty="0" err="1" smtClean="0">
                <a:latin typeface="+mn-lt"/>
              </a:rPr>
              <a:t>Whithout</a:t>
            </a:r>
            <a:r>
              <a:rPr lang="fr-FR" sz="2800" dirty="0" smtClean="0">
                <a:latin typeface="+mn-lt"/>
              </a:rPr>
              <a:t> index: </a:t>
            </a:r>
            <a:r>
              <a:rPr lang="fr-FR" sz="2800" dirty="0" err="1" smtClean="0">
                <a:latin typeface="+mn-lt"/>
              </a:rPr>
              <a:t>linear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search</a:t>
            </a:r>
            <a:r>
              <a:rPr lang="fr-FR" sz="2800" dirty="0" smtClean="0">
                <a:latin typeface="+mn-lt"/>
              </a:rPr>
              <a:t/>
            </a:r>
            <a:br>
              <a:rPr lang="fr-FR" sz="2800" dirty="0" smtClean="0">
                <a:latin typeface="+mn-lt"/>
              </a:rPr>
            </a:br>
            <a:r>
              <a:rPr lang="fr-FR" sz="2800" dirty="0" err="1" smtClean="0">
                <a:latin typeface="+mn-lt"/>
              </a:rPr>
              <a:t>With</a:t>
            </a:r>
            <a:r>
              <a:rPr lang="fr-FR" sz="2800" dirty="0" smtClean="0">
                <a:latin typeface="+mn-lt"/>
              </a:rPr>
              <a:t> index (in neo4j): </a:t>
            </a:r>
            <a:r>
              <a:rPr lang="fr-FR" sz="2800" dirty="0" err="1" smtClean="0">
                <a:latin typeface="+mn-lt"/>
              </a:rPr>
              <a:t>logarithmic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search</a:t>
            </a:r>
            <a:endParaRPr lang="fr-FR" sz="2800" dirty="0">
              <a:latin typeface="+mn-lt"/>
            </a:endParaRPr>
          </a:p>
          <a:p>
            <a:pPr marL="457200" lvl="1" indent="-457200">
              <a:buFont typeface="Arial"/>
              <a:buChar char="•"/>
            </a:pPr>
            <a:endParaRPr lang="fr-FR" sz="200" dirty="0" smtClean="0">
              <a:latin typeface="+mn-lt"/>
            </a:endParaRPr>
          </a:p>
          <a:p>
            <a:pPr marL="457200" lvl="1" indent="-457200">
              <a:buFont typeface="Arial"/>
              <a:buChar char="•"/>
            </a:pPr>
            <a:endParaRPr lang="fr-FR" sz="200" dirty="0" smtClean="0">
              <a:latin typeface="+mn-lt"/>
            </a:endParaRPr>
          </a:p>
          <a:p>
            <a:endParaRPr lang="fr-F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78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RDF :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Tinkerpop :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Linking</a:t>
            </a:r>
            <a:r>
              <a:rPr lang="fr-FR" sz="2800" dirty="0"/>
              <a:t> </a:t>
            </a:r>
            <a:r>
              <a:rPr lang="fr-FR" sz="2800" dirty="0" err="1"/>
              <a:t>GraphDB</a:t>
            </a:r>
            <a:r>
              <a:rPr lang="fr-FR" sz="2800" dirty="0"/>
              <a:t> to Corese:</a:t>
            </a:r>
            <a:br>
              <a:rPr lang="fr-FR" sz="2800" dirty="0"/>
            </a:br>
            <a:r>
              <a:rPr lang="fr-FR" sz="2800" dirty="0" err="1"/>
              <a:t>Mapping</a:t>
            </a:r>
            <a:r>
              <a:rPr lang="fr-FR" sz="2800" dirty="0"/>
              <a:t> RDF to a graph </a:t>
            </a:r>
            <a:r>
              <a:rPr lang="fr-FR" sz="2800" dirty="0" smtClean="0"/>
              <a:t>DB</a:t>
            </a:r>
            <a:endParaRPr lang="fr-FR" sz="2800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2003032" y="1466069"/>
            <a:ext cx="3043375" cy="862438"/>
            <a:chOff x="2054657" y="2581107"/>
            <a:chExt cx="3043375" cy="862438"/>
          </a:xfrm>
        </p:grpSpPr>
        <p:sp>
          <p:nvSpPr>
            <p:cNvPr id="5" name="Ellipse 4"/>
            <p:cNvSpPr/>
            <p:nvPr/>
          </p:nvSpPr>
          <p:spPr>
            <a:xfrm>
              <a:off x="2054657" y="2617470"/>
              <a:ext cx="712419" cy="702062"/>
            </a:xfrm>
            <a:prstGeom prst="ellipse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</a:t>
              </a:r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4385613" y="2617470"/>
              <a:ext cx="712419" cy="7020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</a:t>
              </a:r>
            </a:p>
          </p:txBody>
        </p:sp>
        <p:cxnSp>
          <p:nvCxnSpPr>
            <p:cNvPr id="9" name="Connecteur droit avec flèche 8"/>
            <p:cNvCxnSpPr>
              <a:stCxn id="5" idx="6"/>
              <a:endCxn id="7" idx="2"/>
            </p:cNvCxnSpPr>
            <p:nvPr/>
          </p:nvCxnSpPr>
          <p:spPr>
            <a:xfrm>
              <a:off x="2767076" y="2968501"/>
              <a:ext cx="16185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406929" y="25811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42797" y="3074213"/>
              <a:ext cx="44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[g]</a:t>
              </a:r>
              <a:endParaRPr lang="fr-FR" dirty="0"/>
            </a:p>
          </p:txBody>
        </p:sp>
      </p:grpSp>
      <p:sp>
        <p:nvSpPr>
          <p:cNvPr id="12" name="Ellipse 11"/>
          <p:cNvSpPr/>
          <p:nvPr/>
        </p:nvSpPr>
        <p:spPr>
          <a:xfrm>
            <a:off x="3334948" y="2612079"/>
            <a:ext cx="2942600" cy="901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u="sng" dirty="0" smtClean="0"/>
              <a:t>:</a:t>
            </a:r>
            <a:r>
              <a:rPr lang="fr-FR" sz="1400" u="sng" dirty="0" err="1" smtClean="0"/>
              <a:t>rdf_edge</a:t>
            </a:r>
            <a:r>
              <a:rPr lang="fr-FR" sz="1400" u="sng" dirty="0" smtClean="0"/>
              <a:t> 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{</a:t>
            </a:r>
            <a:r>
              <a:rPr lang="fr-FR" sz="1400" dirty="0" err="1" smtClean="0"/>
              <a:t>s_value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p_value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o_value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g_value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3" name="Ellipse 12"/>
          <p:cNvSpPr/>
          <p:nvPr/>
        </p:nvSpPr>
        <p:spPr>
          <a:xfrm>
            <a:off x="5554803" y="5131697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6"/>
            <a:endCxn id="13" idx="0"/>
          </p:cNvCxnSpPr>
          <p:nvPr/>
        </p:nvCxnSpPr>
        <p:spPr>
          <a:xfrm>
            <a:off x="6277548" y="3062654"/>
            <a:ext cx="1017002" cy="2069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00776" y="5152345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12" idx="2"/>
            <a:endCxn id="30" idx="0"/>
          </p:cNvCxnSpPr>
          <p:nvPr/>
        </p:nvCxnSpPr>
        <p:spPr>
          <a:xfrm flipH="1">
            <a:off x="1840523" y="3062654"/>
            <a:ext cx="1494425" cy="208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75308" y="3933607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subject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6367998" y="3910492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object</a:t>
            </a:r>
            <a:endParaRPr lang="fr-FR" dirty="0" smtClean="0"/>
          </a:p>
        </p:txBody>
      </p:sp>
      <p:cxnSp>
        <p:nvCxnSpPr>
          <p:cNvPr id="39" name="Connecteur droit avec flèche 38"/>
          <p:cNvCxnSpPr>
            <a:stCxn id="30" idx="6"/>
            <a:endCxn id="13" idx="2"/>
          </p:cNvCxnSpPr>
          <p:nvPr/>
        </p:nvCxnSpPr>
        <p:spPr>
          <a:xfrm flipV="1">
            <a:off x="3580270" y="5482728"/>
            <a:ext cx="1974533" cy="2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283321" y="5616488"/>
            <a:ext cx="27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edge</a:t>
            </a:r>
            <a:r>
              <a:rPr lang="fr-FR" dirty="0" smtClean="0"/>
              <a:t> {</a:t>
            </a:r>
            <a:r>
              <a:rPr lang="fr-FR" dirty="0" err="1" smtClean="0"/>
              <a:t>p_value</a:t>
            </a:r>
            <a:r>
              <a:rPr lang="fr-FR" dirty="0" smtClean="0"/>
              <a:t>, </a:t>
            </a:r>
            <a:r>
              <a:rPr lang="fr-FR" dirty="0" err="1" smtClean="0"/>
              <a:t>g_value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93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Mapping</a:t>
            </a:r>
            <a:r>
              <a:rPr lang="fr-FR" sz="2800" dirty="0" smtClean="0"/>
              <a:t> SPARQL &lt;-&gt; Tinkerpop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68852" y="1383153"/>
            <a:ext cx="3104895" cy="117275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/>
          <a:p>
            <a:r>
              <a:rPr lang="fr-FR" sz="2800" dirty="0">
                <a:latin typeface="+mn-lt"/>
              </a:rPr>
              <a:t>s</a:t>
            </a:r>
            <a:r>
              <a:rPr lang="fr-FR" sz="2800" dirty="0" smtClean="0">
                <a:latin typeface="+mn-lt"/>
              </a:rPr>
              <a:t>elect * </a:t>
            </a:r>
            <a:r>
              <a:rPr lang="fr-FR" sz="2800" dirty="0" err="1" smtClean="0">
                <a:latin typeface="+mn-lt"/>
              </a:rPr>
              <a:t>where</a:t>
            </a:r>
            <a:r>
              <a:rPr lang="fr-FR" sz="2800" dirty="0" smtClean="0">
                <a:latin typeface="+mn-lt"/>
              </a:rPr>
              <a:t> {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?s ?p ?o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}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852950" y="1414312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</a:t>
            </a:r>
            <a:r>
              <a:rPr lang="fr-FR" sz="2800" dirty="0" err="1" smtClean="0">
                <a:latin typeface="+mn-lt"/>
              </a:rPr>
              <a:t>hasLabel</a:t>
            </a:r>
            <a:r>
              <a:rPr lang="fr-FR" sz="2800" dirty="0" smtClean="0">
                <a:latin typeface="+mn-lt"/>
              </a:rPr>
              <a:t>(«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»)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32749" y="2744550"/>
            <a:ext cx="3104895" cy="1172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select * </a:t>
            </a:r>
            <a:r>
              <a:rPr lang="fr-FR" sz="2800" dirty="0" err="1" smtClean="0"/>
              <a:t>where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  ?s ?p </a:t>
            </a:r>
            <a:r>
              <a:rPr lang="fr-FR" sz="2800" dirty="0" smtClean="0"/>
              <a:t>O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}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832481" y="2718781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</a:t>
            </a:r>
            <a:r>
              <a:rPr lang="fr-FR" sz="2800" dirty="0" err="1" smtClean="0">
                <a:latin typeface="+mn-lt"/>
              </a:rPr>
              <a:t>hasLabel</a:t>
            </a:r>
            <a:r>
              <a:rPr lang="fr-FR" sz="2800" dirty="0" smtClean="0">
                <a:latin typeface="+mn-lt"/>
              </a:rPr>
              <a:t>(«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»).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has(« </a:t>
            </a:r>
            <a:r>
              <a:rPr lang="fr-FR" sz="2800" dirty="0" err="1" smtClean="0">
                <a:latin typeface="+mn-lt"/>
              </a:rPr>
              <a:t>o_value</a:t>
            </a:r>
            <a:r>
              <a:rPr lang="fr-FR" sz="2800" dirty="0" smtClean="0">
                <a:latin typeface="+mn-lt"/>
              </a:rPr>
              <a:t> », </a:t>
            </a:r>
            <a:r>
              <a:rPr lang="fr-FR" sz="2800" dirty="0" smtClean="0">
                <a:latin typeface="+mn-lt"/>
              </a:rPr>
              <a:t>O)</a:t>
            </a:r>
            <a:endParaRPr lang="fr-FR" sz="2800" dirty="0" smtClean="0">
              <a:latin typeface="+mn-lt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22019" y="4085340"/>
            <a:ext cx="3104895" cy="1172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select * </a:t>
            </a:r>
            <a:r>
              <a:rPr lang="fr-FR" sz="2800" dirty="0" err="1" smtClean="0"/>
              <a:t>where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  </a:t>
            </a:r>
            <a:r>
              <a:rPr lang="fr-FR" sz="2800" dirty="0"/>
              <a:t>S</a:t>
            </a:r>
            <a:r>
              <a:rPr lang="fr-FR" sz="2800" dirty="0" smtClean="0"/>
              <a:t> ?p O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}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3670418" y="4089459"/>
            <a:ext cx="5336670" cy="12815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+mn-lt"/>
              </a:rPr>
              <a:t>V().</a:t>
            </a:r>
            <a:r>
              <a:rPr lang="fr-FR" sz="2400" dirty="0" err="1" smtClean="0">
                <a:latin typeface="+mn-lt"/>
              </a:rPr>
              <a:t>hasLabel</a:t>
            </a:r>
            <a:r>
              <a:rPr lang="fr-FR" sz="2400" dirty="0" smtClean="0">
                <a:latin typeface="+mn-lt"/>
              </a:rPr>
              <a:t>(« </a:t>
            </a:r>
            <a:r>
              <a:rPr lang="fr-FR" sz="2400" dirty="0" err="1" smtClean="0">
                <a:latin typeface="+mn-lt"/>
              </a:rPr>
              <a:t>rdf_edge</a:t>
            </a:r>
            <a:r>
              <a:rPr lang="fr-FR" sz="2400" dirty="0" smtClean="0">
                <a:latin typeface="+mn-lt"/>
              </a:rPr>
              <a:t> »).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  has(« </a:t>
            </a:r>
            <a:r>
              <a:rPr lang="fr-FR" sz="2400" dirty="0" err="1">
                <a:latin typeface="+mn-lt"/>
              </a:rPr>
              <a:t>s</a:t>
            </a:r>
            <a:r>
              <a:rPr lang="fr-FR" sz="2400" dirty="0" err="1" smtClean="0">
                <a:latin typeface="+mn-lt"/>
              </a:rPr>
              <a:t>_value</a:t>
            </a:r>
            <a:r>
              <a:rPr lang="fr-FR" sz="2400" dirty="0" smtClean="0">
                <a:latin typeface="+mn-lt"/>
              </a:rPr>
              <a:t> », </a:t>
            </a:r>
            <a:r>
              <a:rPr lang="fr-FR" sz="2400" dirty="0">
                <a:latin typeface="+mn-lt"/>
              </a:rPr>
              <a:t>S</a:t>
            </a:r>
            <a:r>
              <a:rPr lang="fr-FR" sz="2400" dirty="0" smtClean="0">
                <a:latin typeface="+mn-lt"/>
              </a:rPr>
              <a:t>).</a:t>
            </a:r>
          </a:p>
          <a:p>
            <a:r>
              <a:rPr lang="fr-FR" sz="2400" dirty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 has(</a:t>
            </a:r>
            <a:r>
              <a:rPr lang="fr-FR" sz="2400" dirty="0" smtClean="0">
                <a:latin typeface="+mn-lt"/>
              </a:rPr>
              <a:t>« </a:t>
            </a:r>
            <a:r>
              <a:rPr lang="fr-FR" sz="2400" dirty="0" err="1" smtClean="0">
                <a:latin typeface="+mn-lt"/>
              </a:rPr>
              <a:t>o_value</a:t>
            </a:r>
            <a:r>
              <a:rPr lang="fr-FR" sz="2400" dirty="0" smtClean="0">
                <a:latin typeface="+mn-lt"/>
              </a:rPr>
              <a:t> », O)</a:t>
            </a:r>
            <a:endParaRPr lang="fr-FR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90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GraphDB</a:t>
            </a:r>
            <a:r>
              <a:rPr lang="fr-FR" dirty="0"/>
              <a:t> to Corese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20914" y="1342571"/>
            <a:ext cx="8229240" cy="4584096"/>
          </a:xfrm>
        </p:spPr>
        <p:txBody>
          <a:bodyPr/>
          <a:lstStyle/>
          <a:p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No control on indexes in Tinkerpop</a:t>
            </a:r>
          </a:p>
          <a:p>
            <a:pPr lvl="1"/>
            <a:r>
              <a:rPr lang="fr-FR" dirty="0" err="1" smtClean="0"/>
              <a:t>Implementation</a:t>
            </a:r>
            <a:r>
              <a:rPr lang="fr-FR" dirty="0" smtClean="0"/>
              <a:t> of Tinkerpop/neo4j use </a:t>
            </a:r>
            <a:r>
              <a:rPr lang="fr-FR" dirty="0" err="1" smtClean="0"/>
              <a:t>only</a:t>
            </a:r>
            <a:r>
              <a:rPr lang="fr-FR" dirty="0" smtClean="0"/>
              <a:t> the first index</a:t>
            </a:r>
          </a:p>
          <a:p>
            <a:pPr lvl="2"/>
            <a:r>
              <a:rPr lang="fr-FR" sz="1600" dirty="0"/>
              <a:t>V().</a:t>
            </a:r>
            <a:r>
              <a:rPr lang="fr-FR" sz="1600" dirty="0" err="1"/>
              <a:t>hasLabel</a:t>
            </a:r>
            <a:r>
              <a:rPr lang="fr-FR" sz="1600" dirty="0"/>
              <a:t>(« </a:t>
            </a:r>
            <a:r>
              <a:rPr lang="fr-FR" sz="1600" dirty="0" err="1"/>
              <a:t>rdf_edge</a:t>
            </a:r>
            <a:r>
              <a:rPr lang="fr-FR" sz="1600" dirty="0"/>
              <a:t> »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smtClean="0"/>
              <a:t>.has</a:t>
            </a:r>
            <a:r>
              <a:rPr lang="fr-FR" sz="1600" dirty="0"/>
              <a:t>(« </a:t>
            </a:r>
            <a:r>
              <a:rPr lang="fr-FR" sz="1600" dirty="0" err="1"/>
              <a:t>s_value</a:t>
            </a:r>
            <a:r>
              <a:rPr lang="fr-FR" sz="1600" dirty="0"/>
              <a:t> », S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smtClean="0"/>
              <a:t>.has</a:t>
            </a:r>
            <a:r>
              <a:rPr lang="fr-FR" sz="1600" dirty="0"/>
              <a:t>(« </a:t>
            </a:r>
            <a:r>
              <a:rPr lang="fr-FR" sz="1600" dirty="0" err="1"/>
              <a:t>o_value</a:t>
            </a:r>
            <a:r>
              <a:rPr lang="fr-FR" sz="1600" dirty="0"/>
              <a:t> », O</a:t>
            </a:r>
            <a:r>
              <a:rPr lang="fr-FR" sz="1600" dirty="0" smtClean="0"/>
              <a:t>)</a:t>
            </a:r>
          </a:p>
          <a:p>
            <a:pPr lvl="2"/>
            <a:r>
              <a:rPr lang="fr-FR" sz="1600" dirty="0" smtClean="0"/>
              <a:t>Speed </a:t>
            </a:r>
            <a:r>
              <a:rPr lang="fr-FR" sz="1600" dirty="0" err="1" smtClean="0"/>
              <a:t>depends</a:t>
            </a:r>
            <a:r>
              <a:rPr lang="fr-FR" sz="1600" dirty="0" smtClean="0"/>
              <a:t> of the size of the </a:t>
            </a:r>
            <a:r>
              <a:rPr lang="fr-FR" sz="1600" dirty="0" err="1" smtClean="0"/>
              <a:t>result</a:t>
            </a:r>
            <a:r>
              <a:rPr lang="fr-FR" sz="1600" dirty="0" smtClean="0"/>
              <a:t> of the first </a:t>
            </a:r>
            <a:r>
              <a:rPr lang="fr-FR" sz="1600" i="1" dirty="0" smtClean="0"/>
              <a:t>has</a:t>
            </a:r>
          </a:p>
          <a:p>
            <a:r>
              <a:rPr lang="fr-FR" sz="2400" dirty="0" smtClean="0"/>
              <a:t>Tinkerpop: V</a:t>
            </a:r>
            <a:r>
              <a:rPr lang="fr-FR" sz="2400" dirty="0"/>
              <a:t>().</a:t>
            </a:r>
            <a:r>
              <a:rPr lang="fr-FR" sz="2400" dirty="0" err="1"/>
              <a:t>hasLabel</a:t>
            </a:r>
            <a:r>
              <a:rPr lang="fr-FR" sz="2400" dirty="0"/>
              <a:t>(« </a:t>
            </a:r>
            <a:r>
              <a:rPr lang="fr-FR" sz="2400" dirty="0" err="1"/>
              <a:t>rdf_edge</a:t>
            </a:r>
            <a:r>
              <a:rPr lang="fr-FR" sz="2400" dirty="0"/>
              <a:t> »)</a:t>
            </a:r>
            <a:r>
              <a:rPr lang="fr-FR" sz="2400" dirty="0" smtClean="0"/>
              <a:t>.has</a:t>
            </a:r>
            <a:r>
              <a:rPr lang="fr-FR" sz="2400" dirty="0"/>
              <a:t>(« </a:t>
            </a:r>
            <a:r>
              <a:rPr lang="fr-FR" sz="2400" dirty="0" err="1" smtClean="0"/>
              <a:t>p_value</a:t>
            </a:r>
            <a:r>
              <a:rPr lang="fr-FR" sz="2400" dirty="0"/>
              <a:t> »,  </a:t>
            </a:r>
            <a:r>
              <a:rPr lang="fr-FR" sz="2400" dirty="0" smtClean="0"/>
              <a:t>« </a:t>
            </a:r>
            <a:r>
              <a:rPr lang="fr-FR" sz="2400" dirty="0" err="1" smtClean="0"/>
              <a:t>rdfs:label</a:t>
            </a:r>
            <a:r>
              <a:rPr lang="fr-FR" sz="2400" dirty="0" smtClean="0"/>
              <a:t> »</a:t>
            </a:r>
            <a:r>
              <a:rPr lang="fr-FR" sz="2400" dirty="0" smtClean="0"/>
              <a:t>).has</a:t>
            </a:r>
            <a:r>
              <a:rPr lang="fr-FR" sz="2400" dirty="0"/>
              <a:t>(« </a:t>
            </a:r>
            <a:r>
              <a:rPr lang="fr-FR" sz="2400" dirty="0" err="1"/>
              <a:t>o_value</a:t>
            </a:r>
            <a:r>
              <a:rPr lang="fr-FR" sz="2400" dirty="0"/>
              <a:t> », </a:t>
            </a:r>
            <a:r>
              <a:rPr lang="fr-FR" sz="2400" dirty="0" smtClean="0"/>
              <a:t>« </a:t>
            </a:r>
            <a:r>
              <a:rPr lang="fr-FR" sz="2400" dirty="0" err="1" smtClean="0"/>
              <a:t>Antibes@fr</a:t>
            </a:r>
            <a:r>
              <a:rPr lang="fr-FR" sz="2400" dirty="0" smtClean="0"/>
              <a:t> »</a:t>
            </a:r>
            <a:r>
              <a:rPr lang="fr-FR" sz="2400" dirty="0" smtClean="0"/>
              <a:t>) : 120s</a:t>
            </a:r>
          </a:p>
          <a:p>
            <a:r>
              <a:rPr lang="fr-FR" sz="2400" dirty="0" err="1" smtClean="0"/>
              <a:t>Cypher</a:t>
            </a:r>
            <a:r>
              <a:rPr lang="fr-FR" sz="2400" dirty="0" smtClean="0"/>
              <a:t>: match </a:t>
            </a:r>
            <a:r>
              <a:rPr lang="fr-FR" sz="2400" dirty="0"/>
              <a:t>(</a:t>
            </a:r>
            <a:r>
              <a:rPr lang="fr-FR" sz="2400" dirty="0" err="1"/>
              <a:t>e:rdf_edge</a:t>
            </a:r>
            <a:r>
              <a:rPr lang="fr-FR" sz="2400" dirty="0"/>
              <a:t>{</a:t>
            </a:r>
            <a:r>
              <a:rPr lang="fr-FR" sz="2400" dirty="0" err="1"/>
              <a:t>p_value:"http</a:t>
            </a:r>
            <a:r>
              <a:rPr lang="fr-FR" sz="2400" dirty="0"/>
              <a:t>://www.w3.org/2000/01/</a:t>
            </a:r>
            <a:r>
              <a:rPr lang="fr-FR" sz="2400" dirty="0" err="1"/>
              <a:t>rdf-schema#label</a:t>
            </a:r>
            <a:r>
              <a:rPr lang="fr-FR" sz="2400" dirty="0"/>
              <a:t>"})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e.o_value</a:t>
            </a:r>
            <a:r>
              <a:rPr lang="fr-FR" sz="2400" dirty="0"/>
              <a:t>="</a:t>
            </a:r>
            <a:r>
              <a:rPr lang="fr-FR" sz="2400" dirty="0" smtClean="0"/>
              <a:t>Antibes return e : &lt; 0,1 s</a:t>
            </a:r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120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Figures </a:t>
            </a:r>
            <a:r>
              <a:rPr lang="fr-FR" b="1" dirty="0" err="1" smtClean="0"/>
              <a:t>with</a:t>
            </a:r>
            <a:r>
              <a:rPr lang="fr-FR" b="1" dirty="0" smtClean="0"/>
              <a:t> </a:t>
            </a:r>
            <a:r>
              <a:rPr lang="fr-FR" b="1" dirty="0" err="1" smtClean="0"/>
              <a:t>DBPedia</a:t>
            </a:r>
            <a:endParaRPr lang="fr-FR" b="1" dirty="0"/>
          </a:p>
        </p:txBody>
      </p:sp>
      <p:sp>
        <p:nvSpPr>
          <p:cNvPr id="4" name="CustomShape 2"/>
          <p:cNvSpPr/>
          <p:nvPr/>
        </p:nvSpPr>
        <p:spPr>
          <a:xfrm>
            <a:off x="385994" y="1216932"/>
            <a:ext cx="86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/>
              <a:buChar char="•"/>
            </a:pPr>
            <a:endParaRPr lang="fr-FR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latin typeface="Arial"/>
                <a:cs typeface="Arial"/>
              </a:rPr>
              <a:t>DBpedia</a:t>
            </a:r>
            <a:r>
              <a:rPr lang="fr-FR" dirty="0" smtClean="0">
                <a:latin typeface="Arial"/>
                <a:cs typeface="Arial"/>
              </a:rPr>
              <a:t> : 219 million of </a:t>
            </a:r>
            <a:r>
              <a:rPr lang="fr-FR" dirty="0" err="1" smtClean="0">
                <a:latin typeface="Arial"/>
                <a:cs typeface="Arial"/>
              </a:rPr>
              <a:t>edges</a:t>
            </a:r>
            <a:endParaRPr lang="fr-F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fr-FR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Arial"/>
                <a:cs typeface="Arial"/>
              </a:rPr>
              <a:t>Time to </a:t>
            </a:r>
            <a:r>
              <a:rPr lang="fr-FR" dirty="0" err="1" smtClean="0">
                <a:latin typeface="Arial"/>
                <a:cs typeface="Arial"/>
              </a:rPr>
              <a:t>build</a:t>
            </a:r>
            <a:r>
              <a:rPr lang="fr-FR" dirty="0" smtClean="0">
                <a:latin typeface="Arial"/>
                <a:cs typeface="Arial"/>
              </a:rPr>
              <a:t> the </a:t>
            </a:r>
            <a:r>
              <a:rPr lang="fr-FR" dirty="0" err="1" smtClean="0">
                <a:latin typeface="Arial"/>
                <a:cs typeface="Arial"/>
              </a:rPr>
              <a:t>database</a:t>
            </a:r>
            <a:r>
              <a:rPr lang="fr-FR" dirty="0" smtClean="0">
                <a:latin typeface="Arial"/>
                <a:cs typeface="Arial"/>
              </a:rPr>
              <a:t>:</a:t>
            </a:r>
            <a:br>
              <a:rPr lang="fr-FR" dirty="0" smtClean="0">
                <a:latin typeface="Arial"/>
                <a:cs typeface="Arial"/>
              </a:rPr>
            </a:br>
            <a:r>
              <a:rPr lang="fr-FR" dirty="0">
                <a:latin typeface="Arial"/>
                <a:cs typeface="Arial"/>
              </a:rPr>
              <a:t>	219 millions en </a:t>
            </a:r>
            <a:r>
              <a:rPr lang="fr-FR" dirty="0" smtClean="0">
                <a:latin typeface="Arial"/>
                <a:cs typeface="Arial"/>
              </a:rPr>
              <a:t>24h</a:t>
            </a:r>
          </a:p>
          <a:p>
            <a:endParaRPr lang="fr-F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Arial"/>
                <a:cs typeface="Arial"/>
              </a:rPr>
              <a:t>Size of </a:t>
            </a:r>
            <a:r>
              <a:rPr lang="fr-FR" dirty="0" err="1" smtClean="0">
                <a:latin typeface="Arial"/>
                <a:cs typeface="Arial"/>
              </a:rPr>
              <a:t>ttl</a:t>
            </a:r>
            <a:r>
              <a:rPr lang="fr-FR" dirty="0" smtClean="0">
                <a:latin typeface="Arial"/>
                <a:cs typeface="Arial"/>
              </a:rPr>
              <a:t> input data: </a:t>
            </a:r>
            <a:r>
              <a:rPr lang="fr-FR" dirty="0" smtClean="0">
                <a:latin typeface="Arial"/>
                <a:cs typeface="Arial"/>
              </a:rPr>
              <a:t>36 Go</a:t>
            </a:r>
          </a:p>
          <a:p>
            <a:endParaRPr lang="fr-F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Arial"/>
                <a:cs typeface="Arial"/>
              </a:rPr>
              <a:t>Size of the output </a:t>
            </a:r>
            <a:r>
              <a:rPr lang="fr-FR" dirty="0" err="1" smtClean="0">
                <a:latin typeface="Arial"/>
                <a:cs typeface="Arial"/>
              </a:rPr>
              <a:t>databases</a:t>
            </a:r>
            <a:r>
              <a:rPr lang="fr-FR" dirty="0" smtClean="0">
                <a:latin typeface="Arial"/>
                <a:cs typeface="Arial"/>
              </a:rPr>
              <a:t>: </a:t>
            </a:r>
            <a:r>
              <a:rPr lang="fr-FR" dirty="0" smtClean="0">
                <a:latin typeface="Arial"/>
                <a:cs typeface="Arial"/>
              </a:rPr>
              <a:t>482 Go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2893" y="1329021"/>
            <a:ext cx="8476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dirty="0" err="1" smtClean="0"/>
              <a:t>Context</a:t>
            </a:r>
            <a:endParaRPr lang="fr-FR" b="1" dirty="0" smtClean="0"/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Graph </a:t>
            </a:r>
            <a:r>
              <a:rPr lang="fr-FR" dirty="0" err="1" smtClean="0"/>
              <a:t>Databases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Tinkerpop		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Adding</a:t>
            </a:r>
            <a:r>
              <a:rPr lang="fr-FR" dirty="0" smtClean="0"/>
              <a:t> to Corese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DBpedia.fr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smtClean="0"/>
              <a:t>Conclusion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282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50260" y="2040225"/>
            <a:ext cx="8229240" cy="3802866"/>
          </a:xfrm>
        </p:spPr>
        <p:txBody>
          <a:bodyPr/>
          <a:lstStyle/>
          <a:p>
            <a:r>
              <a:rPr lang="en-GB" sz="2800" dirty="0" smtClean="0">
                <a:latin typeface="Arial"/>
                <a:cs typeface="Arial"/>
              </a:rPr>
              <a:t>+ : binding RDF / Tinkerpop</a:t>
            </a:r>
          </a:p>
          <a:p>
            <a:endParaRPr lang="en-GB" sz="2800" dirty="0" smtClean="0">
              <a:latin typeface="Arial"/>
              <a:cs typeface="Arial"/>
            </a:endParaRPr>
          </a:p>
          <a:p>
            <a:r>
              <a:rPr lang="en-GB" sz="2800" dirty="0" smtClean="0">
                <a:latin typeface="Arial"/>
                <a:cs typeface="Arial"/>
              </a:rPr>
              <a:t>+ : binding SPARQL / Tinkerpop in Corese</a:t>
            </a:r>
          </a:p>
          <a:p>
            <a:pPr lvl="1"/>
            <a:r>
              <a:rPr lang="en-GB" sz="2800" dirty="0" smtClean="0">
                <a:latin typeface="Arial"/>
                <a:cs typeface="Arial"/>
              </a:rPr>
              <a:t>Validation of the Corese architecture</a:t>
            </a:r>
          </a:p>
          <a:p>
            <a:endParaRPr lang="en-GB" sz="2800" dirty="0" smtClean="0">
              <a:latin typeface="Arial"/>
              <a:cs typeface="Arial"/>
            </a:endParaRPr>
          </a:p>
          <a:p>
            <a:r>
              <a:rPr lang="en-GB" sz="2800" dirty="0" smtClean="0">
                <a:latin typeface="Arial"/>
                <a:cs typeface="Arial"/>
              </a:rPr>
              <a:t>+ : for focused requests =&gt; immediate results</a:t>
            </a:r>
          </a:p>
          <a:p>
            <a:endParaRPr lang="en-GB" sz="2800" dirty="0" smtClean="0">
              <a:latin typeface="Arial"/>
              <a:cs typeface="Arial"/>
            </a:endParaRPr>
          </a:p>
          <a:p>
            <a:r>
              <a:rPr lang="en-GB" sz="2800" dirty="0" smtClean="0">
                <a:latin typeface="Arial"/>
                <a:cs typeface="Arial"/>
              </a:rPr>
              <a:t>- : requests too slow when a lot of results.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ut_0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2" y="211037"/>
            <a:ext cx="8354617" cy="62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ut_0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out_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out_1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out_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844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ut_2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818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3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6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3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4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98500" y="917207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ScaGram</a:t>
            </a:r>
            <a:endParaRPr lang="fr-FR" sz="20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Teams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SPARKS 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(UCA) /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Wimmics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20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Leaders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Johan </a:t>
            </a:r>
            <a:r>
              <a:rPr lang="fr-FR" sz="2000" b="1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Montagnat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Olivier Corby</a:t>
            </a:r>
            <a:endParaRPr lang="fr-FR" sz="20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Resources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24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YM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– Erwan Demairy (SED-CRISAM)</a:t>
            </a:r>
            <a:endParaRPr lang="fr-FR" sz="20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 : </a:t>
            </a:r>
            <a:r>
              <a:rPr lang="fr-FR" sz="2000" b="1" u="sng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 graph persistance in a graph </a:t>
            </a:r>
            <a:r>
              <a:rPr lang="fr-FR" sz="2000" b="1" u="sng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database</a:t>
            </a:r>
            <a:endParaRPr lang="fr-FR" sz="2000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strike="noStrike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Technical</a:t>
            </a:r>
            <a:r>
              <a:rPr lang="fr-FR" sz="2000" b="1" strike="noStrike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background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endParaRPr lang="fr-FR" sz="20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Java, Graph </a:t>
            </a:r>
            <a:r>
              <a:rPr lang="fr-FR" sz="20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Databases</a:t>
            </a:r>
            <a:r>
              <a:rPr lang="fr-F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fr-F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r>
              <a:rPr lang="fr-F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OrientDB</a:t>
            </a:r>
            <a:r>
              <a:rPr lang="fr-F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TitanDB</a:t>
            </a:r>
            <a:r>
              <a:rPr lang="fr-F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Neo4j), RDF, </a:t>
            </a:r>
            <a:r>
              <a:rPr lang="fr-F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</a:t>
            </a:r>
            <a:endParaRPr lang="fr-FR" sz="20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Identity Card of th</a:t>
            </a:r>
            <a:r>
              <a:rPr lang="en-US" sz="2800" b="1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 project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4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6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5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5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6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6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0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7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2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7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Corese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point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Corese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Factory</a:t>
            </a:r>
            <a:endParaRPr lang="fr-FR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1130400" lvl="2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Search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engine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the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Limitation 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graph of </a:t>
            </a: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30 </a:t>
            </a: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million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edges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on a 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16 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GB computer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Technical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choices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made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a graph </a:t>
            </a:r>
            <a:r>
              <a:rPr lang="fr-FR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database</a:t>
            </a:r>
            <a:endParaRPr lang="fr-FR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the abstraction layer </a:t>
            </a:r>
            <a:r>
              <a:rPr lang="fr-FR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</a:t>
            </a: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inkerpop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3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 Goals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906480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404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Evaluate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 Tinkerpop model (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generic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)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SPARQL &lt;-&gt; Tinkerpop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RDF &lt;-&gt;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Tinkerpop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404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Test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feasability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with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a graph DB</a:t>
            </a:r>
          </a:p>
          <a:p>
            <a:pPr indent="-2404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etter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understand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pro/con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of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graph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databases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indent="-2404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4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Scale</a:t>
            </a:r>
            <a:r>
              <a:rPr lang="fr-FR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up the size of data </a:t>
            </a:r>
            <a:r>
              <a:rPr lang="fr-FR" sz="24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processed</a:t>
            </a:r>
            <a:r>
              <a:rPr lang="fr-FR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by Corese</a:t>
            </a:r>
            <a:endParaRPr lang="fr-FR" sz="2400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2400" b="1" u="sng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Concepts of Graph </a:t>
            </a:r>
            <a:r>
              <a:rPr lang="fr-FR" dirty="0" err="1" smtClean="0"/>
              <a:t>Databases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0529" y="1553079"/>
            <a:ext cx="83921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 smtClean="0"/>
              <a:t>Node</a:t>
            </a:r>
            <a:r>
              <a:rPr lang="fr-FR" dirty="0" smtClean="0"/>
              <a:t> and </a:t>
            </a:r>
            <a:r>
              <a:rPr lang="fr-FR" dirty="0" err="1" smtClean="0"/>
              <a:t>Edges</a:t>
            </a:r>
            <a:endParaRPr lang="fr-FR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Id : 1, 2, 3</a:t>
            </a:r>
            <a:r>
              <a:rPr lang="mr-IN" dirty="0" smtClean="0"/>
              <a:t>…12</a:t>
            </a:r>
            <a:endParaRPr lang="fr-FR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Label : </a:t>
            </a:r>
            <a:r>
              <a:rPr lang="fr-FR" dirty="0" err="1" smtClean="0"/>
              <a:t>person</a:t>
            </a:r>
            <a:r>
              <a:rPr lang="fr-FR" dirty="0" smtClean="0"/>
              <a:t>, software, </a:t>
            </a:r>
            <a:r>
              <a:rPr lang="fr-FR" dirty="0" err="1" smtClean="0"/>
              <a:t>knows</a:t>
            </a:r>
            <a:r>
              <a:rPr lang="fr-FR" dirty="0" smtClean="0"/>
              <a:t>, </a:t>
            </a:r>
            <a:r>
              <a:rPr lang="fr-FR" dirty="0" err="1" smtClean="0"/>
              <a:t>created</a:t>
            </a:r>
            <a:endParaRPr lang="fr-FR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err="1" smtClean="0"/>
              <a:t>Properties</a:t>
            </a:r>
            <a:r>
              <a:rPr lang="fr-FR" dirty="0" smtClean="0"/>
              <a:t> (</a:t>
            </a:r>
            <a:r>
              <a:rPr lang="fr-FR" dirty="0" err="1" smtClean="0"/>
              <a:t>key</a:t>
            </a:r>
            <a:r>
              <a:rPr lang="fr-FR" dirty="0" smtClean="0"/>
              <a:t> / value ) : « </a:t>
            </a:r>
            <a:r>
              <a:rPr lang="fr-FR" dirty="0" err="1" smtClean="0"/>
              <a:t>weight</a:t>
            </a:r>
            <a:r>
              <a:rPr lang="fr-FR" dirty="0" smtClean="0"/>
              <a:t>: 0,4 », « 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josh</a:t>
            </a:r>
            <a:r>
              <a:rPr lang="fr-FR" dirty="0" smtClean="0"/>
              <a:t> », etc.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Screen Shot 2018-01-08 at 17.0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5" y="2838646"/>
            <a:ext cx="5390187" cy="37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Tinkerpop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FR" dirty="0" smtClean="0"/>
              <a:t>Abstraction API for graph DB </a:t>
            </a:r>
            <a:r>
              <a:rPr lang="fr-FR" dirty="0" err="1" smtClean="0"/>
              <a:t>traversals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Very</a:t>
            </a:r>
            <a:r>
              <a:rPr lang="fr-FR" dirty="0" smtClean="0"/>
              <a:t> expressive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1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Tinkerpop </a:t>
            </a:r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41806" y="1319732"/>
            <a:ext cx="8229240" cy="3977280"/>
          </a:xfrm>
        </p:spPr>
        <p:txBody>
          <a:bodyPr/>
          <a:lstStyle/>
          <a:p>
            <a:r>
              <a:rPr lang="fr-FR" sz="2000" dirty="0" err="1"/>
              <a:t>g.V</a:t>
            </a:r>
            <a:r>
              <a:rPr lang="fr-FR" sz="2000" dirty="0"/>
              <a:t>().has('</a:t>
            </a:r>
            <a:r>
              <a:rPr lang="fr-FR" sz="2000" dirty="0" err="1"/>
              <a:t>name</a:t>
            </a:r>
            <a:r>
              <a:rPr lang="fr-FR" sz="2000" dirty="0"/>
              <a:t>','</a:t>
            </a:r>
            <a:r>
              <a:rPr lang="fr-FR" sz="2000" dirty="0" err="1"/>
              <a:t>marko</a:t>
            </a:r>
            <a:r>
              <a:rPr lang="fr-FR" sz="2000" dirty="0"/>
              <a:t>')</a:t>
            </a:r>
            <a:r>
              <a:rPr lang="fr-FR" sz="2000" dirty="0" smtClean="0"/>
              <a:t>.out</a:t>
            </a:r>
            <a:r>
              <a:rPr lang="fr-FR" sz="2000" dirty="0"/>
              <a:t>('</a:t>
            </a:r>
            <a:r>
              <a:rPr lang="fr-FR" sz="2000" dirty="0" err="1"/>
              <a:t>knows</a:t>
            </a:r>
            <a:r>
              <a:rPr lang="fr-FR" sz="2000" dirty="0"/>
              <a:t>').values('</a:t>
            </a:r>
            <a:r>
              <a:rPr lang="fr-FR" sz="2000" dirty="0" err="1" smtClean="0"/>
              <a:t>name</a:t>
            </a:r>
            <a:r>
              <a:rPr lang="fr-FR" sz="2000" dirty="0" smtClean="0"/>
              <a:t>’)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creen Shot 2018-01-09 at 09.3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30" y="2395040"/>
            <a:ext cx="6052512" cy="40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Tinkerpop Expressions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72584" y="1821252"/>
            <a:ext cx="83095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 Edition</a:t>
            </a:r>
          </a:p>
          <a:p>
            <a:pPr lvl="1"/>
            <a:r>
              <a:rPr lang="fr-FR" dirty="0" err="1"/>
              <a:t>addE</a:t>
            </a:r>
            <a:r>
              <a:rPr lang="fr-FR" dirty="0"/>
              <a:t>, </a:t>
            </a:r>
            <a:r>
              <a:rPr lang="fr-FR" dirty="0" err="1"/>
              <a:t>addV</a:t>
            </a:r>
            <a:r>
              <a:rPr lang="fr-FR" dirty="0"/>
              <a:t>, </a:t>
            </a:r>
            <a:r>
              <a:rPr lang="fr-FR" dirty="0" err="1"/>
              <a:t>property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, etc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 err="1"/>
              <a:t>Traversals</a:t>
            </a:r>
            <a:r>
              <a:rPr lang="fr-FR" dirty="0"/>
              <a:t>: </a:t>
            </a:r>
            <a:r>
              <a:rPr lang="fr-FR" dirty="0" err="1"/>
              <a:t>returns</a:t>
            </a:r>
            <a:r>
              <a:rPr lang="fr-FR" dirty="0"/>
              <a:t> an </a:t>
            </a:r>
            <a:r>
              <a:rPr lang="fr-FR" dirty="0" err="1"/>
              <a:t>iterator</a:t>
            </a:r>
            <a:r>
              <a:rPr lang="fr-FR" dirty="0"/>
              <a:t>&lt;E&gt; or </a:t>
            </a:r>
            <a:r>
              <a:rPr lang="fr-FR" dirty="0" err="1"/>
              <a:t>iterator</a:t>
            </a:r>
            <a:r>
              <a:rPr lang="fr-FR" dirty="0"/>
              <a:t>&lt;V&gt;</a:t>
            </a:r>
          </a:p>
          <a:p>
            <a:pPr lvl="1"/>
            <a:r>
              <a:rPr lang="fr-FR" dirty="0"/>
              <a:t>has( </a:t>
            </a:r>
            <a:r>
              <a:rPr lang="fr-FR" i="1" dirty="0" err="1"/>
              <a:t>key</a:t>
            </a:r>
            <a:r>
              <a:rPr lang="fr-FR" dirty="0"/>
              <a:t>, </a:t>
            </a:r>
            <a:r>
              <a:rPr lang="fr-FR" i="1" dirty="0"/>
              <a:t>value</a:t>
            </a:r>
            <a:r>
              <a:rPr lang="fr-FR" dirty="0"/>
              <a:t>), out, </a:t>
            </a:r>
            <a:r>
              <a:rPr lang="fr-FR" dirty="0" err="1"/>
              <a:t>outE</a:t>
            </a:r>
            <a:r>
              <a:rPr lang="fr-FR" dirty="0"/>
              <a:t>, </a:t>
            </a:r>
            <a:r>
              <a:rPr lang="fr-FR" dirty="0" err="1"/>
              <a:t>outV</a:t>
            </a:r>
            <a:r>
              <a:rPr lang="fr-FR" dirty="0"/>
              <a:t>, in, </a:t>
            </a:r>
            <a:r>
              <a:rPr lang="fr-FR" dirty="0" err="1"/>
              <a:t>inE</a:t>
            </a:r>
            <a:r>
              <a:rPr lang="fr-FR" dirty="0"/>
              <a:t>, </a:t>
            </a:r>
            <a:r>
              <a:rPr lang="fr-FR" dirty="0" err="1"/>
              <a:t>inV</a:t>
            </a:r>
            <a:endParaRPr lang="fr-FR" dirty="0"/>
          </a:p>
          <a:p>
            <a:pPr lvl="1"/>
            <a:r>
              <a:rPr lang="fr-FR" dirty="0" err="1"/>
              <a:t>where</a:t>
            </a:r>
            <a:r>
              <a:rPr lang="fr-FR" dirty="0"/>
              <a:t>(</a:t>
            </a:r>
            <a:r>
              <a:rPr lang="fr-FR" i="1" dirty="0" err="1"/>
              <a:t>traversal</a:t>
            </a:r>
            <a:r>
              <a:rPr lang="fr-FR" dirty="0"/>
              <a:t>(v)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err="1"/>
              <a:t>Get</a:t>
            </a:r>
            <a:r>
              <a:rPr lang="fr-FR" dirty="0"/>
              <a:t> the values (</a:t>
            </a:r>
            <a:r>
              <a:rPr lang="fr-FR" dirty="0" err="1"/>
              <a:t>launch</a:t>
            </a:r>
            <a:r>
              <a:rPr lang="fr-FR" dirty="0"/>
              <a:t> the </a:t>
            </a:r>
            <a:r>
              <a:rPr lang="fr-FR" dirty="0" err="1"/>
              <a:t>search</a:t>
            </a:r>
            <a:r>
              <a:rPr lang="fr-FR" dirty="0"/>
              <a:t>/</a:t>
            </a:r>
            <a:r>
              <a:rPr lang="fr-FR" dirty="0" err="1"/>
              <a:t>iteration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values(</a:t>
            </a:r>
            <a:r>
              <a:rPr lang="fr-FR" i="1" dirty="0" err="1"/>
              <a:t>key</a:t>
            </a:r>
            <a:r>
              <a:rPr lang="fr-FR" dirty="0" smtClean="0"/>
              <a:t>), </a:t>
            </a:r>
            <a:r>
              <a:rPr lang="fr-FR" dirty="0" err="1" smtClean="0"/>
              <a:t>properties</a:t>
            </a:r>
            <a:r>
              <a:rPr lang="fr-FR" dirty="0" smtClean="0"/>
              <a:t>()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Branching</a:t>
            </a:r>
            <a:r>
              <a:rPr lang="fr-FR" dirty="0"/>
              <a:t>, </a:t>
            </a:r>
            <a:r>
              <a:rPr lang="fr-FR" dirty="0" err="1"/>
              <a:t>Iterations</a:t>
            </a:r>
            <a:endParaRPr lang="fr-FR" dirty="0"/>
          </a:p>
          <a:p>
            <a:pPr lvl="1"/>
            <a:r>
              <a:rPr lang="fr-FR" dirty="0" err="1"/>
              <a:t>choose</a:t>
            </a:r>
            <a:r>
              <a:rPr lang="fr-FR" dirty="0"/>
              <a:t>(</a:t>
            </a:r>
            <a:r>
              <a:rPr lang="fr-FR" i="1" dirty="0"/>
              <a:t>test</a:t>
            </a:r>
            <a:r>
              <a:rPr lang="fr-FR" dirty="0"/>
              <a:t>), </a:t>
            </a:r>
            <a:r>
              <a:rPr lang="fr-FR" dirty="0" err="1"/>
              <a:t>repeat</a:t>
            </a:r>
            <a:r>
              <a:rPr lang="fr-FR" dirty="0"/>
              <a:t>(</a:t>
            </a:r>
            <a:r>
              <a:rPr lang="fr-FR" i="1" dirty="0" err="1"/>
              <a:t>smthg</a:t>
            </a:r>
            <a:r>
              <a:rPr lang="fr-FR" dirty="0"/>
              <a:t>).times(</a:t>
            </a:r>
            <a:r>
              <a:rPr lang="fr-FR" i="1" dirty="0"/>
              <a:t>n</a:t>
            </a:r>
            <a:r>
              <a:rPr lang="fr-FR" dirty="0"/>
              <a:t>), </a:t>
            </a:r>
            <a:r>
              <a:rPr lang="fr-FR" dirty="0" err="1"/>
              <a:t>repeat</a:t>
            </a:r>
            <a:r>
              <a:rPr lang="fr-FR" dirty="0"/>
              <a:t> / </a:t>
            </a:r>
            <a:r>
              <a:rPr lang="fr-FR" dirty="0" err="1"/>
              <a:t>until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inr_PPT-en</Template>
  <TotalTime>14283</TotalTime>
  <Words>735</Words>
  <Application>Microsoft Macintosh PowerPoint</Application>
  <PresentationFormat>Présentation à l'écran (4:3)</PresentationFormat>
  <Paragraphs>183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Agenda</vt:lpstr>
      <vt:lpstr>Présentation PowerPoint</vt:lpstr>
      <vt:lpstr>Présentation PowerPoint</vt:lpstr>
      <vt:lpstr>Présentation PowerPoint</vt:lpstr>
      <vt:lpstr>Basic Concepts of Graph Databases</vt:lpstr>
      <vt:lpstr>Tinkerpop</vt:lpstr>
      <vt:lpstr>Tinkerpop Expressions</vt:lpstr>
      <vt:lpstr>Tinkerpop Expressions</vt:lpstr>
      <vt:lpstr>Tinkerpop expressivity</vt:lpstr>
      <vt:lpstr>Présentation PowerPoint</vt:lpstr>
      <vt:lpstr>Linking GraphDB to Corese: Mapping RDF to a graph DB (first attempt)</vt:lpstr>
      <vt:lpstr>Linking GraphDB to Corese mapping SPARQL to tinkerpop</vt:lpstr>
      <vt:lpstr>Présentation PowerPoint</vt:lpstr>
      <vt:lpstr>Présentation PowerPoint</vt:lpstr>
      <vt:lpstr>Linking GraphDB to Corese: Mapping RDF to a graph DB</vt:lpstr>
      <vt:lpstr>Mapping SPARQL &lt;-&gt; Tinkerpop</vt:lpstr>
      <vt:lpstr>Linking GraphDB to Corese</vt:lpstr>
      <vt:lpstr>Figures with DBPedia</vt:lpstr>
      <vt:lpstr>Conclusion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AMDT - Enjeux et Organisation</dc:title>
  <dc:creator>Tristan Cabel</dc:creator>
  <cp:lastModifiedBy>Erwan Demairy</cp:lastModifiedBy>
  <cp:revision>419</cp:revision>
  <cp:lastPrinted>2017-11-22T07:25:35Z</cp:lastPrinted>
  <dcterms:created xsi:type="dcterms:W3CDTF">2016-07-29T11:21:54Z</dcterms:created>
  <dcterms:modified xsi:type="dcterms:W3CDTF">2018-01-11T12:40:30Z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CINES</vt:lpwstr>
  </property>
  <property fmtid="{D5CDD505-2E9C-101B-9397-08002B2CF9AE}" pid="4" name="HiddenSlides">
    <vt:i4>5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