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71" r:id="rId3"/>
    <p:sldId id="257" r:id="rId4"/>
    <p:sldId id="273" r:id="rId5"/>
    <p:sldId id="265" r:id="rId6"/>
    <p:sldId id="272" r:id="rId7"/>
    <p:sldId id="274" r:id="rId8"/>
    <p:sldId id="275" r:id="rId9"/>
    <p:sldId id="276" r:id="rId10"/>
    <p:sldId id="258" r:id="rId11"/>
    <p:sldId id="266" r:id="rId12"/>
    <p:sldId id="277" r:id="rId13"/>
    <p:sldId id="261" r:id="rId14"/>
    <p:sldId id="278" r:id="rId15"/>
    <p:sldId id="279" r:id="rId16"/>
    <p:sldId id="280"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216136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270982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801621-AF52-4915-80D0-9877A9EE537B}"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771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F3B10C4B-DEB9-4BBA-8036-1949ACE0399D}" type="datetimeFigureOut">
              <a:rPr lang="ru-RU" smtClean="0"/>
              <a:t>14.02.2024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1369587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F3B10C4B-DEB9-4BBA-8036-1949ACE0399D}" type="datetimeFigureOut">
              <a:rPr lang="ru-RU" smtClean="0"/>
              <a:t>14.02.2024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01621-AF52-4915-80D0-9877A9EE537B}"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502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F3B10C4B-DEB9-4BBA-8036-1949ACE0399D}" type="datetimeFigureOut">
              <a:rPr lang="ru-RU" smtClean="0"/>
              <a:t>14.02.2024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2127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3514652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418542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372219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3B10C4B-DEB9-4BBA-8036-1949ACE0399D}" type="datetimeFigureOut">
              <a:rPr lang="ru-RU" smtClean="0"/>
              <a:t>14.02.2024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52111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3B10C4B-DEB9-4BBA-8036-1949ACE0399D}" type="datetimeFigureOut">
              <a:rPr lang="ru-RU" smtClean="0"/>
              <a:t>14.02.2024</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119057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3B10C4B-DEB9-4BBA-8036-1949ACE0399D}" type="datetimeFigureOut">
              <a:rPr lang="ru-RU" smtClean="0"/>
              <a:t>14.02.2024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174610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3B10C4B-DEB9-4BBA-8036-1949ACE0399D}" type="datetimeFigureOut">
              <a:rPr lang="ru-RU" smtClean="0"/>
              <a:t>14.02.2024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291290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10C4B-DEB9-4BBA-8036-1949ACE0399D}" type="datetimeFigureOut">
              <a:rPr lang="ru-RU" smtClean="0"/>
              <a:t>14.02.2024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27062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3B10C4B-DEB9-4BBA-8036-1949ACE0399D}" type="datetimeFigureOut">
              <a:rPr lang="ru-RU" smtClean="0"/>
              <a:t>14.02.2024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173385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3B10C4B-DEB9-4BBA-8036-1949ACE0399D}" type="datetimeFigureOut">
              <a:rPr lang="ru-RU" smtClean="0"/>
              <a:t>14.02.2024</a:t>
            </a:fld>
            <a:endParaRPr lang="ru-RU"/>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801621-AF52-4915-80D0-9877A9EE537B}" type="slidenum">
              <a:rPr lang="ru-RU" smtClean="0"/>
              <a:t>‹#›</a:t>
            </a:fld>
            <a:endParaRPr lang="ru-RU"/>
          </a:p>
        </p:txBody>
      </p:sp>
    </p:spTree>
    <p:extLst>
      <p:ext uri="{BB962C8B-B14F-4D97-AF65-F5344CB8AC3E}">
        <p14:creationId xmlns:p14="http://schemas.microsoft.com/office/powerpoint/2010/main" val="302129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B10C4B-DEB9-4BBA-8036-1949ACE0399D}" type="datetimeFigureOut">
              <a:rPr lang="ru-RU" smtClean="0"/>
              <a:t>14.02.2024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801621-AF52-4915-80D0-9877A9EE537B}" type="slidenum">
              <a:rPr lang="ru-RU" smtClean="0"/>
              <a:t>‹#›</a:t>
            </a:fld>
            <a:endParaRPr lang="ru-RU"/>
          </a:p>
        </p:txBody>
      </p:sp>
    </p:spTree>
    <p:extLst>
      <p:ext uri="{BB962C8B-B14F-4D97-AF65-F5344CB8AC3E}">
        <p14:creationId xmlns:p14="http://schemas.microsoft.com/office/powerpoint/2010/main" val="329004037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1DC03C-65B2-464A-8CD4-D7B7E54E2C4A}"/>
              </a:ext>
            </a:extLst>
          </p:cNvPr>
          <p:cNvSpPr>
            <a:spLocks noGrp="1"/>
          </p:cNvSpPr>
          <p:nvPr>
            <p:ph type="ctrTitle"/>
          </p:nvPr>
        </p:nvSpPr>
        <p:spPr>
          <a:xfrm>
            <a:off x="2809156" y="436563"/>
            <a:ext cx="8669830" cy="3355587"/>
          </a:xfrm>
        </p:spPr>
        <p:txBody>
          <a:bodyPr anchor="ctr">
            <a:normAutofit/>
          </a:bodyPr>
          <a:lstStyle/>
          <a:p>
            <a:pPr algn="ctr"/>
            <a:r>
              <a:rPr lang="en-US" b="1" i="0" dirty="0">
                <a:solidFill>
                  <a:srgbClr val="006064"/>
                </a:solidFill>
                <a:effectLst/>
                <a:latin typeface="system-ui"/>
              </a:rPr>
              <a:t>Analysis of user behavior in a mobile application for selling of used and unneeded stuff</a:t>
            </a:r>
            <a:endParaRPr lang="ru-RU" b="1" dirty="0"/>
          </a:p>
        </p:txBody>
      </p:sp>
      <p:sp>
        <p:nvSpPr>
          <p:cNvPr id="3" name="Прямоугольник 2"/>
          <p:cNvSpPr/>
          <p:nvPr/>
        </p:nvSpPr>
        <p:spPr>
          <a:xfrm>
            <a:off x="2809156" y="4706684"/>
            <a:ext cx="6293920" cy="400110"/>
          </a:xfrm>
          <a:prstGeom prst="rect">
            <a:avLst/>
          </a:prstGeom>
        </p:spPr>
        <p:txBody>
          <a:bodyPr wrap="square">
            <a:spAutoFit/>
          </a:bodyPr>
          <a:lstStyle/>
          <a:p>
            <a:r>
              <a:rPr lang="en-US" sz="2000" b="1" dirty="0">
                <a:solidFill>
                  <a:srgbClr val="002060"/>
                </a:solidFill>
              </a:rPr>
              <a:t>Anna </a:t>
            </a:r>
            <a:r>
              <a:rPr lang="en-US" sz="2000" b="1" dirty="0" err="1">
                <a:solidFill>
                  <a:srgbClr val="002060"/>
                </a:solidFill>
              </a:rPr>
              <a:t>Bril</a:t>
            </a:r>
            <a:endParaRPr lang="ru-RU" sz="2000" b="1" dirty="0">
              <a:solidFill>
                <a:srgbClr val="002060"/>
              </a:solidFill>
            </a:endParaRPr>
          </a:p>
        </p:txBody>
      </p:sp>
      <p:sp>
        <p:nvSpPr>
          <p:cNvPr id="4" name="Прямоугольник 3">
            <a:extLst>
              <a:ext uri="{FF2B5EF4-FFF2-40B4-BE49-F238E27FC236}">
                <a16:creationId xmlns:a16="http://schemas.microsoft.com/office/drawing/2014/main" id="{8CF8EF94-876C-916C-A458-50D5BD57F59E}"/>
              </a:ext>
            </a:extLst>
          </p:cNvPr>
          <p:cNvSpPr/>
          <p:nvPr/>
        </p:nvSpPr>
        <p:spPr>
          <a:xfrm>
            <a:off x="2809156" y="6021328"/>
            <a:ext cx="6293920" cy="400110"/>
          </a:xfrm>
          <a:prstGeom prst="rect">
            <a:avLst/>
          </a:prstGeom>
        </p:spPr>
        <p:txBody>
          <a:bodyPr wrap="square">
            <a:spAutoFit/>
          </a:bodyPr>
          <a:lstStyle/>
          <a:p>
            <a:pPr algn="ctr"/>
            <a:r>
              <a:rPr lang="en-US" sz="2000" b="1" dirty="0">
                <a:solidFill>
                  <a:srgbClr val="002060"/>
                </a:solidFill>
              </a:rPr>
              <a:t>Feb. 2024</a:t>
            </a:r>
            <a:endParaRPr lang="ru-RU" sz="2000" b="1" dirty="0">
              <a:solidFill>
                <a:srgbClr val="002060"/>
              </a:solidFill>
            </a:endParaRPr>
          </a:p>
        </p:txBody>
      </p:sp>
    </p:spTree>
    <p:extLst>
      <p:ext uri="{BB962C8B-B14F-4D97-AF65-F5344CB8AC3E}">
        <p14:creationId xmlns:p14="http://schemas.microsoft.com/office/powerpoint/2010/main" val="383939254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FDB021D-9578-B0FB-ECE6-729E09AF85A3}"/>
              </a:ext>
            </a:extLst>
          </p:cNvPr>
          <p:cNvSpPr>
            <a:spLocks noGrp="1"/>
          </p:cNvSpPr>
          <p:nvPr>
            <p:ph idx="1"/>
          </p:nvPr>
        </p:nvSpPr>
        <p:spPr>
          <a:xfrm>
            <a:off x="1294228" y="5190977"/>
            <a:ext cx="10396024" cy="1667023"/>
          </a:xfrm>
        </p:spPr>
        <p:txBody>
          <a:bodyPr>
            <a:normAutofit/>
          </a:bodyPr>
          <a:lstStyle/>
          <a:p>
            <a:r>
              <a:rPr lang="en-US" sz="1300" dirty="0"/>
              <a:t>In general, on day 7, no more than 8.1% of the number of users on the first day remain in the app, which is quite low for an app of this type. Perhaps the developers should think about changing the interface or additional functionality in the app.</a:t>
            </a:r>
          </a:p>
          <a:p>
            <a:r>
              <a:rPr lang="en-US" sz="1300" dirty="0"/>
              <a:t>The maximum retention rate on the seventh day of Lifetime at 8.1% in the October 12 cohort, and on the eighth day - in the October 21 cohort - 7.6%. The October 17 cohort had a retention rate of 7.8% on the seventh day.</a:t>
            </a:r>
          </a:p>
          <a:p>
            <a:r>
              <a:rPr lang="en-US" sz="1300" dirty="0"/>
              <a:t>The lowest retention rate on the last days of the seven-day Lifetime in the October 28 and October 13 cohorts.</a:t>
            </a:r>
          </a:p>
          <a:p>
            <a:r>
              <a:rPr lang="en-US" sz="1300" dirty="0"/>
              <a:t>Overall for the 7-day period, the best retention rates are in the October 7, 8, 12, 15, and 17 cohorts.</a:t>
            </a:r>
            <a:endParaRPr lang="ru-RU" sz="1300" dirty="0"/>
          </a:p>
        </p:txBody>
      </p:sp>
      <p:sp>
        <p:nvSpPr>
          <p:cNvPr id="5" name="Номер слайда 2">
            <a:extLst>
              <a:ext uri="{FF2B5EF4-FFF2-40B4-BE49-F238E27FC236}">
                <a16:creationId xmlns:a16="http://schemas.microsoft.com/office/drawing/2014/main" id="{4AD9CADE-C5B8-8B5D-D564-5B434B3D576A}"/>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10</a:t>
            </a:fld>
            <a:endParaRPr lang="ru-RU" sz="1400" dirty="0">
              <a:solidFill>
                <a:schemeClr val="tx1">
                  <a:lumMod val="75000"/>
                  <a:lumOff val="25000"/>
                </a:schemeClr>
              </a:solidFill>
            </a:endParaRPr>
          </a:p>
        </p:txBody>
      </p:sp>
      <p:pic>
        <p:nvPicPr>
          <p:cNvPr id="7" name="Рисунок 6">
            <a:extLst>
              <a:ext uri="{FF2B5EF4-FFF2-40B4-BE49-F238E27FC236}">
                <a16:creationId xmlns:a16="http://schemas.microsoft.com/office/drawing/2014/main" id="{A5281E22-7882-BB4D-EF58-52150A043C11}"/>
              </a:ext>
            </a:extLst>
          </p:cNvPr>
          <p:cNvPicPr>
            <a:picLocks noChangeAspect="1"/>
          </p:cNvPicPr>
          <p:nvPr/>
        </p:nvPicPr>
        <p:blipFill>
          <a:blip r:embed="rId2"/>
          <a:stretch>
            <a:fillRect/>
          </a:stretch>
        </p:blipFill>
        <p:spPr>
          <a:xfrm>
            <a:off x="2480309" y="121040"/>
            <a:ext cx="8914522" cy="5069937"/>
          </a:xfrm>
          <a:prstGeom prst="rect">
            <a:avLst/>
          </a:prstGeom>
        </p:spPr>
      </p:pic>
    </p:spTree>
    <p:extLst>
      <p:ext uri="{BB962C8B-B14F-4D97-AF65-F5344CB8AC3E}">
        <p14:creationId xmlns:p14="http://schemas.microsoft.com/office/powerpoint/2010/main" val="6428491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a:extLst>
              <a:ext uri="{FF2B5EF4-FFF2-40B4-BE49-F238E27FC236}">
                <a16:creationId xmlns:a16="http://schemas.microsoft.com/office/drawing/2014/main" id="{A3D8FF5B-6252-CFBB-D15E-B3E86C567C79}"/>
              </a:ext>
            </a:extLst>
          </p:cNvPr>
          <p:cNvSpPr>
            <a:spLocks noGrp="1"/>
          </p:cNvSpPr>
          <p:nvPr>
            <p:ph idx="1"/>
          </p:nvPr>
        </p:nvSpPr>
        <p:spPr>
          <a:xfrm>
            <a:off x="1195754" y="5894363"/>
            <a:ext cx="10592972" cy="963637"/>
          </a:xfrm>
        </p:spPr>
        <p:txBody>
          <a:bodyPr>
            <a:normAutofit lnSpcReduction="10000"/>
          </a:bodyPr>
          <a:lstStyle/>
          <a:p>
            <a:r>
              <a:rPr lang="en-US" sz="1300" dirty="0"/>
              <a:t>Users who made a target event in the app have a much higher retention rate than users who didn't. And the retention rate is higher throughout the whole 7-day lifetime.</a:t>
            </a:r>
          </a:p>
          <a:p>
            <a:r>
              <a:rPr lang="en-US" sz="1300" dirty="0"/>
              <a:t>For users who committed a targeted action, this rate on day 7 ranges from 5.4% to 23.3%, with the high rates being higher. In the first days of the Lifetime, this indicator reaches 28.3%.</a:t>
            </a:r>
            <a:endParaRPr lang="ru-RU" sz="1300" dirty="0"/>
          </a:p>
        </p:txBody>
      </p:sp>
      <p:sp>
        <p:nvSpPr>
          <p:cNvPr id="5" name="Номер слайда 2">
            <a:extLst>
              <a:ext uri="{FF2B5EF4-FFF2-40B4-BE49-F238E27FC236}">
                <a16:creationId xmlns:a16="http://schemas.microsoft.com/office/drawing/2014/main" id="{F92A076C-A062-2CB3-15E0-BCA06696A0AC}"/>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11</a:t>
            </a:fld>
            <a:endParaRPr lang="ru-RU" sz="1400" dirty="0">
              <a:solidFill>
                <a:schemeClr val="tx1">
                  <a:lumMod val="75000"/>
                  <a:lumOff val="25000"/>
                </a:schemeClr>
              </a:solidFill>
            </a:endParaRPr>
          </a:p>
        </p:txBody>
      </p:sp>
      <p:pic>
        <p:nvPicPr>
          <p:cNvPr id="7" name="Рисунок 6">
            <a:extLst>
              <a:ext uri="{FF2B5EF4-FFF2-40B4-BE49-F238E27FC236}">
                <a16:creationId xmlns:a16="http://schemas.microsoft.com/office/drawing/2014/main" id="{853CCCFC-CA92-CA24-7D6C-4FB82ABD57DF}"/>
              </a:ext>
            </a:extLst>
          </p:cNvPr>
          <p:cNvPicPr>
            <a:picLocks noChangeAspect="1"/>
          </p:cNvPicPr>
          <p:nvPr/>
        </p:nvPicPr>
        <p:blipFill>
          <a:blip r:embed="rId2"/>
          <a:stretch>
            <a:fillRect/>
          </a:stretch>
        </p:blipFill>
        <p:spPr>
          <a:xfrm>
            <a:off x="2208628" y="125583"/>
            <a:ext cx="9481624" cy="5768780"/>
          </a:xfrm>
          <a:prstGeom prst="rect">
            <a:avLst/>
          </a:prstGeom>
        </p:spPr>
      </p:pic>
    </p:spTree>
    <p:extLst>
      <p:ext uri="{BB962C8B-B14F-4D97-AF65-F5344CB8AC3E}">
        <p14:creationId xmlns:p14="http://schemas.microsoft.com/office/powerpoint/2010/main" val="10752079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5F795F3-7B48-9A77-228D-B8696A608AF8}"/>
              </a:ext>
            </a:extLst>
          </p:cNvPr>
          <p:cNvSpPr>
            <a:spLocks noGrp="1"/>
          </p:cNvSpPr>
          <p:nvPr>
            <p:ph idx="1"/>
          </p:nvPr>
        </p:nvSpPr>
        <p:spPr>
          <a:xfrm>
            <a:off x="1638300" y="5711483"/>
            <a:ext cx="8915400" cy="874987"/>
          </a:xfrm>
        </p:spPr>
        <p:txBody>
          <a:bodyPr>
            <a:normAutofit fontScale="92500"/>
          </a:bodyPr>
          <a:lstStyle/>
          <a:p>
            <a:r>
              <a:rPr lang="en-US" dirty="0"/>
              <a:t>Users who have not made a target event have a much lower retention rate: on the seventh day, it ranges from 0.9% to 5.6%. At the same time, even in the first days of Lifetime's operation, the maximum retention rate is only 13%.</a:t>
            </a:r>
            <a:endParaRPr lang="ru-RU" dirty="0"/>
          </a:p>
        </p:txBody>
      </p:sp>
      <p:sp>
        <p:nvSpPr>
          <p:cNvPr id="4" name="Номер слайда 2">
            <a:extLst>
              <a:ext uri="{FF2B5EF4-FFF2-40B4-BE49-F238E27FC236}">
                <a16:creationId xmlns:a16="http://schemas.microsoft.com/office/drawing/2014/main" id="{570776AA-FDCA-6A24-8C92-F74BC02A47C6}"/>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12</a:t>
            </a:fld>
            <a:endParaRPr lang="ru-RU" sz="1400" dirty="0">
              <a:solidFill>
                <a:schemeClr val="tx1">
                  <a:lumMod val="75000"/>
                  <a:lumOff val="25000"/>
                </a:schemeClr>
              </a:solidFill>
            </a:endParaRPr>
          </a:p>
        </p:txBody>
      </p:sp>
      <p:pic>
        <p:nvPicPr>
          <p:cNvPr id="6" name="Рисунок 5">
            <a:extLst>
              <a:ext uri="{FF2B5EF4-FFF2-40B4-BE49-F238E27FC236}">
                <a16:creationId xmlns:a16="http://schemas.microsoft.com/office/drawing/2014/main" id="{FCBACFDB-CD90-C451-34CB-E2F138289611}"/>
              </a:ext>
            </a:extLst>
          </p:cNvPr>
          <p:cNvPicPr>
            <a:picLocks noChangeAspect="1"/>
          </p:cNvPicPr>
          <p:nvPr/>
        </p:nvPicPr>
        <p:blipFill>
          <a:blip r:embed="rId2"/>
          <a:stretch>
            <a:fillRect/>
          </a:stretch>
        </p:blipFill>
        <p:spPr>
          <a:xfrm>
            <a:off x="2082018" y="0"/>
            <a:ext cx="9162244" cy="5556738"/>
          </a:xfrm>
          <a:prstGeom prst="rect">
            <a:avLst/>
          </a:prstGeom>
        </p:spPr>
      </p:pic>
    </p:spTree>
    <p:extLst>
      <p:ext uri="{BB962C8B-B14F-4D97-AF65-F5344CB8AC3E}">
        <p14:creationId xmlns:p14="http://schemas.microsoft.com/office/powerpoint/2010/main" val="221988362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a:extLst>
              <a:ext uri="{FF2B5EF4-FFF2-40B4-BE49-F238E27FC236}">
                <a16:creationId xmlns:a16="http://schemas.microsoft.com/office/drawing/2014/main" id="{C1E8CED2-E40B-25FA-A11D-5253D1184770}"/>
              </a:ext>
            </a:extLst>
          </p:cNvPr>
          <p:cNvSpPr>
            <a:spLocks noGrp="1"/>
          </p:cNvSpPr>
          <p:nvPr>
            <p:ph idx="1"/>
          </p:nvPr>
        </p:nvSpPr>
        <p:spPr>
          <a:xfrm>
            <a:off x="1294228" y="4811151"/>
            <a:ext cx="10424159" cy="2046849"/>
          </a:xfrm>
        </p:spPr>
        <p:txBody>
          <a:bodyPr>
            <a:normAutofit fontScale="85000" lnSpcReduction="20000"/>
          </a:bodyPr>
          <a:lstStyle/>
          <a:p>
            <a:r>
              <a:rPr lang="en-US" dirty="0"/>
              <a:t>In general, the distribution of time spent in the app by users who did and did not commit to the target event is similar. The most frequent users spent up to three minutes in the app, and the majority of users spent up to 12 minutes in the app. In contrast, in the group of those who committed the target event, most users stayed in the app longer, up to 30 minutes. Thus, users who took a targeted action spent more time in the app on average.</a:t>
            </a:r>
            <a:endParaRPr lang="ru-RU" dirty="0"/>
          </a:p>
          <a:p>
            <a:r>
              <a:rPr lang="en-US" dirty="0"/>
              <a:t>Most users have made one session in the app. However, in the group of users who did not commit the target event, such users are the vast majority. And in the group of users who committed the target event, there are many users with 2-3 sessions. This suggests that users who have committed the target event log in to the application more often and usually have up to three sessions.</a:t>
            </a:r>
            <a:endParaRPr lang="ru-RU" dirty="0"/>
          </a:p>
          <a:p>
            <a:endParaRPr lang="ru-RU" dirty="0"/>
          </a:p>
        </p:txBody>
      </p:sp>
      <p:sp>
        <p:nvSpPr>
          <p:cNvPr id="3" name="Номер слайда 2">
            <a:extLst>
              <a:ext uri="{FF2B5EF4-FFF2-40B4-BE49-F238E27FC236}">
                <a16:creationId xmlns:a16="http://schemas.microsoft.com/office/drawing/2014/main" id="{3E3CD9D9-26CF-E36B-2461-BD907F858C77}"/>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13</a:t>
            </a:fld>
            <a:endParaRPr lang="ru-RU" sz="1400" dirty="0">
              <a:solidFill>
                <a:schemeClr val="tx1">
                  <a:lumMod val="75000"/>
                  <a:lumOff val="25000"/>
                </a:schemeClr>
              </a:solidFill>
            </a:endParaRPr>
          </a:p>
        </p:txBody>
      </p:sp>
      <p:pic>
        <p:nvPicPr>
          <p:cNvPr id="6" name="Рисунок 5">
            <a:extLst>
              <a:ext uri="{FF2B5EF4-FFF2-40B4-BE49-F238E27FC236}">
                <a16:creationId xmlns:a16="http://schemas.microsoft.com/office/drawing/2014/main" id="{F427194B-1FD1-F196-B12D-24E87FC87330}"/>
              </a:ext>
            </a:extLst>
          </p:cNvPr>
          <p:cNvPicPr>
            <a:picLocks noChangeAspect="1"/>
          </p:cNvPicPr>
          <p:nvPr/>
        </p:nvPicPr>
        <p:blipFill>
          <a:blip r:embed="rId2"/>
          <a:stretch>
            <a:fillRect/>
          </a:stretch>
        </p:blipFill>
        <p:spPr>
          <a:xfrm>
            <a:off x="189328" y="140452"/>
            <a:ext cx="5690967" cy="4487819"/>
          </a:xfrm>
          <a:prstGeom prst="rect">
            <a:avLst/>
          </a:prstGeom>
        </p:spPr>
      </p:pic>
      <p:pic>
        <p:nvPicPr>
          <p:cNvPr id="8" name="Рисунок 7">
            <a:extLst>
              <a:ext uri="{FF2B5EF4-FFF2-40B4-BE49-F238E27FC236}">
                <a16:creationId xmlns:a16="http://schemas.microsoft.com/office/drawing/2014/main" id="{01364991-00A1-A769-57BE-DC181DE02916}"/>
              </a:ext>
            </a:extLst>
          </p:cNvPr>
          <p:cNvPicPr>
            <a:picLocks noChangeAspect="1"/>
          </p:cNvPicPr>
          <p:nvPr/>
        </p:nvPicPr>
        <p:blipFill>
          <a:blip r:embed="rId3"/>
          <a:stretch>
            <a:fillRect/>
          </a:stretch>
        </p:blipFill>
        <p:spPr>
          <a:xfrm>
            <a:off x="5880294" y="70338"/>
            <a:ext cx="6311705" cy="4557933"/>
          </a:xfrm>
          <a:prstGeom prst="rect">
            <a:avLst/>
          </a:prstGeom>
        </p:spPr>
      </p:pic>
    </p:spTree>
    <p:extLst>
      <p:ext uri="{BB962C8B-B14F-4D97-AF65-F5344CB8AC3E}">
        <p14:creationId xmlns:p14="http://schemas.microsoft.com/office/powerpoint/2010/main" val="231776062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270CD789-E924-1170-44A2-2C8FB853C58D}"/>
              </a:ext>
            </a:extLst>
          </p:cNvPr>
          <p:cNvSpPr>
            <a:spLocks noGrp="1"/>
          </p:cNvSpPr>
          <p:nvPr>
            <p:ph idx="1"/>
          </p:nvPr>
        </p:nvSpPr>
        <p:spPr>
          <a:xfrm>
            <a:off x="1083214" y="5092212"/>
            <a:ext cx="10213143" cy="1695450"/>
          </a:xfrm>
        </p:spPr>
        <p:txBody>
          <a:bodyPr>
            <a:normAutofit/>
          </a:bodyPr>
          <a:lstStyle/>
          <a:p>
            <a:r>
              <a:rPr lang="en-US" dirty="0"/>
              <a:t>In both groups, users averaged 2-6 actions per session. According to this indicator, the behavior of users in the two groups is approximately the same.</a:t>
            </a:r>
            <a:endParaRPr lang="ru-RU" dirty="0"/>
          </a:p>
          <a:p>
            <a:r>
              <a:rPr lang="en-US" dirty="0"/>
              <a:t>The proportion of users who came to the app from google is greater among those who committed a target event, of the total number of users, than in the group of those who did not commit a target event. Otherwise, the groups are similar in this respect.</a:t>
            </a:r>
            <a:endParaRPr lang="ru-RU" dirty="0"/>
          </a:p>
        </p:txBody>
      </p:sp>
      <p:sp>
        <p:nvSpPr>
          <p:cNvPr id="5" name="Номер слайда 2">
            <a:extLst>
              <a:ext uri="{FF2B5EF4-FFF2-40B4-BE49-F238E27FC236}">
                <a16:creationId xmlns:a16="http://schemas.microsoft.com/office/drawing/2014/main" id="{598DBFBE-1220-BD19-1CA4-E124DCA98330}"/>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14</a:t>
            </a:fld>
            <a:endParaRPr lang="ru-RU" sz="1400" dirty="0">
              <a:solidFill>
                <a:schemeClr val="tx1">
                  <a:lumMod val="75000"/>
                  <a:lumOff val="25000"/>
                </a:schemeClr>
              </a:solidFill>
            </a:endParaRPr>
          </a:p>
        </p:txBody>
      </p:sp>
      <p:pic>
        <p:nvPicPr>
          <p:cNvPr id="7" name="Рисунок 6">
            <a:extLst>
              <a:ext uri="{FF2B5EF4-FFF2-40B4-BE49-F238E27FC236}">
                <a16:creationId xmlns:a16="http://schemas.microsoft.com/office/drawing/2014/main" id="{551493B5-FF1B-E130-B007-D5CCB7A31433}"/>
              </a:ext>
            </a:extLst>
          </p:cNvPr>
          <p:cNvPicPr>
            <a:picLocks noChangeAspect="1"/>
          </p:cNvPicPr>
          <p:nvPr/>
        </p:nvPicPr>
        <p:blipFill>
          <a:blip r:embed="rId2"/>
          <a:stretch>
            <a:fillRect/>
          </a:stretch>
        </p:blipFill>
        <p:spPr>
          <a:xfrm>
            <a:off x="196947" y="239882"/>
            <a:ext cx="6521329" cy="4627540"/>
          </a:xfrm>
          <a:prstGeom prst="rect">
            <a:avLst/>
          </a:prstGeom>
        </p:spPr>
      </p:pic>
      <p:pic>
        <p:nvPicPr>
          <p:cNvPr id="9" name="Рисунок 8">
            <a:extLst>
              <a:ext uri="{FF2B5EF4-FFF2-40B4-BE49-F238E27FC236}">
                <a16:creationId xmlns:a16="http://schemas.microsoft.com/office/drawing/2014/main" id="{BFCC33FD-351B-CDB1-54E7-9944009E095E}"/>
              </a:ext>
            </a:extLst>
          </p:cNvPr>
          <p:cNvPicPr>
            <a:picLocks noChangeAspect="1"/>
          </p:cNvPicPr>
          <p:nvPr/>
        </p:nvPicPr>
        <p:blipFill>
          <a:blip r:embed="rId3"/>
          <a:stretch>
            <a:fillRect/>
          </a:stretch>
        </p:blipFill>
        <p:spPr>
          <a:xfrm>
            <a:off x="6718275" y="239883"/>
            <a:ext cx="5473725" cy="4627539"/>
          </a:xfrm>
          <a:prstGeom prst="rect">
            <a:avLst/>
          </a:prstGeom>
        </p:spPr>
      </p:pic>
    </p:spTree>
    <p:extLst>
      <p:ext uri="{BB962C8B-B14F-4D97-AF65-F5344CB8AC3E}">
        <p14:creationId xmlns:p14="http://schemas.microsoft.com/office/powerpoint/2010/main" val="366780523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688F61DD-19FD-FE6E-8010-B206B6AFAC02}"/>
              </a:ext>
            </a:extLst>
          </p:cNvPr>
          <p:cNvSpPr>
            <a:spLocks noGrp="1"/>
          </p:cNvSpPr>
          <p:nvPr>
            <p:ph idx="1"/>
          </p:nvPr>
        </p:nvSpPr>
        <p:spPr>
          <a:xfrm>
            <a:off x="1083214" y="5289452"/>
            <a:ext cx="10424159" cy="1498210"/>
          </a:xfrm>
        </p:spPr>
        <p:txBody>
          <a:bodyPr>
            <a:normAutofit fontScale="85000" lnSpcReduction="20000"/>
          </a:bodyPr>
          <a:lstStyle/>
          <a:p>
            <a:r>
              <a:rPr lang="en-US" dirty="0"/>
              <a:t>Strong correlations are noticeable between total time spent in the app and number of sessions, 0.71; between viewing photos and search event #1, 0.61; between some search events; and between viewing the map and recommended ads, 0.43. A strong negative correlation is noticeable between viewing photos and recommended ads, -0.8; between viewing recommended ads and search event #1, -0.65. As for the target event of viewing contacts, no strong correlation is observed with any other attribute. A moderate correlation of 0.42 is observed with </a:t>
            </a:r>
            <a:r>
              <a:rPr lang="en-US" dirty="0" err="1"/>
              <a:t>contacts_call</a:t>
            </a:r>
            <a:r>
              <a:rPr lang="en-US" dirty="0"/>
              <a:t>. Source views do not have a strong correlation with other columns of the dataset either.</a:t>
            </a:r>
            <a:endParaRPr lang="ru-RU" dirty="0"/>
          </a:p>
        </p:txBody>
      </p:sp>
      <p:sp>
        <p:nvSpPr>
          <p:cNvPr id="5" name="Номер слайда 2">
            <a:extLst>
              <a:ext uri="{FF2B5EF4-FFF2-40B4-BE49-F238E27FC236}">
                <a16:creationId xmlns:a16="http://schemas.microsoft.com/office/drawing/2014/main" id="{A0206C14-ABD2-C159-3446-8539FCFE9819}"/>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15</a:t>
            </a:fld>
            <a:endParaRPr lang="ru-RU" sz="1400" dirty="0">
              <a:solidFill>
                <a:schemeClr val="tx1">
                  <a:lumMod val="75000"/>
                  <a:lumOff val="25000"/>
                </a:schemeClr>
              </a:solidFill>
            </a:endParaRPr>
          </a:p>
        </p:txBody>
      </p:sp>
      <p:pic>
        <p:nvPicPr>
          <p:cNvPr id="7" name="Рисунок 6">
            <a:extLst>
              <a:ext uri="{FF2B5EF4-FFF2-40B4-BE49-F238E27FC236}">
                <a16:creationId xmlns:a16="http://schemas.microsoft.com/office/drawing/2014/main" id="{4B495E6A-2841-A24F-090B-8DB375FE89CC}"/>
              </a:ext>
            </a:extLst>
          </p:cNvPr>
          <p:cNvPicPr>
            <a:picLocks noChangeAspect="1"/>
          </p:cNvPicPr>
          <p:nvPr/>
        </p:nvPicPr>
        <p:blipFill>
          <a:blip r:embed="rId2"/>
          <a:stretch>
            <a:fillRect/>
          </a:stretch>
        </p:blipFill>
        <p:spPr>
          <a:xfrm>
            <a:off x="1983545" y="70338"/>
            <a:ext cx="9144000" cy="5092505"/>
          </a:xfrm>
          <a:prstGeom prst="rect">
            <a:avLst/>
          </a:prstGeom>
        </p:spPr>
      </p:pic>
    </p:spTree>
    <p:extLst>
      <p:ext uri="{BB962C8B-B14F-4D97-AF65-F5344CB8AC3E}">
        <p14:creationId xmlns:p14="http://schemas.microsoft.com/office/powerpoint/2010/main" val="207077070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87F17E-2DD9-FA0E-9CA0-C04F1DA31173}"/>
              </a:ext>
            </a:extLst>
          </p:cNvPr>
          <p:cNvSpPr>
            <a:spLocks noGrp="1"/>
          </p:cNvSpPr>
          <p:nvPr>
            <p:ph idx="1"/>
          </p:nvPr>
        </p:nvSpPr>
        <p:spPr>
          <a:xfrm>
            <a:off x="1533378" y="5739619"/>
            <a:ext cx="9242474" cy="1048044"/>
          </a:xfrm>
        </p:spPr>
        <p:txBody>
          <a:bodyPr>
            <a:normAutofit fontScale="85000" lnSpcReduction="20000"/>
          </a:bodyPr>
          <a:lstStyle/>
          <a:p>
            <a:r>
              <a:rPr lang="en-US" dirty="0"/>
              <a:t>In both the group of users who committed to a target event and the group who did not, the vast majority were more likely to view recommended ads. Those who took a targeted action were 3.7% more likely to view photos, but 2.7% less likely to open ad cards. Those in the committed group were more likely to perform a search query than to view an ad card. The opposite was true for the group without a targeted action.</a:t>
            </a:r>
            <a:endParaRPr lang="ru-RU" dirty="0"/>
          </a:p>
        </p:txBody>
      </p:sp>
      <p:sp>
        <p:nvSpPr>
          <p:cNvPr id="4" name="Номер слайда 2">
            <a:extLst>
              <a:ext uri="{FF2B5EF4-FFF2-40B4-BE49-F238E27FC236}">
                <a16:creationId xmlns:a16="http://schemas.microsoft.com/office/drawing/2014/main" id="{98317EAF-7962-D1E0-1269-4AB0C3633248}"/>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16</a:t>
            </a:fld>
            <a:endParaRPr lang="ru-RU" sz="1400" dirty="0">
              <a:solidFill>
                <a:schemeClr val="tx1">
                  <a:lumMod val="75000"/>
                  <a:lumOff val="25000"/>
                </a:schemeClr>
              </a:solidFill>
            </a:endParaRPr>
          </a:p>
        </p:txBody>
      </p:sp>
      <p:pic>
        <p:nvPicPr>
          <p:cNvPr id="6" name="Рисунок 5">
            <a:extLst>
              <a:ext uri="{FF2B5EF4-FFF2-40B4-BE49-F238E27FC236}">
                <a16:creationId xmlns:a16="http://schemas.microsoft.com/office/drawing/2014/main" id="{45E11279-8168-BD07-D6EE-3B47E82F672B}"/>
              </a:ext>
            </a:extLst>
          </p:cNvPr>
          <p:cNvPicPr>
            <a:picLocks noChangeAspect="1"/>
          </p:cNvPicPr>
          <p:nvPr/>
        </p:nvPicPr>
        <p:blipFill>
          <a:blip r:embed="rId2"/>
          <a:stretch>
            <a:fillRect/>
          </a:stretch>
        </p:blipFill>
        <p:spPr>
          <a:xfrm>
            <a:off x="1797226" y="384072"/>
            <a:ext cx="10226355" cy="5130463"/>
          </a:xfrm>
          <a:prstGeom prst="rect">
            <a:avLst/>
          </a:prstGeom>
        </p:spPr>
      </p:pic>
    </p:spTree>
    <p:extLst>
      <p:ext uri="{BB962C8B-B14F-4D97-AF65-F5344CB8AC3E}">
        <p14:creationId xmlns:p14="http://schemas.microsoft.com/office/powerpoint/2010/main" val="234868948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2">
            <a:extLst>
              <a:ext uri="{FF2B5EF4-FFF2-40B4-BE49-F238E27FC236}">
                <a16:creationId xmlns:a16="http://schemas.microsoft.com/office/drawing/2014/main" id="{39464B90-B5B6-ED28-EB62-8FE8C0DCAA08}"/>
              </a:ext>
            </a:extLst>
          </p:cNvPr>
          <p:cNvSpPr>
            <a:spLocks noGrp="1"/>
          </p:cNvSpPr>
          <p:nvPr>
            <p:ph type="sldNum" sz="quarter" idx="12"/>
          </p:nvPr>
        </p:nvSpPr>
        <p:spPr>
          <a:xfrm>
            <a:off x="11507373" y="6337496"/>
            <a:ext cx="516208" cy="450166"/>
          </a:xfrm>
        </p:spPr>
        <p:txBody>
          <a:bodyPr/>
          <a:lstStyle/>
          <a:p>
            <a:fld id="{B19B0651-EE4F-4900-A07F-96A6BFA9D0F0}" type="slidenum">
              <a:rPr lang="ru-RU" sz="1400" smtClean="0">
                <a:solidFill>
                  <a:schemeClr val="tx1">
                    <a:lumMod val="75000"/>
                    <a:lumOff val="25000"/>
                  </a:schemeClr>
                </a:solidFill>
              </a:rPr>
              <a:t>17</a:t>
            </a:fld>
            <a:endParaRPr lang="ru-RU" sz="1400" dirty="0">
              <a:solidFill>
                <a:schemeClr val="tx1">
                  <a:lumMod val="75000"/>
                  <a:lumOff val="25000"/>
                </a:schemeClr>
              </a:solidFill>
            </a:endParaRPr>
          </a:p>
        </p:txBody>
      </p:sp>
      <p:sp>
        <p:nvSpPr>
          <p:cNvPr id="5" name="Объект 2">
            <a:extLst>
              <a:ext uri="{FF2B5EF4-FFF2-40B4-BE49-F238E27FC236}">
                <a16:creationId xmlns:a16="http://schemas.microsoft.com/office/drawing/2014/main" id="{EB1B93DD-6188-6A7C-8C51-2B54C8AF3D8F}"/>
              </a:ext>
            </a:extLst>
          </p:cNvPr>
          <p:cNvSpPr txBox="1">
            <a:spLocks/>
          </p:cNvSpPr>
          <p:nvPr/>
        </p:nvSpPr>
        <p:spPr>
          <a:xfrm>
            <a:off x="1533377" y="666331"/>
            <a:ext cx="9973995" cy="276266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t>Testing the first hypothesis - the effect of the source of the application installation</a:t>
            </a:r>
            <a:r>
              <a:rPr lang="ru-RU" dirty="0"/>
              <a:t>. </a:t>
            </a:r>
            <a:r>
              <a:rPr lang="en-US" dirty="0"/>
              <a:t>Some users installed the application via a link from </a:t>
            </a:r>
            <a:r>
              <a:rPr lang="en-US" dirty="0" err="1"/>
              <a:t>yandex</a:t>
            </a:r>
            <a:r>
              <a:rPr lang="en-US" dirty="0"/>
              <a:t>, others - from google. Let's test the hypothesis: these two groups show different conversion rates to contact views.</a:t>
            </a:r>
            <a:endParaRPr lang="ru-RU" dirty="0"/>
          </a:p>
          <a:p>
            <a:r>
              <a:rPr lang="en-US" b="1" dirty="0"/>
              <a:t>Hypothesis H0</a:t>
            </a:r>
            <a:r>
              <a:rPr lang="en-US" dirty="0"/>
              <a:t>: there is no significant difference in conversion to target event between users who installed the app from different sources.</a:t>
            </a:r>
            <a:endParaRPr lang="ru-RU" dirty="0"/>
          </a:p>
          <a:p>
            <a:r>
              <a:rPr lang="en-US" b="1" dirty="0"/>
              <a:t>Hypothesis H1</a:t>
            </a:r>
            <a:r>
              <a:rPr lang="en-US" dirty="0"/>
              <a:t>: there is a meaningful difference between users in conversion rate.</a:t>
            </a:r>
            <a:endParaRPr lang="ru-RU" dirty="0"/>
          </a:p>
          <a:p>
            <a:r>
              <a:rPr lang="en-US" b="1" dirty="0"/>
              <a:t>Conclusions on the first hypothesis</a:t>
            </a:r>
            <a:r>
              <a:rPr lang="en-US" dirty="0"/>
              <a:t>:</a:t>
            </a:r>
            <a:r>
              <a:rPr lang="ru-RU" dirty="0"/>
              <a:t> </a:t>
            </a:r>
            <a:r>
              <a:rPr lang="en-US" dirty="0"/>
              <a:t>There is no statistical difference in conversion to contact views between users who registered with </a:t>
            </a:r>
            <a:r>
              <a:rPr lang="en-US" dirty="0" err="1"/>
              <a:t>yandex</a:t>
            </a:r>
            <a:r>
              <a:rPr lang="en-US" dirty="0"/>
              <a:t> and google. The source does not influence the fulfillment of the target event.</a:t>
            </a:r>
            <a:endParaRPr lang="ru-RU" dirty="0"/>
          </a:p>
        </p:txBody>
      </p:sp>
      <p:sp>
        <p:nvSpPr>
          <p:cNvPr id="11" name="Заголовок 1">
            <a:extLst>
              <a:ext uri="{FF2B5EF4-FFF2-40B4-BE49-F238E27FC236}">
                <a16:creationId xmlns:a16="http://schemas.microsoft.com/office/drawing/2014/main" id="{FC61BDE2-F6B2-FEEE-57C0-0B4238BE8314}"/>
              </a:ext>
            </a:extLst>
          </p:cNvPr>
          <p:cNvSpPr txBox="1">
            <a:spLocks/>
          </p:cNvSpPr>
          <p:nvPr/>
        </p:nvSpPr>
        <p:spPr>
          <a:xfrm>
            <a:off x="991773" y="217084"/>
            <a:ext cx="10515600" cy="449247"/>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t>Statistical hypothesis testing</a:t>
            </a:r>
            <a:endParaRPr lang="ru-RU" sz="3000" b="1" dirty="0"/>
          </a:p>
        </p:txBody>
      </p:sp>
      <p:sp>
        <p:nvSpPr>
          <p:cNvPr id="12" name="Объект 2">
            <a:extLst>
              <a:ext uri="{FF2B5EF4-FFF2-40B4-BE49-F238E27FC236}">
                <a16:creationId xmlns:a16="http://schemas.microsoft.com/office/drawing/2014/main" id="{B72AF994-B4AB-3E5D-BBAD-341332AA7852}"/>
              </a:ext>
            </a:extLst>
          </p:cNvPr>
          <p:cNvSpPr txBox="1">
            <a:spLocks/>
          </p:cNvSpPr>
          <p:nvPr/>
        </p:nvSpPr>
        <p:spPr>
          <a:xfrm>
            <a:off x="1322363" y="3291841"/>
            <a:ext cx="10325686" cy="349582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t>Testing the second hypothesis is whether conversion to contact views of </a:t>
            </a:r>
            <a:r>
              <a:rPr lang="en-US" b="1" dirty="0" err="1"/>
              <a:t>tips_show</a:t>
            </a:r>
            <a:r>
              <a:rPr lang="en-US" b="1" dirty="0"/>
              <a:t> + </a:t>
            </a:r>
            <a:r>
              <a:rPr lang="en-US" b="1" dirty="0" err="1"/>
              <a:t>tips_click</a:t>
            </a:r>
            <a:r>
              <a:rPr lang="en-US" b="1" dirty="0"/>
              <a:t> events differs between </a:t>
            </a:r>
            <a:r>
              <a:rPr lang="en-US" b="1" dirty="0" err="1"/>
              <a:t>tips_show</a:t>
            </a:r>
            <a:r>
              <a:rPr lang="en-US" b="1" dirty="0"/>
              <a:t> and </a:t>
            </a:r>
            <a:r>
              <a:rPr lang="en-US" b="1" dirty="0" err="1"/>
              <a:t>tips_show</a:t>
            </a:r>
            <a:r>
              <a:rPr lang="en-US" b="1" dirty="0"/>
              <a:t> alone</a:t>
            </a:r>
            <a:r>
              <a:rPr lang="ru-RU" dirty="0"/>
              <a:t>. </a:t>
            </a:r>
            <a:r>
              <a:rPr lang="en-US" dirty="0"/>
              <a:t>Some users perform </a:t>
            </a:r>
            <a:r>
              <a:rPr lang="en-US" dirty="0" err="1"/>
              <a:t>tips_show</a:t>
            </a:r>
            <a:r>
              <a:rPr lang="en-US" dirty="0"/>
              <a:t> and </a:t>
            </a:r>
            <a:r>
              <a:rPr lang="en-US" dirty="0" err="1"/>
              <a:t>tips_click</a:t>
            </a:r>
            <a:r>
              <a:rPr lang="en-US" dirty="0"/>
              <a:t> events, while others perform only </a:t>
            </a:r>
            <a:r>
              <a:rPr lang="en-US" dirty="0" err="1"/>
              <a:t>tips_show</a:t>
            </a:r>
            <a:r>
              <a:rPr lang="en-US" dirty="0"/>
              <a:t>. Testing the hypothesis about the difference in conversion to contact views between these two groups can be useful for evaluating the application's functionality.</a:t>
            </a:r>
          </a:p>
          <a:p>
            <a:r>
              <a:rPr lang="en-US" b="1" dirty="0"/>
              <a:t>Hypothesis H0</a:t>
            </a:r>
            <a:r>
              <a:rPr lang="en-US" dirty="0"/>
              <a:t>: conversions to contact views between users who performed the </a:t>
            </a:r>
            <a:r>
              <a:rPr lang="en-US" dirty="0" err="1"/>
              <a:t>tips_show</a:t>
            </a:r>
            <a:r>
              <a:rPr lang="en-US" dirty="0"/>
              <a:t> and </a:t>
            </a:r>
            <a:r>
              <a:rPr lang="en-US" dirty="0" err="1"/>
              <a:t>tips_click</a:t>
            </a:r>
            <a:r>
              <a:rPr lang="en-US" dirty="0"/>
              <a:t> actions and users who performed only the </a:t>
            </a:r>
            <a:r>
              <a:rPr lang="en-US" dirty="0" err="1"/>
              <a:t>tips_show</a:t>
            </a:r>
            <a:r>
              <a:rPr lang="en-US" dirty="0"/>
              <a:t> action are equal.</a:t>
            </a:r>
          </a:p>
          <a:p>
            <a:r>
              <a:rPr lang="en-US" b="1" dirty="0"/>
              <a:t>Hypothesis H1</a:t>
            </a:r>
            <a:r>
              <a:rPr lang="en-US" dirty="0"/>
              <a:t>: conversions in these user groups are different.</a:t>
            </a:r>
            <a:endParaRPr lang="ru-RU" dirty="0"/>
          </a:p>
          <a:p>
            <a:r>
              <a:rPr lang="en-US" b="1" dirty="0"/>
              <a:t>Conclusion for the second hypothesis:</a:t>
            </a:r>
            <a:r>
              <a:rPr lang="ru-RU" b="1" dirty="0"/>
              <a:t> </a:t>
            </a:r>
            <a:r>
              <a:rPr lang="en-US" dirty="0"/>
              <a:t>Conversion to contact views differs between two groups of users, with one group of users performing </a:t>
            </a:r>
            <a:r>
              <a:rPr lang="en-US" dirty="0" err="1"/>
              <a:t>tips_show</a:t>
            </a:r>
            <a:r>
              <a:rPr lang="en-US" dirty="0"/>
              <a:t> and </a:t>
            </a:r>
            <a:r>
              <a:rPr lang="en-US" dirty="0" err="1"/>
              <a:t>tips_click</a:t>
            </a:r>
            <a:r>
              <a:rPr lang="en-US" dirty="0"/>
              <a:t> events and the other group performing only </a:t>
            </a:r>
            <a:r>
              <a:rPr lang="en-US" dirty="0" err="1"/>
              <a:t>tips_show</a:t>
            </a:r>
            <a:r>
              <a:rPr lang="en-US" dirty="0"/>
              <a:t>. The types of </a:t>
            </a:r>
            <a:r>
              <a:rPr lang="en-US" dirty="0" err="1"/>
              <a:t>tips_show</a:t>
            </a:r>
            <a:r>
              <a:rPr lang="en-US" dirty="0"/>
              <a:t> and </a:t>
            </a:r>
            <a:r>
              <a:rPr lang="en-US" dirty="0" err="1"/>
              <a:t>tips_click</a:t>
            </a:r>
            <a:r>
              <a:rPr lang="en-US" dirty="0"/>
              <a:t> actions performed affect the views of the target event.</a:t>
            </a:r>
            <a:endParaRPr lang="ru-RU" dirty="0"/>
          </a:p>
        </p:txBody>
      </p:sp>
    </p:spTree>
    <p:extLst>
      <p:ext uri="{BB962C8B-B14F-4D97-AF65-F5344CB8AC3E}">
        <p14:creationId xmlns:p14="http://schemas.microsoft.com/office/powerpoint/2010/main" val="8475745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75486A-504E-8D31-9371-5CBE43B647FC}"/>
              </a:ext>
            </a:extLst>
          </p:cNvPr>
          <p:cNvSpPr>
            <a:spLocks noGrp="1"/>
          </p:cNvSpPr>
          <p:nvPr>
            <p:ph type="title"/>
          </p:nvPr>
        </p:nvSpPr>
        <p:spPr>
          <a:xfrm>
            <a:off x="2072420" y="0"/>
            <a:ext cx="8911687" cy="810795"/>
          </a:xfrm>
        </p:spPr>
        <p:txBody>
          <a:bodyPr/>
          <a:lstStyle/>
          <a:p>
            <a:pPr algn="ctr"/>
            <a:r>
              <a:rPr lang="en-US" dirty="0"/>
              <a:t>Contents:</a:t>
            </a:r>
            <a:endParaRPr lang="ru-RU" dirty="0"/>
          </a:p>
        </p:txBody>
      </p:sp>
      <p:sp>
        <p:nvSpPr>
          <p:cNvPr id="3" name="Объект 2">
            <a:extLst>
              <a:ext uri="{FF2B5EF4-FFF2-40B4-BE49-F238E27FC236}">
                <a16:creationId xmlns:a16="http://schemas.microsoft.com/office/drawing/2014/main" id="{53FAB546-C54D-4FF6-6CFD-274E8D4872D9}"/>
              </a:ext>
            </a:extLst>
          </p:cNvPr>
          <p:cNvSpPr>
            <a:spLocks noGrp="1"/>
          </p:cNvSpPr>
          <p:nvPr>
            <p:ph idx="1"/>
          </p:nvPr>
        </p:nvSpPr>
        <p:spPr>
          <a:xfrm>
            <a:off x="1617785" y="548640"/>
            <a:ext cx="10396023" cy="6063175"/>
          </a:xfrm>
        </p:spPr>
        <p:txBody>
          <a:bodyPr>
            <a:normAutofit fontScale="92500" lnSpcReduction="20000"/>
          </a:bodyPr>
          <a:lstStyle/>
          <a:p>
            <a:r>
              <a:rPr lang="ru-RU" dirty="0"/>
              <a:t>1. </a:t>
            </a:r>
            <a:r>
              <a:rPr lang="en-US" dirty="0"/>
              <a:t>Introduction, purpose and objectives of the study</a:t>
            </a:r>
            <a:r>
              <a:rPr lang="ru-RU" dirty="0"/>
              <a:t>                    </a:t>
            </a:r>
            <a:r>
              <a:rPr lang="en-US" dirty="0"/>
              <a:t>      </a:t>
            </a:r>
            <a:r>
              <a:rPr lang="ru-RU" dirty="0"/>
              <a:t> </a:t>
            </a:r>
            <a:r>
              <a:rPr lang="en-US" dirty="0"/>
              <a:t>                                  </a:t>
            </a:r>
            <a:r>
              <a:rPr lang="ru-RU" dirty="0"/>
              <a:t> </a:t>
            </a:r>
            <a:r>
              <a:rPr lang="en-US" dirty="0"/>
              <a:t>p</a:t>
            </a:r>
            <a:r>
              <a:rPr lang="ru-RU" dirty="0"/>
              <a:t>. 3</a:t>
            </a:r>
          </a:p>
          <a:p>
            <a:r>
              <a:rPr lang="ru-RU" dirty="0"/>
              <a:t>2. </a:t>
            </a:r>
            <a:r>
              <a:rPr lang="en-US" dirty="0"/>
              <a:t>General conclusions of the study                                                                                           p</a:t>
            </a:r>
            <a:r>
              <a:rPr lang="ru-RU" dirty="0"/>
              <a:t>. 5</a:t>
            </a:r>
          </a:p>
          <a:p>
            <a:r>
              <a:rPr lang="ru-RU" dirty="0"/>
              <a:t>3. </a:t>
            </a:r>
            <a:r>
              <a:rPr lang="en-US" dirty="0"/>
              <a:t>Distribution of events over time</a:t>
            </a:r>
            <a:r>
              <a:rPr lang="ru-RU" dirty="0"/>
              <a:t>,</a:t>
            </a:r>
            <a:r>
              <a:rPr lang="en-US" dirty="0"/>
              <a:t> the number of users by day</a:t>
            </a:r>
            <a:r>
              <a:rPr lang="ru-RU" dirty="0"/>
              <a:t>  </a:t>
            </a:r>
            <a:r>
              <a:rPr lang="en-US" dirty="0"/>
              <a:t>       </a:t>
            </a:r>
            <a:r>
              <a:rPr lang="ru-RU" dirty="0"/>
              <a:t>  </a:t>
            </a:r>
            <a:r>
              <a:rPr lang="en-US" dirty="0"/>
              <a:t>                                  p</a:t>
            </a:r>
            <a:r>
              <a:rPr lang="ru-RU" dirty="0"/>
              <a:t>. 6</a:t>
            </a:r>
          </a:p>
          <a:p>
            <a:r>
              <a:rPr lang="ru-RU" dirty="0"/>
              <a:t>4. </a:t>
            </a:r>
            <a:r>
              <a:rPr lang="en-US" dirty="0"/>
              <a:t>Distribution of the number of user actions, number of target events </a:t>
            </a:r>
          </a:p>
          <a:p>
            <a:pPr marL="0" indent="0">
              <a:buNone/>
            </a:pPr>
            <a:r>
              <a:rPr lang="en-US" dirty="0"/>
              <a:t>committed by users                                                                                                                            p</a:t>
            </a:r>
            <a:r>
              <a:rPr lang="ru-RU" dirty="0"/>
              <a:t>. 7</a:t>
            </a:r>
          </a:p>
          <a:p>
            <a:r>
              <a:rPr lang="ru-RU" dirty="0"/>
              <a:t>5. </a:t>
            </a:r>
            <a:r>
              <a:rPr lang="en-US" dirty="0"/>
              <a:t>Distribution of sessions by date                                                                                                p</a:t>
            </a:r>
            <a:r>
              <a:rPr lang="ru-RU" dirty="0"/>
              <a:t>. 8</a:t>
            </a:r>
          </a:p>
          <a:p>
            <a:r>
              <a:rPr lang="ru-RU" dirty="0"/>
              <a:t>6. </a:t>
            </a:r>
            <a:r>
              <a:rPr lang="en-US" dirty="0"/>
              <a:t>Distribution of lifetime sessions, the number of events in a session                                      p</a:t>
            </a:r>
            <a:r>
              <a:rPr lang="ru-RU" dirty="0"/>
              <a:t>. </a:t>
            </a:r>
            <a:r>
              <a:rPr lang="en-US" dirty="0"/>
              <a:t>9</a:t>
            </a:r>
            <a:endParaRPr lang="ru-RU" dirty="0"/>
          </a:p>
          <a:p>
            <a:r>
              <a:rPr lang="ru-RU" dirty="0"/>
              <a:t>7. </a:t>
            </a:r>
            <a:r>
              <a:rPr lang="en-US" dirty="0"/>
              <a:t>Retention rate by day                                                                                                               p</a:t>
            </a:r>
            <a:r>
              <a:rPr lang="ru-RU" dirty="0"/>
              <a:t>. </a:t>
            </a:r>
            <a:r>
              <a:rPr lang="en-US" dirty="0"/>
              <a:t>10</a:t>
            </a:r>
            <a:endParaRPr lang="ru-RU" dirty="0"/>
          </a:p>
          <a:p>
            <a:r>
              <a:rPr lang="ru-RU" dirty="0"/>
              <a:t>8. </a:t>
            </a:r>
            <a:r>
              <a:rPr lang="en-US" dirty="0"/>
              <a:t>Retention rate by day only for users who have committed a target event                       p</a:t>
            </a:r>
            <a:r>
              <a:rPr lang="ru-RU" dirty="0"/>
              <a:t>. 11</a:t>
            </a:r>
          </a:p>
          <a:p>
            <a:r>
              <a:rPr lang="ru-RU" dirty="0"/>
              <a:t>9. </a:t>
            </a:r>
            <a:r>
              <a:rPr lang="en-US" dirty="0"/>
              <a:t>Retention rate by day for users who have not committed a target event                         p</a:t>
            </a:r>
            <a:r>
              <a:rPr lang="ru-RU" dirty="0"/>
              <a:t>. 1</a:t>
            </a:r>
            <a:r>
              <a:rPr lang="en-US" dirty="0"/>
              <a:t>2</a:t>
            </a:r>
            <a:endParaRPr lang="ru-RU" dirty="0"/>
          </a:p>
          <a:p>
            <a:r>
              <a:rPr lang="ru-RU" dirty="0"/>
              <a:t>10. </a:t>
            </a:r>
            <a:r>
              <a:rPr lang="en-US" dirty="0"/>
              <a:t>Distribution of users by total duration of use, users by number of sessions </a:t>
            </a:r>
          </a:p>
          <a:p>
            <a:pPr marL="0" indent="0">
              <a:buNone/>
            </a:pPr>
            <a:r>
              <a:rPr lang="en-US" dirty="0"/>
              <a:t>in the application                                                                                                                                 p. 13</a:t>
            </a:r>
          </a:p>
          <a:p>
            <a:r>
              <a:rPr lang="en-US" dirty="0"/>
              <a:t>11</a:t>
            </a:r>
            <a:r>
              <a:rPr lang="ru-RU" dirty="0"/>
              <a:t>. </a:t>
            </a:r>
            <a:r>
              <a:rPr lang="en-US" dirty="0"/>
              <a:t>Distribution of users by average number of actions per session, users by source             p</a:t>
            </a:r>
            <a:r>
              <a:rPr lang="ru-RU" dirty="0"/>
              <a:t>. 1</a:t>
            </a:r>
            <a:r>
              <a:rPr lang="en-US" dirty="0"/>
              <a:t>4</a:t>
            </a:r>
            <a:endParaRPr lang="ru-RU" dirty="0"/>
          </a:p>
          <a:p>
            <a:r>
              <a:rPr lang="en-US" dirty="0"/>
              <a:t>12</a:t>
            </a:r>
            <a:r>
              <a:rPr lang="ru-RU" dirty="0"/>
              <a:t>. </a:t>
            </a:r>
            <a:r>
              <a:rPr lang="en-US" dirty="0"/>
              <a:t>Correlation matrix                                                                                                                     p</a:t>
            </a:r>
            <a:r>
              <a:rPr lang="ru-RU" dirty="0"/>
              <a:t>. 1</a:t>
            </a:r>
            <a:r>
              <a:rPr lang="en-US" dirty="0"/>
              <a:t>5</a:t>
            </a:r>
            <a:endParaRPr lang="ru-RU" dirty="0"/>
          </a:p>
          <a:p>
            <a:r>
              <a:rPr lang="ru-RU" dirty="0"/>
              <a:t>1</a:t>
            </a:r>
            <a:r>
              <a:rPr lang="en-US" dirty="0"/>
              <a:t>3</a:t>
            </a:r>
            <a:r>
              <a:rPr lang="ru-RU" dirty="0"/>
              <a:t>. </a:t>
            </a:r>
            <a:r>
              <a:rPr lang="en-US" dirty="0"/>
              <a:t>Number of events by type in the group of users who commit and did not </a:t>
            </a:r>
          </a:p>
          <a:p>
            <a:pPr marL="0" indent="0">
              <a:buNone/>
            </a:pPr>
            <a:r>
              <a:rPr lang="en-US" dirty="0"/>
              <a:t>commit the target event                                                                                                                     p. 16</a:t>
            </a:r>
          </a:p>
          <a:p>
            <a:r>
              <a:rPr lang="ru-RU" dirty="0"/>
              <a:t>1</a:t>
            </a:r>
            <a:r>
              <a:rPr lang="en-US" dirty="0"/>
              <a:t>4. Statistical hypothesis testing                                                                                                     p. 17</a:t>
            </a:r>
          </a:p>
          <a:p>
            <a:pPr marL="0" indent="0">
              <a:buNone/>
            </a:pPr>
            <a:endParaRPr lang="en-US" dirty="0"/>
          </a:p>
          <a:p>
            <a:pPr marL="0" indent="0">
              <a:buNone/>
            </a:pPr>
            <a:endParaRPr lang="ru-RU" dirty="0"/>
          </a:p>
        </p:txBody>
      </p:sp>
      <p:sp>
        <p:nvSpPr>
          <p:cNvPr id="4" name="Номер слайда 2">
            <a:extLst>
              <a:ext uri="{FF2B5EF4-FFF2-40B4-BE49-F238E27FC236}">
                <a16:creationId xmlns:a16="http://schemas.microsoft.com/office/drawing/2014/main" id="{58BB40A4-AC5C-F2C2-35ED-C5789ADEFB82}"/>
              </a:ext>
            </a:extLst>
          </p:cNvPr>
          <p:cNvSpPr>
            <a:spLocks noGrp="1"/>
          </p:cNvSpPr>
          <p:nvPr>
            <p:ph type="sldNum" sz="quarter" idx="12"/>
          </p:nvPr>
        </p:nvSpPr>
        <p:spPr>
          <a:xfrm>
            <a:off x="11528045" y="6492875"/>
            <a:ext cx="324411" cy="365125"/>
          </a:xfrm>
        </p:spPr>
        <p:txBody>
          <a:bodyPr/>
          <a:lstStyle/>
          <a:p>
            <a:fld id="{B19B0651-EE4F-4900-A07F-96A6BFA9D0F0}" type="slidenum">
              <a:rPr lang="ru-RU" sz="1400" smtClean="0">
                <a:solidFill>
                  <a:schemeClr val="tx1">
                    <a:lumMod val="75000"/>
                    <a:lumOff val="25000"/>
                  </a:schemeClr>
                </a:solidFill>
              </a:rPr>
              <a:t>2</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422883454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BB33BB-4151-44F4-8559-60DD5EC825F8}"/>
              </a:ext>
            </a:extLst>
          </p:cNvPr>
          <p:cNvSpPr>
            <a:spLocks noGrp="1"/>
          </p:cNvSpPr>
          <p:nvPr>
            <p:ph type="title"/>
          </p:nvPr>
        </p:nvSpPr>
        <p:spPr>
          <a:xfrm>
            <a:off x="838200" y="1557748"/>
            <a:ext cx="10515600" cy="410455"/>
          </a:xfrm>
        </p:spPr>
        <p:txBody>
          <a:bodyPr>
            <a:noAutofit/>
          </a:bodyPr>
          <a:lstStyle/>
          <a:p>
            <a:pPr algn="ctr"/>
            <a:r>
              <a:rPr lang="en-US" sz="3000" dirty="0"/>
              <a:t>Purpose and objectives of the study</a:t>
            </a:r>
            <a:endParaRPr lang="ru-RU" sz="3000" dirty="0"/>
          </a:p>
        </p:txBody>
      </p:sp>
      <p:sp>
        <p:nvSpPr>
          <p:cNvPr id="3" name="Объект 2">
            <a:extLst>
              <a:ext uri="{FF2B5EF4-FFF2-40B4-BE49-F238E27FC236}">
                <a16:creationId xmlns:a16="http://schemas.microsoft.com/office/drawing/2014/main" id="{0C58A190-8297-4DA4-81C3-13767E25D842}"/>
              </a:ext>
            </a:extLst>
          </p:cNvPr>
          <p:cNvSpPr>
            <a:spLocks noGrp="1"/>
          </p:cNvSpPr>
          <p:nvPr>
            <p:ph idx="1"/>
          </p:nvPr>
        </p:nvSpPr>
        <p:spPr>
          <a:xfrm>
            <a:off x="1498208" y="2025748"/>
            <a:ext cx="10515600" cy="4180306"/>
          </a:xfrm>
        </p:spPr>
        <p:txBody>
          <a:bodyPr>
            <a:noAutofit/>
          </a:bodyPr>
          <a:lstStyle/>
          <a:p>
            <a:pPr marL="0" indent="0" algn="l">
              <a:lnSpc>
                <a:spcPct val="100000"/>
              </a:lnSpc>
              <a:spcBef>
                <a:spcPts val="600"/>
              </a:spcBef>
              <a:spcAft>
                <a:spcPts val="600"/>
              </a:spcAft>
              <a:buNone/>
            </a:pPr>
            <a:r>
              <a:rPr lang="en-US" sz="1700" b="1" dirty="0">
                <a:solidFill>
                  <a:srgbClr val="000000"/>
                </a:solidFill>
                <a:latin typeface="Calibri Light" panose="020F0302020204030204" pitchFamily="34" charset="0"/>
                <a:cs typeface="Calibri Light" panose="020F0302020204030204" pitchFamily="34" charset="0"/>
              </a:rPr>
              <a:t>The purpose of the study</a:t>
            </a:r>
            <a:r>
              <a:rPr lang="ru-RU" sz="1700" b="1" dirty="0">
                <a:solidFill>
                  <a:srgbClr val="000000"/>
                </a:solidFill>
                <a:latin typeface="Calibri Light" panose="020F0302020204030204" pitchFamily="34" charset="0"/>
                <a:cs typeface="Calibri Light" panose="020F0302020204030204" pitchFamily="34" charset="0"/>
              </a:rPr>
              <a:t>: </a:t>
            </a:r>
          </a:p>
          <a:p>
            <a:pPr marL="0" indent="0">
              <a:lnSpc>
                <a:spcPct val="100000"/>
              </a:lnSpc>
              <a:spcBef>
                <a:spcPts val="0"/>
              </a:spcBef>
              <a:buNone/>
            </a:pPr>
            <a:r>
              <a:rPr lang="en-US" sz="1700" dirty="0">
                <a:solidFill>
                  <a:srgbClr val="000000"/>
                </a:solidFill>
                <a:latin typeface="Calibri Light" panose="020F0302020204030204" pitchFamily="34" charset="0"/>
                <a:cs typeface="Calibri Light" panose="020F0302020204030204" pitchFamily="34" charset="0"/>
              </a:rPr>
              <a:t>To analyze the impact of different events on the occurrence of the target </a:t>
            </a:r>
            <a:r>
              <a:rPr lang="en-US" sz="1700" dirty="0" err="1">
                <a:solidFill>
                  <a:srgbClr val="000000"/>
                </a:solidFill>
                <a:latin typeface="Calibri Light" panose="020F0302020204030204" pitchFamily="34" charset="0"/>
                <a:cs typeface="Calibri Light" panose="020F0302020204030204" pitchFamily="34" charset="0"/>
              </a:rPr>
              <a:t>contacts_show</a:t>
            </a:r>
            <a:r>
              <a:rPr lang="en-US" sz="1700" dirty="0">
                <a:solidFill>
                  <a:srgbClr val="000000"/>
                </a:solidFill>
                <a:latin typeface="Calibri Light" panose="020F0302020204030204" pitchFamily="34" charset="0"/>
                <a:cs typeface="Calibri Light" panose="020F0302020204030204" pitchFamily="34" charset="0"/>
              </a:rPr>
              <a:t> event, to evaluate which events are more likely to be committed by users who view contacts on the ad page. Based on user segmentation, determine how the app can be improved in terms of customer experience.</a:t>
            </a:r>
            <a:endParaRPr lang="ru-RU" sz="17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endParaRPr lang="en-US" sz="17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r>
              <a:rPr lang="en-US" sz="1700" b="1" dirty="0">
                <a:solidFill>
                  <a:srgbClr val="000000"/>
                </a:solidFill>
                <a:latin typeface="Calibri Light" panose="020F0302020204030204" pitchFamily="34" charset="0"/>
                <a:cs typeface="Calibri Light" panose="020F0302020204030204" pitchFamily="34" charset="0"/>
              </a:rPr>
              <a:t>Research objectives</a:t>
            </a:r>
            <a:r>
              <a:rPr lang="ru-RU" sz="1700" b="1" dirty="0">
                <a:solidFill>
                  <a:srgbClr val="000000"/>
                </a:solidFill>
                <a:latin typeface="Calibri Light" panose="020F0302020204030204" pitchFamily="34" charset="0"/>
                <a:cs typeface="Calibri Light" panose="020F0302020204030204" pitchFamily="34" charset="0"/>
              </a:rPr>
              <a:t>:</a:t>
            </a:r>
            <a:r>
              <a:rPr lang="en-US" sz="1700" b="1" dirty="0">
                <a:solidFill>
                  <a:srgbClr val="000000"/>
                </a:solidFill>
                <a:latin typeface="Calibri Light" panose="020F0302020204030204" pitchFamily="34" charset="0"/>
                <a:cs typeface="Calibri Light" panose="020F0302020204030204" pitchFamily="34" charset="0"/>
              </a:rPr>
              <a:t> </a:t>
            </a:r>
            <a:endParaRPr lang="ru-RU" sz="1700" b="1" dirty="0">
              <a:solidFill>
                <a:srgbClr val="000000"/>
              </a:solidFill>
              <a:latin typeface="Calibri Light" panose="020F0302020204030204" pitchFamily="34" charset="0"/>
              <a:cs typeface="Calibri Light" panose="020F0302020204030204" pitchFamily="34" charset="0"/>
            </a:endParaRPr>
          </a:p>
          <a:p>
            <a:pPr>
              <a:lnSpc>
                <a:spcPct val="100000"/>
              </a:lnSpc>
              <a:spcBef>
                <a:spcPts val="0"/>
              </a:spcBef>
              <a:buAutoNum type="arabicPeriod"/>
            </a:pPr>
            <a:r>
              <a:rPr lang="en-US" sz="1700" dirty="0">
                <a:solidFill>
                  <a:srgbClr val="000000"/>
                </a:solidFill>
                <a:latin typeface="Calibri Light" panose="020F0302020204030204" pitchFamily="34" charset="0"/>
                <a:cs typeface="Calibri Light" panose="020F0302020204030204" pitchFamily="34" charset="0"/>
              </a:rPr>
              <a:t>To identify user segments based on committing events.</a:t>
            </a:r>
          </a:p>
          <a:p>
            <a:pPr>
              <a:lnSpc>
                <a:spcPct val="100000"/>
              </a:lnSpc>
              <a:spcBef>
                <a:spcPts val="0"/>
              </a:spcBef>
              <a:buAutoNum type="arabicPeriod"/>
            </a:pPr>
            <a:endParaRPr lang="en-US" sz="500" dirty="0">
              <a:solidFill>
                <a:srgbClr val="000000"/>
              </a:solidFill>
              <a:latin typeface="Calibri Light" panose="020F0302020204030204" pitchFamily="34" charset="0"/>
              <a:cs typeface="Calibri Light" panose="020F0302020204030204" pitchFamily="34" charset="0"/>
            </a:endParaRPr>
          </a:p>
          <a:p>
            <a:pPr>
              <a:lnSpc>
                <a:spcPct val="100000"/>
              </a:lnSpc>
              <a:spcBef>
                <a:spcPts val="0"/>
              </a:spcBef>
              <a:buAutoNum type="arabicPeriod"/>
            </a:pPr>
            <a:r>
              <a:rPr lang="en-US" sz="1700" dirty="0">
                <a:solidFill>
                  <a:srgbClr val="000000"/>
                </a:solidFill>
                <a:latin typeface="Calibri Light" panose="020F0302020204030204" pitchFamily="34" charset="0"/>
                <a:cs typeface="Calibri Light" panose="020F0302020204030204" pitchFamily="34" charset="0"/>
              </a:rPr>
              <a:t>To investigate which users tend to return to the mobile app more often</a:t>
            </a:r>
            <a:r>
              <a:rPr lang="ru-RU" sz="1700" dirty="0">
                <a:solidFill>
                  <a:srgbClr val="000000"/>
                </a:solidFill>
                <a:latin typeface="Calibri Light" panose="020F0302020204030204" pitchFamily="34" charset="0"/>
                <a:cs typeface="Calibri Light" panose="020F0302020204030204" pitchFamily="34" charset="0"/>
              </a:rPr>
              <a:t>.</a:t>
            </a:r>
            <a:endParaRPr lang="en-US" sz="1700" dirty="0">
              <a:solidFill>
                <a:srgbClr val="000000"/>
              </a:solidFill>
              <a:latin typeface="Calibri Light" panose="020F0302020204030204" pitchFamily="34" charset="0"/>
              <a:cs typeface="Calibri Light" panose="020F0302020204030204" pitchFamily="34" charset="0"/>
            </a:endParaRPr>
          </a:p>
          <a:p>
            <a:pPr>
              <a:lnSpc>
                <a:spcPct val="100000"/>
              </a:lnSpc>
              <a:spcBef>
                <a:spcPts val="0"/>
              </a:spcBef>
              <a:buAutoNum type="arabicPeriod"/>
            </a:pPr>
            <a:endParaRPr lang="ru-RU" sz="5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r>
              <a:rPr lang="ru-RU" sz="1700" dirty="0">
                <a:solidFill>
                  <a:srgbClr val="000000"/>
                </a:solidFill>
                <a:latin typeface="Calibri Light" panose="020F0302020204030204" pitchFamily="34" charset="0"/>
                <a:cs typeface="Calibri Light" panose="020F0302020204030204" pitchFamily="34" charset="0"/>
              </a:rPr>
              <a:t>3. </a:t>
            </a:r>
            <a:r>
              <a:rPr lang="en-US" sz="1700" dirty="0">
                <a:solidFill>
                  <a:srgbClr val="000000"/>
                </a:solidFill>
                <a:latin typeface="Calibri Light" panose="020F0302020204030204" pitchFamily="34" charset="0"/>
                <a:cs typeface="Calibri Light" panose="020F0302020204030204" pitchFamily="34" charset="0"/>
              </a:rPr>
              <a:t>To investigate which users are more likely to commit a target event (conversion to a target action)</a:t>
            </a:r>
            <a:r>
              <a:rPr lang="ru-RU" sz="1700" dirty="0">
                <a:solidFill>
                  <a:srgbClr val="000000"/>
                </a:solidFill>
                <a:latin typeface="Calibri Light" panose="020F0302020204030204" pitchFamily="34" charset="0"/>
                <a:cs typeface="Calibri Light" panose="020F0302020204030204" pitchFamily="34" charset="0"/>
              </a:rPr>
              <a:t>.</a:t>
            </a:r>
            <a:endParaRPr lang="en-US" sz="17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endParaRPr lang="ru-RU" sz="5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r>
              <a:rPr lang="ru-RU" sz="1700" dirty="0">
                <a:solidFill>
                  <a:srgbClr val="000000"/>
                </a:solidFill>
                <a:latin typeface="Calibri Light" panose="020F0302020204030204" pitchFamily="34" charset="0"/>
                <a:cs typeface="Calibri Light" panose="020F0302020204030204" pitchFamily="34" charset="0"/>
              </a:rPr>
              <a:t>4. </a:t>
            </a:r>
            <a:r>
              <a:rPr lang="en-US" sz="1700" dirty="0">
                <a:solidFill>
                  <a:srgbClr val="000000"/>
                </a:solidFill>
                <a:latin typeface="Calibri Light" panose="020F0302020204030204" pitchFamily="34" charset="0"/>
                <a:cs typeface="Calibri Light" panose="020F0302020204030204" pitchFamily="34" charset="0"/>
              </a:rPr>
              <a:t>Test statistical hypotheses:</a:t>
            </a:r>
            <a:endParaRPr lang="ru-RU" sz="17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r>
              <a:rPr lang="ru-RU" sz="1700" dirty="0">
                <a:solidFill>
                  <a:srgbClr val="000000"/>
                </a:solidFill>
                <a:latin typeface="Calibri Light" panose="020F0302020204030204" pitchFamily="34" charset="0"/>
                <a:cs typeface="Calibri Light" panose="020F0302020204030204" pitchFamily="34" charset="0"/>
              </a:rPr>
              <a:t> -  </a:t>
            </a:r>
            <a:r>
              <a:rPr lang="en-US" sz="1700" dirty="0">
                <a:solidFill>
                  <a:srgbClr val="000000"/>
                </a:solidFill>
                <a:latin typeface="Calibri Light" panose="020F0302020204030204" pitchFamily="34" charset="0"/>
                <a:cs typeface="Calibri Light" panose="020F0302020204030204" pitchFamily="34" charset="0"/>
              </a:rPr>
              <a:t>Some users installed the application via a link from </a:t>
            </a:r>
            <a:r>
              <a:rPr lang="en-US" sz="1700" dirty="0" err="1">
                <a:solidFill>
                  <a:srgbClr val="000000"/>
                </a:solidFill>
                <a:latin typeface="Calibri Light" panose="020F0302020204030204" pitchFamily="34" charset="0"/>
                <a:cs typeface="Calibri Light" panose="020F0302020204030204" pitchFamily="34" charset="0"/>
              </a:rPr>
              <a:t>yandex</a:t>
            </a:r>
            <a:r>
              <a:rPr lang="en-US" sz="1700" dirty="0">
                <a:solidFill>
                  <a:srgbClr val="000000"/>
                </a:solidFill>
                <a:latin typeface="Calibri Light" panose="020F0302020204030204" pitchFamily="34" charset="0"/>
                <a:cs typeface="Calibri Light" panose="020F0302020204030204" pitchFamily="34" charset="0"/>
              </a:rPr>
              <a:t>, others - from google. Hypothesis testing: these two groups show different conversion rates to contact views</a:t>
            </a:r>
            <a:r>
              <a:rPr lang="ru-RU" sz="1700" dirty="0">
                <a:solidFill>
                  <a:srgbClr val="000000"/>
                </a:solidFill>
                <a:latin typeface="Calibri Light" panose="020F0302020204030204" pitchFamily="34" charset="0"/>
                <a:cs typeface="Calibri Light" panose="020F0302020204030204" pitchFamily="34" charset="0"/>
              </a:rPr>
              <a:t>.</a:t>
            </a:r>
            <a:endParaRPr lang="en-US" sz="17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endParaRPr lang="ru-RU" sz="500" dirty="0">
              <a:solidFill>
                <a:srgbClr val="000000"/>
              </a:solidFill>
              <a:latin typeface="Calibri Light" panose="020F0302020204030204" pitchFamily="34" charset="0"/>
              <a:cs typeface="Calibri Light" panose="020F0302020204030204" pitchFamily="34" charset="0"/>
            </a:endParaRPr>
          </a:p>
          <a:p>
            <a:pPr marL="0" indent="0">
              <a:lnSpc>
                <a:spcPct val="100000"/>
              </a:lnSpc>
              <a:spcBef>
                <a:spcPts val="0"/>
              </a:spcBef>
              <a:buNone/>
            </a:pPr>
            <a:r>
              <a:rPr lang="ru-RU" sz="1700" dirty="0">
                <a:solidFill>
                  <a:srgbClr val="000000"/>
                </a:solidFill>
                <a:latin typeface="Calibri Light" panose="020F0302020204030204" pitchFamily="34" charset="0"/>
                <a:cs typeface="Calibri Light" panose="020F0302020204030204" pitchFamily="34" charset="0"/>
              </a:rPr>
              <a:t> -  </a:t>
            </a:r>
            <a:r>
              <a:rPr lang="en-US" sz="1700" dirty="0">
                <a:solidFill>
                  <a:srgbClr val="000000"/>
                </a:solidFill>
                <a:latin typeface="Calibri Light" panose="020F0302020204030204" pitchFamily="34" charset="0"/>
                <a:cs typeface="Calibri Light" panose="020F0302020204030204" pitchFamily="34" charset="0"/>
              </a:rPr>
              <a:t>Some users perform </a:t>
            </a:r>
            <a:r>
              <a:rPr lang="en-US" sz="1700" dirty="0" err="1">
                <a:solidFill>
                  <a:srgbClr val="000000"/>
                </a:solidFill>
                <a:latin typeface="Calibri Light" panose="020F0302020204030204" pitchFamily="34" charset="0"/>
                <a:cs typeface="Calibri Light" panose="020F0302020204030204" pitchFamily="34" charset="0"/>
              </a:rPr>
              <a:t>tips_show</a:t>
            </a:r>
            <a:r>
              <a:rPr lang="en-US" sz="1700" dirty="0">
                <a:solidFill>
                  <a:srgbClr val="000000"/>
                </a:solidFill>
                <a:latin typeface="Calibri Light" panose="020F0302020204030204" pitchFamily="34" charset="0"/>
                <a:cs typeface="Calibri Light" panose="020F0302020204030204" pitchFamily="34" charset="0"/>
              </a:rPr>
              <a:t> and </a:t>
            </a:r>
            <a:r>
              <a:rPr lang="en-US" sz="1700" dirty="0" err="1">
                <a:solidFill>
                  <a:srgbClr val="000000"/>
                </a:solidFill>
                <a:latin typeface="Calibri Light" panose="020F0302020204030204" pitchFamily="34" charset="0"/>
                <a:cs typeface="Calibri Light" panose="020F0302020204030204" pitchFamily="34" charset="0"/>
              </a:rPr>
              <a:t>tips_click</a:t>
            </a:r>
            <a:r>
              <a:rPr lang="en-US" sz="1700" dirty="0">
                <a:solidFill>
                  <a:srgbClr val="000000"/>
                </a:solidFill>
                <a:latin typeface="Calibri Light" panose="020F0302020204030204" pitchFamily="34" charset="0"/>
                <a:cs typeface="Calibri Light" panose="020F0302020204030204" pitchFamily="34" charset="0"/>
              </a:rPr>
              <a:t> actions, while others perform only </a:t>
            </a:r>
            <a:r>
              <a:rPr lang="en-US" sz="1700" dirty="0" err="1">
                <a:solidFill>
                  <a:srgbClr val="000000"/>
                </a:solidFill>
                <a:latin typeface="Calibri Light" panose="020F0302020204030204" pitchFamily="34" charset="0"/>
                <a:cs typeface="Calibri Light" panose="020F0302020204030204" pitchFamily="34" charset="0"/>
              </a:rPr>
              <a:t>tips_show</a:t>
            </a:r>
            <a:r>
              <a:rPr lang="en-US" sz="1700" dirty="0">
                <a:solidFill>
                  <a:srgbClr val="000000"/>
                </a:solidFill>
                <a:latin typeface="Calibri Light" panose="020F0302020204030204" pitchFamily="34" charset="0"/>
                <a:cs typeface="Calibri Light" panose="020F0302020204030204" pitchFamily="34" charset="0"/>
              </a:rPr>
              <a:t> actions. Testing the hypothesis that conversion to contact viewing differs between the two groups.</a:t>
            </a:r>
            <a:endParaRPr lang="ru-RU" sz="1700" dirty="0">
              <a:solidFill>
                <a:srgbClr val="000000"/>
              </a:solidFill>
              <a:latin typeface="Calibri Light" panose="020F0302020204030204" pitchFamily="34" charset="0"/>
              <a:cs typeface="Calibri Light" panose="020F0302020204030204" pitchFamily="34" charset="0"/>
            </a:endParaRPr>
          </a:p>
        </p:txBody>
      </p:sp>
      <p:sp>
        <p:nvSpPr>
          <p:cNvPr id="4" name="Заголовок 1">
            <a:extLst>
              <a:ext uri="{FF2B5EF4-FFF2-40B4-BE49-F238E27FC236}">
                <a16:creationId xmlns:a16="http://schemas.microsoft.com/office/drawing/2014/main" id="{46C62346-DD8D-A238-237C-620ED6FB4EEF}"/>
              </a:ext>
            </a:extLst>
          </p:cNvPr>
          <p:cNvSpPr txBox="1">
            <a:spLocks/>
          </p:cNvSpPr>
          <p:nvPr/>
        </p:nvSpPr>
        <p:spPr>
          <a:xfrm>
            <a:off x="838200" y="0"/>
            <a:ext cx="10515600" cy="41045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dirty="0"/>
              <a:t>Introduction</a:t>
            </a:r>
            <a:endParaRPr lang="ru-RU" sz="3000" dirty="0"/>
          </a:p>
        </p:txBody>
      </p:sp>
      <p:sp>
        <p:nvSpPr>
          <p:cNvPr id="9" name="Объект 2">
            <a:extLst>
              <a:ext uri="{FF2B5EF4-FFF2-40B4-BE49-F238E27FC236}">
                <a16:creationId xmlns:a16="http://schemas.microsoft.com/office/drawing/2014/main" id="{14F755C1-4195-5B35-9D88-14267025BE39}"/>
              </a:ext>
            </a:extLst>
          </p:cNvPr>
          <p:cNvSpPr txBox="1">
            <a:spLocks/>
          </p:cNvSpPr>
          <p:nvPr/>
        </p:nvSpPr>
        <p:spPr>
          <a:xfrm>
            <a:off x="1498208" y="651946"/>
            <a:ext cx="10515600" cy="92846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rgbClr val="000000"/>
                </a:solidFill>
                <a:latin typeface="Calibri Light" panose="020F0302020204030204" pitchFamily="34" charset="0"/>
                <a:cs typeface="Calibri Light" panose="020F0302020204030204" pitchFamily="34" charset="0"/>
              </a:rPr>
              <a:t>In the app </a:t>
            </a:r>
            <a:r>
              <a:rPr lang="en-US" b="1" dirty="0">
                <a:solidFill>
                  <a:srgbClr val="000000"/>
                </a:solidFill>
                <a:latin typeface="Calibri Light" panose="020F0302020204030204" pitchFamily="34" charset="0"/>
                <a:cs typeface="Calibri Light" panose="020F0302020204030204" pitchFamily="34" charset="0"/>
              </a:rPr>
              <a:t>"Thrifted Stuff"</a:t>
            </a:r>
            <a:r>
              <a:rPr lang="en-US" dirty="0">
                <a:solidFill>
                  <a:srgbClr val="000000"/>
                </a:solidFill>
                <a:latin typeface="Calibri Light" panose="020F0302020204030204" pitchFamily="34" charset="0"/>
                <a:cs typeface="Calibri Light" panose="020F0302020204030204" pitchFamily="34" charset="0"/>
              </a:rPr>
              <a:t>, users sell their unneeded things by posting them on the bulletin board. It is necessary to conduct a study of the service audience on the logs of user events in the application, committed after 07.10.2019.</a:t>
            </a:r>
            <a:endParaRPr lang="ru-RU" dirty="0">
              <a:solidFill>
                <a:srgbClr val="000000"/>
              </a:solidFill>
              <a:latin typeface="Calibri Light" panose="020F0302020204030204" pitchFamily="34" charset="0"/>
              <a:cs typeface="Calibri Light" panose="020F0302020204030204" pitchFamily="34" charset="0"/>
            </a:endParaRPr>
          </a:p>
        </p:txBody>
      </p:sp>
      <p:sp>
        <p:nvSpPr>
          <p:cNvPr id="10" name="Номер слайда 2">
            <a:extLst>
              <a:ext uri="{FF2B5EF4-FFF2-40B4-BE49-F238E27FC236}">
                <a16:creationId xmlns:a16="http://schemas.microsoft.com/office/drawing/2014/main" id="{DB6F5E01-B784-D4A0-558D-10E13B543953}"/>
              </a:ext>
            </a:extLst>
          </p:cNvPr>
          <p:cNvSpPr>
            <a:spLocks noGrp="1"/>
          </p:cNvSpPr>
          <p:nvPr>
            <p:ph type="sldNum" sz="quarter" idx="12"/>
          </p:nvPr>
        </p:nvSpPr>
        <p:spPr>
          <a:xfrm>
            <a:off x="11102730" y="6263599"/>
            <a:ext cx="502140" cy="365125"/>
          </a:xfrm>
        </p:spPr>
        <p:txBody>
          <a:bodyPr/>
          <a:lstStyle/>
          <a:p>
            <a:fld id="{B19B0651-EE4F-4900-A07F-96A6BFA9D0F0}" type="slidenum">
              <a:rPr lang="ru-RU" sz="1400" smtClean="0">
                <a:solidFill>
                  <a:schemeClr val="tx1">
                    <a:lumMod val="75000"/>
                    <a:lumOff val="25000"/>
                  </a:schemeClr>
                </a:solidFill>
              </a:rPr>
              <a:t>3</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9917226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590B894-EE12-6959-0DA7-7C471ECF1471}"/>
              </a:ext>
            </a:extLst>
          </p:cNvPr>
          <p:cNvSpPr>
            <a:spLocks noGrp="1"/>
          </p:cNvSpPr>
          <p:nvPr>
            <p:ph idx="1"/>
          </p:nvPr>
        </p:nvSpPr>
        <p:spPr>
          <a:xfrm>
            <a:off x="1629508" y="4233030"/>
            <a:ext cx="9315157" cy="2260339"/>
          </a:xfrm>
        </p:spPr>
        <p:txBody>
          <a:bodyPr>
            <a:noAutofit/>
          </a:bodyPr>
          <a:lstStyle/>
          <a:p>
            <a:r>
              <a:rPr lang="en-US" sz="1600" dirty="0"/>
              <a:t>The dataset with logs contains 3 columns and 74197 rows. Dataset with sources contains 2 columns and 4293 rows.</a:t>
            </a:r>
          </a:p>
          <a:p>
            <a:r>
              <a:rPr lang="en-US" sz="1600" dirty="0"/>
              <a:t>There are no missing values or duplicates in both datasets.</a:t>
            </a:r>
          </a:p>
          <a:p>
            <a:r>
              <a:rPr lang="en-US" sz="1600" dirty="0"/>
              <a:t>The first dataset has a column with date and time in object format.</a:t>
            </a:r>
          </a:p>
          <a:p>
            <a:r>
              <a:rPr lang="en-US" sz="1600" dirty="0"/>
              <a:t>In the event view there are options </a:t>
            </a:r>
            <a:r>
              <a:rPr lang="en-US" sz="1600" dirty="0" err="1"/>
              <a:t>contacts_show</a:t>
            </a:r>
            <a:r>
              <a:rPr lang="en-US" sz="1600" dirty="0"/>
              <a:t> and </a:t>
            </a:r>
            <a:r>
              <a:rPr lang="en-US" sz="1600" dirty="0" err="1"/>
              <a:t>show_contacts</a:t>
            </a:r>
            <a:r>
              <a:rPr lang="en-US" sz="1600" dirty="0"/>
              <a:t>, although they are the same thing.</a:t>
            </a:r>
          </a:p>
          <a:p>
            <a:r>
              <a:rPr lang="en-US" sz="1600" dirty="0"/>
              <a:t>The unique number of users in the first dataset is 4293</a:t>
            </a:r>
            <a:r>
              <a:rPr lang="ru-RU" sz="1600" dirty="0"/>
              <a:t>.</a:t>
            </a:r>
          </a:p>
        </p:txBody>
      </p:sp>
      <p:pic>
        <p:nvPicPr>
          <p:cNvPr id="5" name="Рисунок 4">
            <a:extLst>
              <a:ext uri="{FF2B5EF4-FFF2-40B4-BE49-F238E27FC236}">
                <a16:creationId xmlns:a16="http://schemas.microsoft.com/office/drawing/2014/main" id="{CEDA66CA-510F-B42D-B067-CF8E7FF4C2AC}"/>
              </a:ext>
            </a:extLst>
          </p:cNvPr>
          <p:cNvPicPr>
            <a:picLocks noChangeAspect="1"/>
          </p:cNvPicPr>
          <p:nvPr/>
        </p:nvPicPr>
        <p:blipFill>
          <a:blip r:embed="rId2"/>
          <a:stretch>
            <a:fillRect/>
          </a:stretch>
        </p:blipFill>
        <p:spPr>
          <a:xfrm>
            <a:off x="1758462" y="530470"/>
            <a:ext cx="5766718" cy="3380348"/>
          </a:xfrm>
          <a:prstGeom prst="rect">
            <a:avLst/>
          </a:prstGeom>
        </p:spPr>
      </p:pic>
      <p:pic>
        <p:nvPicPr>
          <p:cNvPr id="7" name="Рисунок 6">
            <a:extLst>
              <a:ext uri="{FF2B5EF4-FFF2-40B4-BE49-F238E27FC236}">
                <a16:creationId xmlns:a16="http://schemas.microsoft.com/office/drawing/2014/main" id="{68BFDDB8-49D1-F6D1-6BA4-72D83AA97058}"/>
              </a:ext>
            </a:extLst>
          </p:cNvPr>
          <p:cNvPicPr>
            <a:picLocks noChangeAspect="1"/>
          </p:cNvPicPr>
          <p:nvPr/>
        </p:nvPicPr>
        <p:blipFill>
          <a:blip r:embed="rId3"/>
          <a:stretch>
            <a:fillRect/>
          </a:stretch>
        </p:blipFill>
        <p:spPr>
          <a:xfrm>
            <a:off x="7807569" y="364631"/>
            <a:ext cx="4037427" cy="3546187"/>
          </a:xfrm>
          <a:prstGeom prst="rect">
            <a:avLst/>
          </a:prstGeom>
        </p:spPr>
      </p:pic>
      <p:sp>
        <p:nvSpPr>
          <p:cNvPr id="8" name="Номер слайда 2">
            <a:extLst>
              <a:ext uri="{FF2B5EF4-FFF2-40B4-BE49-F238E27FC236}">
                <a16:creationId xmlns:a16="http://schemas.microsoft.com/office/drawing/2014/main" id="{4D4A5511-544B-39AD-1C71-FD4B2EA17271}"/>
              </a:ext>
            </a:extLst>
          </p:cNvPr>
          <p:cNvSpPr>
            <a:spLocks noGrp="1"/>
          </p:cNvSpPr>
          <p:nvPr>
            <p:ph type="sldNum" sz="quarter" idx="12"/>
          </p:nvPr>
        </p:nvSpPr>
        <p:spPr>
          <a:xfrm>
            <a:off x="11180201" y="6246690"/>
            <a:ext cx="324411" cy="365125"/>
          </a:xfrm>
        </p:spPr>
        <p:txBody>
          <a:bodyPr/>
          <a:lstStyle/>
          <a:p>
            <a:fld id="{B19B0651-EE4F-4900-A07F-96A6BFA9D0F0}" type="slidenum">
              <a:rPr lang="ru-RU" sz="1400" smtClean="0">
                <a:solidFill>
                  <a:schemeClr val="tx1">
                    <a:lumMod val="75000"/>
                    <a:lumOff val="25000"/>
                  </a:schemeClr>
                </a:solidFill>
              </a:rPr>
              <a:t>4</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25416276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BB33BB-4151-44F4-8559-60DD5EC825F8}"/>
              </a:ext>
            </a:extLst>
          </p:cNvPr>
          <p:cNvSpPr>
            <a:spLocks noGrp="1"/>
          </p:cNvSpPr>
          <p:nvPr>
            <p:ph type="title"/>
          </p:nvPr>
        </p:nvSpPr>
        <p:spPr>
          <a:xfrm>
            <a:off x="978877" y="919"/>
            <a:ext cx="10515600" cy="449247"/>
          </a:xfrm>
        </p:spPr>
        <p:txBody>
          <a:bodyPr>
            <a:normAutofit fontScale="90000"/>
          </a:bodyPr>
          <a:lstStyle/>
          <a:p>
            <a:pPr algn="ctr"/>
            <a:r>
              <a:rPr lang="en-US" sz="3000" dirty="0"/>
              <a:t>General conclusions of the study</a:t>
            </a:r>
            <a:endParaRPr lang="ru-RU" sz="3000" dirty="0"/>
          </a:p>
        </p:txBody>
      </p:sp>
      <p:sp>
        <p:nvSpPr>
          <p:cNvPr id="3" name="Объект 2">
            <a:extLst>
              <a:ext uri="{FF2B5EF4-FFF2-40B4-BE49-F238E27FC236}">
                <a16:creationId xmlns:a16="http://schemas.microsoft.com/office/drawing/2014/main" id="{0C58A190-8297-4DA4-81C3-13767E25D842}"/>
              </a:ext>
            </a:extLst>
          </p:cNvPr>
          <p:cNvSpPr>
            <a:spLocks noGrp="1"/>
          </p:cNvSpPr>
          <p:nvPr>
            <p:ph idx="1"/>
          </p:nvPr>
        </p:nvSpPr>
        <p:spPr>
          <a:xfrm>
            <a:off x="620486" y="450166"/>
            <a:ext cx="11571514" cy="5739619"/>
          </a:xfrm>
        </p:spPr>
        <p:txBody>
          <a:bodyPr>
            <a:noAutofit/>
          </a:bodyPr>
          <a:lstStyle/>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Average number of unique users per day is about 279, Average number of events per user per day is about 9.                      </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            The </a:t>
            </a:r>
            <a:r>
              <a:rPr lang="en-US" dirty="0" err="1">
                <a:solidFill>
                  <a:srgbClr val="000000"/>
                </a:solidFill>
                <a:latin typeface="Calibri Light" panose="020F0302020204030204" pitchFamily="34" charset="0"/>
                <a:cs typeface="Calibri Light" panose="020F0302020204030204" pitchFamily="34" charset="0"/>
              </a:rPr>
              <a:t>tips_show</a:t>
            </a:r>
            <a:r>
              <a:rPr lang="en-US" dirty="0">
                <a:solidFill>
                  <a:srgbClr val="000000"/>
                </a:solidFill>
                <a:latin typeface="Calibri Light" panose="020F0302020204030204" pitchFamily="34" charset="0"/>
                <a:cs typeface="Calibri Light" panose="020F0302020204030204" pitchFamily="34" charset="0"/>
              </a:rPr>
              <a:t> action was most often performed</a:t>
            </a:r>
            <a:r>
              <a:rPr lang="ru-RU" dirty="0">
                <a:solidFill>
                  <a:srgbClr val="000000"/>
                </a:solidFill>
                <a:latin typeface="Calibri Light" panose="020F0302020204030204" pitchFamily="34" charset="0"/>
                <a:cs typeface="Calibri Light" panose="020F0302020204030204" pitchFamily="34" charset="0"/>
              </a:rPr>
              <a:t>.</a:t>
            </a:r>
            <a:r>
              <a:rPr lang="en-US" dirty="0">
                <a:solidFill>
                  <a:srgbClr val="000000"/>
                </a:solidFill>
                <a:latin typeface="Calibri Light" panose="020F0302020204030204" pitchFamily="34" charset="0"/>
                <a:cs typeface="Calibri Light" panose="020F0302020204030204" pitchFamily="34" charset="0"/>
              </a:rPr>
              <a:t> The majority of users made 4 to 7 actions in the application. </a:t>
            </a:r>
            <a:endParaRPr lang="ru-RU" dirty="0">
              <a:solidFill>
                <a:srgbClr val="000000"/>
              </a:solidFill>
              <a:latin typeface="Calibri Light" panose="020F0302020204030204" pitchFamily="34" charset="0"/>
              <a:cs typeface="Calibri Light" panose="020F0302020204030204" pitchFamily="34" charset="0"/>
            </a:endParaRP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            The percentage of users who have committed a targeted event is about 23% of the total number of users</a:t>
            </a:r>
            <a:r>
              <a:rPr lang="ru-RU" dirty="0">
                <a:solidFill>
                  <a:srgbClr val="000000"/>
                </a:solidFill>
                <a:latin typeface="Calibri Light" panose="020F0302020204030204" pitchFamily="34" charset="0"/>
                <a:cs typeface="Calibri Light" panose="020F0302020204030204" pitchFamily="34" charset="0"/>
              </a:rPr>
              <a:t>.</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Users who performed the targeted action were more active in using the app. Their average number of events was about 28, while the group that did not perform the target action had about 14 events. Most users performed the target action 1 time, about half of that number performed the target action 2 times.</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The number of sessions per day tends to decrease over the selected period. However, there is an increase in the number of sessions at the beginning of each weekly cycle. On weekends there are always fewer sessions. Most sessions are committed on the first day of using the app. </a:t>
            </a:r>
            <a:endParaRPr lang="ru-RU" dirty="0">
              <a:solidFill>
                <a:srgbClr val="000000"/>
              </a:solidFill>
              <a:latin typeface="Calibri Light" panose="020F0302020204030204" pitchFamily="34" charset="0"/>
              <a:cs typeface="Calibri Light" panose="020F0302020204030204" pitchFamily="34" charset="0"/>
            </a:endParaRP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The median time spent by a user in the app is about 15 minutes, median value of time per session is about 10 minutes</a:t>
            </a:r>
            <a:r>
              <a:rPr lang="ru-RU" dirty="0">
                <a:solidFill>
                  <a:srgbClr val="000000"/>
                </a:solidFill>
                <a:latin typeface="Calibri Light" panose="020F0302020204030204" pitchFamily="34" charset="0"/>
                <a:cs typeface="Calibri Light" panose="020F0302020204030204" pitchFamily="34" charset="0"/>
              </a:rPr>
              <a:t>.</a:t>
            </a:r>
            <a:endParaRPr lang="en-US" dirty="0">
              <a:solidFill>
                <a:srgbClr val="000000"/>
              </a:solidFill>
              <a:latin typeface="Calibri Light" panose="020F0302020204030204" pitchFamily="34" charset="0"/>
              <a:cs typeface="Calibri Light" panose="020F0302020204030204" pitchFamily="34" charset="0"/>
            </a:endParaRP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The retention rate on the seventh day in the app is no more than 8% of the number of users of the first day, which is quite low for an app of this type. Users who made a target event in the app have a much higher retention rate than users who didn't. And the retention rate is higher throughout the whole 7-day lifetime.</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Most of the users made one session in the app. However, in the group that took the targeted action, the difference in the number of users between 1 and 2-3 sessions is not as significant as for the others. This suggests that users who committed the targeted action access the app more frequently and usually have up to three sessions. </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In both groups, users averaged 2-6 actions per session.</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Testing the first hypothesis revealed that there is no statistical difference in conversion to contact views between users who registered from different sources. The source does not affect the fulfillment of the target event</a:t>
            </a:r>
            <a:r>
              <a:rPr lang="ru-RU" dirty="0">
                <a:solidFill>
                  <a:srgbClr val="000000"/>
                </a:solidFill>
                <a:latin typeface="Calibri Light" panose="020F0302020204030204" pitchFamily="34" charset="0"/>
                <a:cs typeface="Calibri Light" panose="020F0302020204030204" pitchFamily="34" charset="0"/>
              </a:rPr>
              <a:t>.</a:t>
            </a:r>
          </a:p>
          <a:p>
            <a:pPr algn="just">
              <a:lnSpc>
                <a:spcPct val="100000"/>
              </a:lnSpc>
              <a:spcBef>
                <a:spcPts val="0"/>
              </a:spcBef>
            </a:pPr>
            <a:r>
              <a:rPr lang="en-US" dirty="0">
                <a:solidFill>
                  <a:srgbClr val="000000"/>
                </a:solidFill>
                <a:latin typeface="Calibri Light" panose="020F0302020204030204" pitchFamily="34" charset="0"/>
                <a:cs typeface="Calibri Light" panose="020F0302020204030204" pitchFamily="34" charset="0"/>
              </a:rPr>
              <a:t>    Testing the second hypothesis revealed that conversion to contact views differs between two groups of users, with      </a:t>
            </a:r>
          </a:p>
          <a:p>
            <a:pPr marL="0" indent="0" algn="just">
              <a:lnSpc>
                <a:spcPct val="100000"/>
              </a:lnSpc>
              <a:spcBef>
                <a:spcPts val="0"/>
              </a:spcBef>
              <a:buNone/>
            </a:pPr>
            <a:r>
              <a:rPr lang="en-US" dirty="0">
                <a:solidFill>
                  <a:srgbClr val="000000"/>
                </a:solidFill>
                <a:latin typeface="Calibri Light" panose="020F0302020204030204" pitchFamily="34" charset="0"/>
                <a:cs typeface="Calibri Light" panose="020F0302020204030204" pitchFamily="34" charset="0"/>
              </a:rPr>
              <a:t>            one group of users performing </a:t>
            </a:r>
            <a:r>
              <a:rPr lang="en-US" dirty="0" err="1">
                <a:solidFill>
                  <a:srgbClr val="000000"/>
                </a:solidFill>
                <a:latin typeface="Calibri Light" panose="020F0302020204030204" pitchFamily="34" charset="0"/>
                <a:cs typeface="Calibri Light" panose="020F0302020204030204" pitchFamily="34" charset="0"/>
              </a:rPr>
              <a:t>tips_show</a:t>
            </a:r>
            <a:r>
              <a:rPr lang="en-US" dirty="0">
                <a:solidFill>
                  <a:srgbClr val="000000"/>
                </a:solidFill>
                <a:latin typeface="Calibri Light" panose="020F0302020204030204" pitchFamily="34" charset="0"/>
                <a:cs typeface="Calibri Light" panose="020F0302020204030204" pitchFamily="34" charset="0"/>
              </a:rPr>
              <a:t> and </a:t>
            </a:r>
            <a:r>
              <a:rPr lang="en-US" dirty="0" err="1">
                <a:solidFill>
                  <a:srgbClr val="000000"/>
                </a:solidFill>
                <a:latin typeface="Calibri Light" panose="020F0302020204030204" pitchFamily="34" charset="0"/>
                <a:cs typeface="Calibri Light" panose="020F0302020204030204" pitchFamily="34" charset="0"/>
              </a:rPr>
              <a:t>tips_click</a:t>
            </a:r>
            <a:r>
              <a:rPr lang="en-US" dirty="0">
                <a:solidFill>
                  <a:srgbClr val="000000"/>
                </a:solidFill>
                <a:latin typeface="Calibri Light" panose="020F0302020204030204" pitchFamily="34" charset="0"/>
                <a:cs typeface="Calibri Light" panose="020F0302020204030204" pitchFamily="34" charset="0"/>
              </a:rPr>
              <a:t> events and the other group performing only </a:t>
            </a:r>
            <a:r>
              <a:rPr lang="en-US" dirty="0" err="1">
                <a:solidFill>
                  <a:srgbClr val="000000"/>
                </a:solidFill>
                <a:latin typeface="Calibri Light" panose="020F0302020204030204" pitchFamily="34" charset="0"/>
                <a:cs typeface="Calibri Light" panose="020F0302020204030204" pitchFamily="34" charset="0"/>
              </a:rPr>
              <a:t>tips_show</a:t>
            </a:r>
            <a:r>
              <a:rPr lang="ru-RU" dirty="0">
                <a:solidFill>
                  <a:srgbClr val="000000"/>
                </a:solidFill>
                <a:latin typeface="Calibri Light" panose="020F0302020204030204" pitchFamily="34" charset="0"/>
                <a:cs typeface="Calibri Light" panose="020F0302020204030204" pitchFamily="34" charset="0"/>
              </a:rPr>
              <a:t>.</a:t>
            </a:r>
          </a:p>
        </p:txBody>
      </p:sp>
      <p:sp>
        <p:nvSpPr>
          <p:cNvPr id="4" name="Номер слайда 2">
            <a:extLst>
              <a:ext uri="{FF2B5EF4-FFF2-40B4-BE49-F238E27FC236}">
                <a16:creationId xmlns:a16="http://schemas.microsoft.com/office/drawing/2014/main" id="{8ED38400-72AA-476E-0EE1-F0163F44AAE1}"/>
              </a:ext>
            </a:extLst>
          </p:cNvPr>
          <p:cNvSpPr>
            <a:spLocks noGrp="1"/>
          </p:cNvSpPr>
          <p:nvPr>
            <p:ph type="sldNum" sz="quarter" idx="12"/>
          </p:nvPr>
        </p:nvSpPr>
        <p:spPr>
          <a:xfrm>
            <a:off x="11494477" y="6316394"/>
            <a:ext cx="361463" cy="450166"/>
          </a:xfrm>
        </p:spPr>
        <p:txBody>
          <a:bodyPr/>
          <a:lstStyle/>
          <a:p>
            <a:fld id="{B19B0651-EE4F-4900-A07F-96A6BFA9D0F0}" type="slidenum">
              <a:rPr lang="ru-RU" sz="1400" smtClean="0">
                <a:solidFill>
                  <a:schemeClr val="tx1">
                    <a:lumMod val="75000"/>
                    <a:lumOff val="25000"/>
                  </a:schemeClr>
                </a:solidFill>
              </a:rPr>
              <a:t>5</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16859019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E85EDB-E24B-2EDC-337C-EA42AEC13F32}"/>
              </a:ext>
            </a:extLst>
          </p:cNvPr>
          <p:cNvSpPr>
            <a:spLocks noGrp="1"/>
          </p:cNvSpPr>
          <p:nvPr>
            <p:ph idx="1"/>
          </p:nvPr>
        </p:nvSpPr>
        <p:spPr>
          <a:xfrm>
            <a:off x="1641231" y="5669280"/>
            <a:ext cx="9697329" cy="1114863"/>
          </a:xfrm>
        </p:spPr>
        <p:txBody>
          <a:bodyPr>
            <a:noAutofit/>
          </a:bodyPr>
          <a:lstStyle/>
          <a:p>
            <a:r>
              <a:rPr lang="en-US" sz="1200" dirty="0"/>
              <a:t>The number of events during one day ranges from 1830 to 3380. The least number of user actions was made on October 9, 11-12, and November 2. The most actions were performed on October 14, 23-24, 26, 28-29.</a:t>
            </a:r>
          </a:p>
          <a:p>
            <a:r>
              <a:rPr lang="en-US" sz="1200" dirty="0"/>
              <a:t>The most users logged into the app on Oct. 23 and Oct. 28 - about 350 users. The least number of users were in the app on October 12 - about 177 users, as well as on October 7-8 and 11 - a little more than 200 users per day.</a:t>
            </a:r>
            <a:endParaRPr lang="ru-RU" sz="1200" dirty="0"/>
          </a:p>
        </p:txBody>
      </p:sp>
      <p:pic>
        <p:nvPicPr>
          <p:cNvPr id="5" name="Рисунок 4">
            <a:extLst>
              <a:ext uri="{FF2B5EF4-FFF2-40B4-BE49-F238E27FC236}">
                <a16:creationId xmlns:a16="http://schemas.microsoft.com/office/drawing/2014/main" id="{A576D888-432A-3CD1-5AF7-8A5A472D48F5}"/>
              </a:ext>
            </a:extLst>
          </p:cNvPr>
          <p:cNvPicPr>
            <a:picLocks noChangeAspect="1"/>
          </p:cNvPicPr>
          <p:nvPr/>
        </p:nvPicPr>
        <p:blipFill>
          <a:blip r:embed="rId2"/>
          <a:stretch>
            <a:fillRect/>
          </a:stretch>
        </p:blipFill>
        <p:spPr>
          <a:xfrm>
            <a:off x="1786597" y="0"/>
            <a:ext cx="8618806" cy="2222695"/>
          </a:xfrm>
          <a:prstGeom prst="rect">
            <a:avLst/>
          </a:prstGeom>
        </p:spPr>
      </p:pic>
      <p:pic>
        <p:nvPicPr>
          <p:cNvPr id="7" name="Рисунок 6">
            <a:extLst>
              <a:ext uri="{FF2B5EF4-FFF2-40B4-BE49-F238E27FC236}">
                <a16:creationId xmlns:a16="http://schemas.microsoft.com/office/drawing/2014/main" id="{2F9D6B43-147C-05F3-C08F-D1973614E9CD}"/>
              </a:ext>
            </a:extLst>
          </p:cNvPr>
          <p:cNvPicPr>
            <a:picLocks noChangeAspect="1"/>
          </p:cNvPicPr>
          <p:nvPr/>
        </p:nvPicPr>
        <p:blipFill>
          <a:blip r:embed="rId3"/>
          <a:stretch>
            <a:fillRect/>
          </a:stretch>
        </p:blipFill>
        <p:spPr>
          <a:xfrm>
            <a:off x="1533378" y="2222695"/>
            <a:ext cx="8764173" cy="3446585"/>
          </a:xfrm>
          <a:prstGeom prst="rect">
            <a:avLst/>
          </a:prstGeom>
        </p:spPr>
      </p:pic>
      <p:sp>
        <p:nvSpPr>
          <p:cNvPr id="8" name="Номер слайда 2">
            <a:extLst>
              <a:ext uri="{FF2B5EF4-FFF2-40B4-BE49-F238E27FC236}">
                <a16:creationId xmlns:a16="http://schemas.microsoft.com/office/drawing/2014/main" id="{52E591AE-9DFD-82DC-61E7-122031718686}"/>
              </a:ext>
            </a:extLst>
          </p:cNvPr>
          <p:cNvSpPr>
            <a:spLocks noGrp="1"/>
          </p:cNvSpPr>
          <p:nvPr>
            <p:ph type="sldNum" sz="quarter" idx="12"/>
          </p:nvPr>
        </p:nvSpPr>
        <p:spPr>
          <a:xfrm>
            <a:off x="11531185" y="6333978"/>
            <a:ext cx="361463" cy="450166"/>
          </a:xfrm>
        </p:spPr>
        <p:txBody>
          <a:bodyPr/>
          <a:lstStyle/>
          <a:p>
            <a:fld id="{B19B0651-EE4F-4900-A07F-96A6BFA9D0F0}" type="slidenum">
              <a:rPr lang="ru-RU" sz="1400" smtClean="0">
                <a:solidFill>
                  <a:schemeClr val="tx1">
                    <a:lumMod val="75000"/>
                    <a:lumOff val="25000"/>
                  </a:schemeClr>
                </a:solidFill>
              </a:rPr>
              <a:t>6</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6310454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20F06FD-C9C2-26E0-D1C0-2D0B81FCEF04}"/>
              </a:ext>
            </a:extLst>
          </p:cNvPr>
          <p:cNvSpPr>
            <a:spLocks noGrp="1"/>
          </p:cNvSpPr>
          <p:nvPr>
            <p:ph idx="1"/>
          </p:nvPr>
        </p:nvSpPr>
        <p:spPr>
          <a:xfrm>
            <a:off x="1181687" y="4684542"/>
            <a:ext cx="10480430" cy="2173458"/>
          </a:xfrm>
        </p:spPr>
        <p:txBody>
          <a:bodyPr>
            <a:normAutofit fontScale="85000" lnSpcReduction="10000"/>
          </a:bodyPr>
          <a:lstStyle/>
          <a:p>
            <a:r>
              <a:rPr lang="en-US" dirty="0"/>
              <a:t>Number of users who took a targeted action: 975</a:t>
            </a:r>
            <a:r>
              <a:rPr lang="ru-RU" dirty="0"/>
              <a:t>,</a:t>
            </a:r>
            <a:r>
              <a:rPr lang="en-US" dirty="0"/>
              <a:t> it is 22.71% of the total number of users</a:t>
            </a:r>
            <a:r>
              <a:rPr lang="ru-RU" dirty="0"/>
              <a:t>.</a:t>
            </a:r>
          </a:p>
          <a:p>
            <a:r>
              <a:rPr lang="en-US" dirty="0"/>
              <a:t>The majority of users made 4 to 7 actions in the application. Also a significant share of users have performed from 8 to 20 actions. And there are very few users who have made more than 50 actions.</a:t>
            </a:r>
          </a:p>
          <a:p>
            <a:r>
              <a:rPr lang="en-US" dirty="0"/>
              <a:t> Most users (about 370) performed a target action 1 time, about 180 users - 2 times, about 110 users - 3 times, about 70 users - 4 times. Between 5 and 7 target actions were performed by 40-50 users each.</a:t>
            </a:r>
          </a:p>
          <a:p>
            <a:r>
              <a:rPr lang="en-US" dirty="0"/>
              <a:t>Users who took a targeted action were more active in using the app. The median number of events in the group that performed the target action was 13, and in the group that did not perform the target action - 8 events. </a:t>
            </a:r>
            <a:endParaRPr lang="ru-RU" dirty="0"/>
          </a:p>
        </p:txBody>
      </p:sp>
      <p:pic>
        <p:nvPicPr>
          <p:cNvPr id="5" name="Рисунок 4">
            <a:extLst>
              <a:ext uri="{FF2B5EF4-FFF2-40B4-BE49-F238E27FC236}">
                <a16:creationId xmlns:a16="http://schemas.microsoft.com/office/drawing/2014/main" id="{734658B6-77A9-FBF2-58EA-FF457ACC138A}"/>
              </a:ext>
            </a:extLst>
          </p:cNvPr>
          <p:cNvPicPr>
            <a:picLocks noChangeAspect="1"/>
          </p:cNvPicPr>
          <p:nvPr/>
        </p:nvPicPr>
        <p:blipFill>
          <a:blip r:embed="rId2"/>
          <a:stretch>
            <a:fillRect/>
          </a:stretch>
        </p:blipFill>
        <p:spPr>
          <a:xfrm>
            <a:off x="203397" y="295421"/>
            <a:ext cx="6141133" cy="4229100"/>
          </a:xfrm>
          <a:prstGeom prst="rect">
            <a:avLst/>
          </a:prstGeom>
        </p:spPr>
      </p:pic>
      <p:pic>
        <p:nvPicPr>
          <p:cNvPr id="7" name="Рисунок 6">
            <a:extLst>
              <a:ext uri="{FF2B5EF4-FFF2-40B4-BE49-F238E27FC236}">
                <a16:creationId xmlns:a16="http://schemas.microsoft.com/office/drawing/2014/main" id="{F25BA385-E23B-5543-1907-F9A0BF7A3BE6}"/>
              </a:ext>
            </a:extLst>
          </p:cNvPr>
          <p:cNvPicPr>
            <a:picLocks noChangeAspect="1"/>
          </p:cNvPicPr>
          <p:nvPr/>
        </p:nvPicPr>
        <p:blipFill>
          <a:blip r:embed="rId3"/>
          <a:stretch>
            <a:fillRect/>
          </a:stretch>
        </p:blipFill>
        <p:spPr>
          <a:xfrm>
            <a:off x="6546679" y="295421"/>
            <a:ext cx="5645321" cy="4229100"/>
          </a:xfrm>
          <a:prstGeom prst="rect">
            <a:avLst/>
          </a:prstGeom>
        </p:spPr>
      </p:pic>
      <p:sp>
        <p:nvSpPr>
          <p:cNvPr id="8" name="Номер слайда 2">
            <a:extLst>
              <a:ext uri="{FF2B5EF4-FFF2-40B4-BE49-F238E27FC236}">
                <a16:creationId xmlns:a16="http://schemas.microsoft.com/office/drawing/2014/main" id="{E6CBD34B-964A-4718-639B-4795B9CC07DF}"/>
              </a:ext>
            </a:extLst>
          </p:cNvPr>
          <p:cNvSpPr>
            <a:spLocks noGrp="1"/>
          </p:cNvSpPr>
          <p:nvPr>
            <p:ph type="sldNum" sz="quarter" idx="12"/>
          </p:nvPr>
        </p:nvSpPr>
        <p:spPr>
          <a:xfrm>
            <a:off x="11662117" y="6337496"/>
            <a:ext cx="361463" cy="450166"/>
          </a:xfrm>
        </p:spPr>
        <p:txBody>
          <a:bodyPr/>
          <a:lstStyle/>
          <a:p>
            <a:fld id="{B19B0651-EE4F-4900-A07F-96A6BFA9D0F0}" type="slidenum">
              <a:rPr lang="ru-RU" sz="1400" smtClean="0">
                <a:solidFill>
                  <a:schemeClr val="tx1">
                    <a:lumMod val="75000"/>
                    <a:lumOff val="25000"/>
                  </a:schemeClr>
                </a:solidFill>
              </a:rPr>
              <a:t>7</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189179301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E47DB1-8CB7-A0C0-8626-9CF40DEA826C}"/>
              </a:ext>
            </a:extLst>
          </p:cNvPr>
          <p:cNvSpPr>
            <a:spLocks noGrp="1"/>
          </p:cNvSpPr>
          <p:nvPr>
            <p:ph idx="1"/>
          </p:nvPr>
        </p:nvSpPr>
        <p:spPr>
          <a:xfrm>
            <a:off x="1434905" y="4543865"/>
            <a:ext cx="10069707" cy="2243797"/>
          </a:xfrm>
        </p:spPr>
        <p:txBody>
          <a:bodyPr>
            <a:normAutofit fontScale="85000" lnSpcReduction="20000"/>
          </a:bodyPr>
          <a:lstStyle/>
          <a:p>
            <a:r>
              <a:rPr lang="en-US" dirty="0"/>
              <a:t>To create user profiles, it is necessary to prepare data about sessions - a series of actions in the application performed during one visit.</a:t>
            </a:r>
            <a:r>
              <a:rPr lang="ru-RU" dirty="0"/>
              <a:t> </a:t>
            </a:r>
            <a:r>
              <a:rPr lang="en-US" dirty="0"/>
              <a:t>t was decided to take a 30-minute interval as the interval for dividing the sessions.</a:t>
            </a:r>
            <a:endParaRPr lang="ru-RU" dirty="0"/>
          </a:p>
          <a:p>
            <a:r>
              <a:rPr lang="en-US" dirty="0"/>
              <a:t>The number of sessions in the dataset: 10303</a:t>
            </a:r>
            <a:r>
              <a:rPr lang="ru-RU" dirty="0"/>
              <a:t>. </a:t>
            </a:r>
          </a:p>
          <a:p>
            <a:r>
              <a:rPr lang="en-US" dirty="0"/>
              <a:t>However, there are 2023 sessions with zero duration in the dataset, representing 19.64% of all sessions. These sessions occurred during the entire period included in the dataset (more at the beginning of the period than at the end). There may have been a technical error, or the user may have immediately closed the application after opening it. Despite the fact that there are quite a lot of such sessions in the dataset, they can hinder further analysis as they can distort the information. Therefore, it is better to delete such sessions for clean analysis.</a:t>
            </a:r>
            <a:endParaRPr lang="ru-RU" dirty="0"/>
          </a:p>
        </p:txBody>
      </p:sp>
      <p:pic>
        <p:nvPicPr>
          <p:cNvPr id="5" name="Рисунок 4">
            <a:extLst>
              <a:ext uri="{FF2B5EF4-FFF2-40B4-BE49-F238E27FC236}">
                <a16:creationId xmlns:a16="http://schemas.microsoft.com/office/drawing/2014/main" id="{732AF444-C2B4-F018-EECB-2A798E81189E}"/>
              </a:ext>
            </a:extLst>
          </p:cNvPr>
          <p:cNvPicPr>
            <a:picLocks noChangeAspect="1"/>
          </p:cNvPicPr>
          <p:nvPr/>
        </p:nvPicPr>
        <p:blipFill>
          <a:blip r:embed="rId2"/>
          <a:stretch>
            <a:fillRect/>
          </a:stretch>
        </p:blipFill>
        <p:spPr>
          <a:xfrm>
            <a:off x="1927274" y="350087"/>
            <a:ext cx="8761901" cy="4081236"/>
          </a:xfrm>
          <a:prstGeom prst="rect">
            <a:avLst/>
          </a:prstGeom>
        </p:spPr>
      </p:pic>
      <p:sp>
        <p:nvSpPr>
          <p:cNvPr id="6" name="Номер слайда 2">
            <a:extLst>
              <a:ext uri="{FF2B5EF4-FFF2-40B4-BE49-F238E27FC236}">
                <a16:creationId xmlns:a16="http://schemas.microsoft.com/office/drawing/2014/main" id="{32BA3421-7F63-FA87-E0CC-C3F4CD1CC3C8}"/>
              </a:ext>
            </a:extLst>
          </p:cNvPr>
          <p:cNvSpPr>
            <a:spLocks noGrp="1"/>
          </p:cNvSpPr>
          <p:nvPr>
            <p:ph type="sldNum" sz="quarter" idx="12"/>
          </p:nvPr>
        </p:nvSpPr>
        <p:spPr>
          <a:xfrm>
            <a:off x="11662117" y="6337496"/>
            <a:ext cx="361463" cy="450166"/>
          </a:xfrm>
        </p:spPr>
        <p:txBody>
          <a:bodyPr/>
          <a:lstStyle/>
          <a:p>
            <a:fld id="{B19B0651-EE4F-4900-A07F-96A6BFA9D0F0}" type="slidenum">
              <a:rPr lang="ru-RU" sz="1400" smtClean="0">
                <a:solidFill>
                  <a:schemeClr val="tx1">
                    <a:lumMod val="75000"/>
                    <a:lumOff val="25000"/>
                  </a:schemeClr>
                </a:solidFill>
              </a:rPr>
              <a:t>8</a:t>
            </a:fld>
            <a:endParaRPr lang="ru-RU" sz="1400" dirty="0">
              <a:solidFill>
                <a:schemeClr val="tx1">
                  <a:lumMod val="75000"/>
                  <a:lumOff val="25000"/>
                </a:schemeClr>
              </a:solidFill>
            </a:endParaRPr>
          </a:p>
        </p:txBody>
      </p:sp>
    </p:spTree>
    <p:extLst>
      <p:ext uri="{BB962C8B-B14F-4D97-AF65-F5344CB8AC3E}">
        <p14:creationId xmlns:p14="http://schemas.microsoft.com/office/powerpoint/2010/main" val="19757803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5252829-C0BB-1ED8-C334-F298D9E1274F}"/>
              </a:ext>
            </a:extLst>
          </p:cNvPr>
          <p:cNvSpPr>
            <a:spLocks noGrp="1"/>
          </p:cNvSpPr>
          <p:nvPr>
            <p:ph idx="1"/>
          </p:nvPr>
        </p:nvSpPr>
        <p:spPr>
          <a:xfrm>
            <a:off x="1406769" y="5560981"/>
            <a:ext cx="9805182" cy="1297019"/>
          </a:xfrm>
        </p:spPr>
        <p:txBody>
          <a:bodyPr>
            <a:normAutofit fontScale="92500" lnSpcReduction="20000"/>
          </a:bodyPr>
          <a:lstStyle/>
          <a:p>
            <a:r>
              <a:rPr lang="en-US" dirty="0"/>
              <a:t>About 5800 sessions (more than half of all sessions) have a lifetime of 0. Between 200 and 500 sessions (per lifetime) have a lifetime of 1 to 7 days.</a:t>
            </a:r>
            <a:endParaRPr lang="ru-RU" dirty="0"/>
          </a:p>
          <a:p>
            <a:r>
              <a:rPr lang="en-US" dirty="0"/>
              <a:t>More than 2000 sessions have a number of events equal to 1. Two events contain about 1630 sessions, 3-4 events each contains about 1000 sessions (for each number of events). 5 events contains about 750 sessions.</a:t>
            </a:r>
            <a:endParaRPr lang="ru-RU" dirty="0"/>
          </a:p>
        </p:txBody>
      </p:sp>
      <p:sp>
        <p:nvSpPr>
          <p:cNvPr id="4" name="Номер слайда 2">
            <a:extLst>
              <a:ext uri="{FF2B5EF4-FFF2-40B4-BE49-F238E27FC236}">
                <a16:creationId xmlns:a16="http://schemas.microsoft.com/office/drawing/2014/main" id="{BF69E914-8AC3-6F56-3BB2-6FE8F15A460A}"/>
              </a:ext>
            </a:extLst>
          </p:cNvPr>
          <p:cNvSpPr>
            <a:spLocks noGrp="1"/>
          </p:cNvSpPr>
          <p:nvPr>
            <p:ph type="sldNum" sz="quarter" idx="12"/>
          </p:nvPr>
        </p:nvSpPr>
        <p:spPr>
          <a:xfrm>
            <a:off x="11662117" y="6337496"/>
            <a:ext cx="361463" cy="450166"/>
          </a:xfrm>
        </p:spPr>
        <p:txBody>
          <a:bodyPr/>
          <a:lstStyle/>
          <a:p>
            <a:fld id="{B19B0651-EE4F-4900-A07F-96A6BFA9D0F0}" type="slidenum">
              <a:rPr lang="ru-RU" sz="1400" smtClean="0">
                <a:solidFill>
                  <a:schemeClr val="tx1">
                    <a:lumMod val="75000"/>
                    <a:lumOff val="25000"/>
                  </a:schemeClr>
                </a:solidFill>
              </a:rPr>
              <a:t>9</a:t>
            </a:fld>
            <a:endParaRPr lang="ru-RU" sz="1400" dirty="0">
              <a:solidFill>
                <a:schemeClr val="tx1">
                  <a:lumMod val="75000"/>
                  <a:lumOff val="25000"/>
                </a:schemeClr>
              </a:solidFill>
            </a:endParaRPr>
          </a:p>
        </p:txBody>
      </p:sp>
      <p:pic>
        <p:nvPicPr>
          <p:cNvPr id="6" name="Рисунок 5">
            <a:extLst>
              <a:ext uri="{FF2B5EF4-FFF2-40B4-BE49-F238E27FC236}">
                <a16:creationId xmlns:a16="http://schemas.microsoft.com/office/drawing/2014/main" id="{50FE7DDF-D10A-02F4-85DB-A956F8E9CDD2}"/>
              </a:ext>
            </a:extLst>
          </p:cNvPr>
          <p:cNvPicPr>
            <a:picLocks noChangeAspect="1"/>
          </p:cNvPicPr>
          <p:nvPr/>
        </p:nvPicPr>
        <p:blipFill>
          <a:blip r:embed="rId2"/>
          <a:stretch>
            <a:fillRect/>
          </a:stretch>
        </p:blipFill>
        <p:spPr>
          <a:xfrm>
            <a:off x="1946982" y="74581"/>
            <a:ext cx="8181756" cy="2743200"/>
          </a:xfrm>
          <a:prstGeom prst="rect">
            <a:avLst/>
          </a:prstGeom>
        </p:spPr>
      </p:pic>
      <p:pic>
        <p:nvPicPr>
          <p:cNvPr id="8" name="Рисунок 7">
            <a:extLst>
              <a:ext uri="{FF2B5EF4-FFF2-40B4-BE49-F238E27FC236}">
                <a16:creationId xmlns:a16="http://schemas.microsoft.com/office/drawing/2014/main" id="{F4261010-6D9D-90A6-A5DC-82F319C7D9C3}"/>
              </a:ext>
            </a:extLst>
          </p:cNvPr>
          <p:cNvPicPr>
            <a:picLocks noChangeAspect="1"/>
          </p:cNvPicPr>
          <p:nvPr/>
        </p:nvPicPr>
        <p:blipFill>
          <a:blip r:embed="rId3"/>
          <a:stretch>
            <a:fillRect/>
          </a:stretch>
        </p:blipFill>
        <p:spPr>
          <a:xfrm>
            <a:off x="2063262" y="2817781"/>
            <a:ext cx="8181756" cy="2654551"/>
          </a:xfrm>
          <a:prstGeom prst="rect">
            <a:avLst/>
          </a:prstGeom>
        </p:spPr>
      </p:pic>
    </p:spTree>
    <p:extLst>
      <p:ext uri="{BB962C8B-B14F-4D97-AF65-F5344CB8AC3E}">
        <p14:creationId xmlns:p14="http://schemas.microsoft.com/office/powerpoint/2010/main" val="465627341"/>
      </p:ext>
    </p:extLst>
  </p:cSld>
  <p:clrMapOvr>
    <a:masterClrMapping/>
  </p:clrMapOvr>
  <p:transition spd="slow">
    <p:wipe/>
  </p:transition>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TM02892315[[fn=Легкий дым]]</Template>
  <TotalTime>2394</TotalTime>
  <Words>2537</Words>
  <Application>Microsoft Office PowerPoint</Application>
  <PresentationFormat>Широкоэкранный</PresentationFormat>
  <Paragraphs>105</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Calibri Light</vt:lpstr>
      <vt:lpstr>Century Gothic</vt:lpstr>
      <vt:lpstr>system-ui</vt:lpstr>
      <vt:lpstr>Wingdings 3</vt:lpstr>
      <vt:lpstr>Легкий дым</vt:lpstr>
      <vt:lpstr>Analysis of user behavior in a mobile application for selling of used and unneeded stuff</vt:lpstr>
      <vt:lpstr>Contents:</vt:lpstr>
      <vt:lpstr>Purpose and objectives of the study</vt:lpstr>
      <vt:lpstr>Презентация PowerPoint</vt:lpstr>
      <vt:lpstr>General conclusions of the study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рынка заведений общественного питания Москвы</dc:title>
  <dc:creator>Сергей Кучумов</dc:creator>
  <cp:lastModifiedBy>וסבולוד בר'ל</cp:lastModifiedBy>
  <cp:revision>49</cp:revision>
  <dcterms:created xsi:type="dcterms:W3CDTF">2022-06-13T08:47:29Z</dcterms:created>
  <dcterms:modified xsi:type="dcterms:W3CDTF">2024-02-14T15:05:10Z</dcterms:modified>
</cp:coreProperties>
</file>