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73" r:id="rId2"/>
    <p:sldId id="259" r:id="rId3"/>
    <p:sldId id="257" r:id="rId4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241" autoAdjust="0"/>
    <p:restoredTop sz="96029"/>
  </p:normalViewPr>
  <p:slideViewPr>
    <p:cSldViewPr snapToGrid="0">
      <p:cViewPr varScale="1">
        <p:scale>
          <a:sx n="113" d="100"/>
          <a:sy n="113" d="100"/>
        </p:scale>
        <p:origin x="15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05FC64-A39E-4C63-B4DF-8199BBA77BC4}" type="datetimeFigureOut">
              <a:rPr lang="en-US" smtClean="0"/>
              <a:t>4/6/23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17A4E6-529D-4970-B3DA-AB5D95E60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2522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4/7/2020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Practical 5: Heat equation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48BFC-A962-494A-B080-DB0729ABB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098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4/7/2020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Practical 5: Heat equation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48BFC-A962-494A-B080-DB0729ABB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848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4/7/2020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Practical 5: Heat equation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48BFC-A962-494A-B080-DB0729ABB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212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4/7/2020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Practical 5: Heat equation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48BFC-A962-494A-B080-DB0729ABB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901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4/7/2020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Practical 5: Heat equation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48BFC-A962-494A-B080-DB0729ABB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45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4/7/2020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Practical 5: Heat equation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48BFC-A962-494A-B080-DB0729ABB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186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4/7/2020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Practical 5: Heat equation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48BFC-A962-494A-B080-DB0729ABB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263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4/7/2020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Practical 5: Heat equation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48BFC-A962-494A-B080-DB0729ABB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311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4/7/2020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Practical 5: Heat equation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48BFC-A962-494A-B080-DB0729ABB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729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4/7/2020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Practical 5: Heat equation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48BFC-A962-494A-B080-DB0729ABB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991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4/7/2020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Practical 5: Heat equation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48BFC-A962-494A-B080-DB0729ABB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647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4/7/2020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Practical 5: Heat equation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C48BFC-A962-494A-B080-DB0729ABB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535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4/7/2020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1C837-452E-438A-A12C-1EA912E08F40}" type="slidenum">
              <a:rPr lang="en-US" smtClean="0"/>
              <a:t>1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38880" y="792513"/>
            <a:ext cx="869099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Practical 7: </a:t>
            </a:r>
            <a:b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Non-steady heat equation</a:t>
            </a:r>
            <a:endParaRPr lang="en-US" sz="4800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8880" y="-725120"/>
            <a:ext cx="77724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sz="2800" dirty="0"/>
              <a:t>Glaciology</a:t>
            </a:r>
            <a:br>
              <a:rPr lang="en-US" sz="2800" dirty="0"/>
            </a:br>
            <a:r>
              <a:rPr lang="en-US" sz="2000" dirty="0"/>
              <a:t>EESCGU4220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648081" y="2556910"/>
            <a:ext cx="7263199" cy="264579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Aims:</a:t>
            </a:r>
          </a:p>
          <a:p>
            <a:pPr marL="0" indent="0">
              <a:buNone/>
            </a:pPr>
            <a:r>
              <a:rPr lang="en-US" sz="2000" dirty="0"/>
              <a:t>Learn about boundary conditions</a:t>
            </a:r>
          </a:p>
          <a:p>
            <a:pPr marL="0" indent="0">
              <a:buNone/>
            </a:pPr>
            <a:r>
              <a:rPr lang="en-US" sz="2000" dirty="0"/>
              <a:t>Learn more about “parameter space” and how to </a:t>
            </a:r>
            <a:r>
              <a:rPr lang="en-US" sz="2000" i="1" dirty="0"/>
              <a:t>search </a:t>
            </a:r>
            <a:r>
              <a:rPr lang="en-US" sz="2000" dirty="0"/>
              <a:t>it.</a:t>
            </a:r>
          </a:p>
          <a:p>
            <a:pPr marL="0" indent="0">
              <a:buNone/>
            </a:pPr>
            <a:r>
              <a:rPr lang="en-US" sz="2000"/>
              <a:t>Understand </a:t>
            </a:r>
            <a:r>
              <a:rPr lang="en-US" sz="2000" dirty="0"/>
              <a:t>what controls temperature in cold-based ice sheets.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Practical 5: Heat equation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572000" y="5100832"/>
                <a:ext cx="3912994" cy="111165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num>
                        <m:den>
                          <m:r>
                            <a:rPr lang="en-US" sz="36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num>
                        <m:den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𝑤</m:t>
                      </m:r>
                      <m:f>
                        <m:f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num>
                        <m:den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5100832"/>
                <a:ext cx="3912994" cy="111165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0512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Boundary conditions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530949"/>
                <a:ext cx="7886700" cy="4351338"/>
              </a:xfrm>
            </p:spPr>
            <p:txBody>
              <a:bodyPr/>
              <a:lstStyle/>
              <a:p>
                <a:r>
                  <a:rPr lang="en-US" dirty="0"/>
                  <a:t>Surface energy balance (Lecture 4)</a:t>
                </a:r>
              </a:p>
              <a:p>
                <a:r>
                  <a:rPr lang="en-US" dirty="0"/>
                  <a:t>Basal energy balance </a:t>
                </a:r>
              </a:p>
              <a:p>
                <a:pPr marL="0" indent="0">
                  <a:buNone/>
                </a:pPr>
                <a:r>
                  <a:rPr lang="en-US" dirty="0"/>
                  <a:t>--- </a:t>
                </a:r>
                <a:r>
                  <a:rPr lang="en-US" b="1" dirty="0"/>
                  <a:t>geothermal heat flux</a:t>
                </a:r>
                <a:r>
                  <a:rPr lang="en-US" dirty="0"/>
                  <a:t>, friction: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dirty="0"/>
                  <a:t>, hydrology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530949"/>
                <a:ext cx="7886700" cy="4351338"/>
              </a:xfrm>
              <a:blipFill>
                <a:blip r:embed="rId2"/>
                <a:stretch>
                  <a:fillRect l="-1546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4/7/2020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Practical 5: Heat equation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0D248-1A81-4921-A592-9D550EF49DA3}" type="slidenum">
              <a:rPr lang="en-US" smtClean="0"/>
              <a:t>2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2454" y="3245008"/>
            <a:ext cx="3817470" cy="30777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lvl="1"/>
            <a:r>
              <a:rPr lang="en-US" b="1" dirty="0">
                <a:latin typeface="Times" panose="02020603050405020304" pitchFamily="18" charset="0"/>
                <a:cs typeface="Times" panose="02020603050405020304" pitchFamily="18" charset="0"/>
              </a:rPr>
              <a:t>Cold-based ice</a:t>
            </a:r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:</a:t>
            </a:r>
          </a:p>
          <a:p>
            <a:pPr lvl="1"/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Geothermal heat flux is set at the base.</a:t>
            </a:r>
          </a:p>
          <a:p>
            <a:pPr lvl="1"/>
            <a:endParaRPr lang="en-US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lvl="1"/>
            <a:r>
              <a:rPr lang="en-US" sz="1600" dirty="0">
                <a:latin typeface="Times" panose="02020603050405020304" pitchFamily="18" charset="0"/>
                <a:cs typeface="Times" panose="02020603050405020304" pitchFamily="18" charset="0"/>
              </a:rPr>
              <a:t>Neumann boundary condition </a:t>
            </a:r>
            <a:br>
              <a:rPr lang="en-US" sz="1600" dirty="0">
                <a:latin typeface="Times" panose="02020603050405020304" pitchFamily="18" charset="0"/>
                <a:cs typeface="Times" panose="02020603050405020304" pitchFamily="18" charset="0"/>
              </a:rPr>
            </a:br>
            <a:r>
              <a:rPr lang="en-US" sz="1600" dirty="0">
                <a:latin typeface="Times" panose="02020603050405020304" pitchFamily="18" charset="0"/>
                <a:cs typeface="Times" panose="02020603050405020304" pitchFamily="18" charset="0"/>
              </a:rPr>
              <a:t>(one that fixes the derivative of </a:t>
            </a:r>
            <a:r>
              <a:rPr lang="en-US" sz="1600" i="1" dirty="0">
                <a:latin typeface="Times" panose="02020603050405020304" pitchFamily="18" charset="0"/>
                <a:cs typeface="Times" panose="02020603050405020304" pitchFamily="18" charset="0"/>
              </a:rPr>
              <a:t>T</a:t>
            </a:r>
            <a:r>
              <a:rPr lang="en-US" sz="1600" dirty="0">
                <a:latin typeface="Times" panose="02020603050405020304" pitchFamily="18" charset="0"/>
                <a:cs typeface="Times" panose="02020603050405020304" pitchFamily="18" charset="0"/>
              </a:rPr>
              <a:t>)</a:t>
            </a:r>
          </a:p>
          <a:p>
            <a:pPr lvl="1"/>
            <a:endParaRPr lang="en-US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lvl="1"/>
            <a:endParaRPr lang="en-US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lvl="1"/>
            <a:endParaRPr lang="en-US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lvl="1"/>
            <a:endParaRPr lang="en-US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lvl="1"/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147556" y="4967887"/>
            <a:ext cx="0" cy="904875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147556" y="5882287"/>
            <a:ext cx="12763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66531" y="5147875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z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690481" y="590078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99906" y="5718873"/>
            <a:ext cx="304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0</a:t>
            </a:r>
          </a:p>
        </p:txBody>
      </p:sp>
      <p:sp>
        <p:nvSpPr>
          <p:cNvPr id="17" name="Freeform 16"/>
          <p:cNvSpPr/>
          <p:nvPr/>
        </p:nvSpPr>
        <p:spPr>
          <a:xfrm>
            <a:off x="1507970" y="5016127"/>
            <a:ext cx="432619" cy="860681"/>
          </a:xfrm>
          <a:custGeom>
            <a:avLst/>
            <a:gdLst>
              <a:gd name="connsiteX0" fmla="*/ 0 w 432619"/>
              <a:gd name="connsiteY0" fmla="*/ 0 h 860681"/>
              <a:gd name="connsiteX1" fmla="*/ 4916 w 432619"/>
              <a:gd name="connsiteY1" fmla="*/ 280219 h 860681"/>
              <a:gd name="connsiteX2" fmla="*/ 9832 w 432619"/>
              <a:gd name="connsiteY2" fmla="*/ 334296 h 860681"/>
              <a:gd name="connsiteX3" fmla="*/ 24580 w 432619"/>
              <a:gd name="connsiteY3" fmla="*/ 349045 h 860681"/>
              <a:gd name="connsiteX4" fmla="*/ 34413 w 432619"/>
              <a:gd name="connsiteY4" fmla="*/ 363793 h 860681"/>
              <a:gd name="connsiteX5" fmla="*/ 44245 w 432619"/>
              <a:gd name="connsiteY5" fmla="*/ 408038 h 860681"/>
              <a:gd name="connsiteX6" fmla="*/ 49161 w 432619"/>
              <a:gd name="connsiteY6" fmla="*/ 422787 h 860681"/>
              <a:gd name="connsiteX7" fmla="*/ 54077 w 432619"/>
              <a:gd name="connsiteY7" fmla="*/ 442451 h 860681"/>
              <a:gd name="connsiteX8" fmla="*/ 63909 w 432619"/>
              <a:gd name="connsiteY8" fmla="*/ 467032 h 860681"/>
              <a:gd name="connsiteX9" fmla="*/ 68826 w 432619"/>
              <a:gd name="connsiteY9" fmla="*/ 491612 h 860681"/>
              <a:gd name="connsiteX10" fmla="*/ 73742 w 432619"/>
              <a:gd name="connsiteY10" fmla="*/ 511277 h 860681"/>
              <a:gd name="connsiteX11" fmla="*/ 93406 w 432619"/>
              <a:gd name="connsiteY11" fmla="*/ 521109 h 860681"/>
              <a:gd name="connsiteX12" fmla="*/ 108155 w 432619"/>
              <a:gd name="connsiteY12" fmla="*/ 560438 h 860681"/>
              <a:gd name="connsiteX13" fmla="*/ 113071 w 432619"/>
              <a:gd name="connsiteY13" fmla="*/ 575187 h 860681"/>
              <a:gd name="connsiteX14" fmla="*/ 127819 w 432619"/>
              <a:gd name="connsiteY14" fmla="*/ 585019 h 860681"/>
              <a:gd name="connsiteX15" fmla="*/ 142567 w 432619"/>
              <a:gd name="connsiteY15" fmla="*/ 604683 h 860681"/>
              <a:gd name="connsiteX16" fmla="*/ 172064 w 432619"/>
              <a:gd name="connsiteY16" fmla="*/ 624348 h 860681"/>
              <a:gd name="connsiteX17" fmla="*/ 176980 w 432619"/>
              <a:gd name="connsiteY17" fmla="*/ 639096 h 860681"/>
              <a:gd name="connsiteX18" fmla="*/ 206477 w 432619"/>
              <a:gd name="connsiteY18" fmla="*/ 668593 h 860681"/>
              <a:gd name="connsiteX19" fmla="*/ 221226 w 432619"/>
              <a:gd name="connsiteY19" fmla="*/ 683341 h 860681"/>
              <a:gd name="connsiteX20" fmla="*/ 231058 w 432619"/>
              <a:gd name="connsiteY20" fmla="*/ 698090 h 860681"/>
              <a:gd name="connsiteX21" fmla="*/ 245806 w 432619"/>
              <a:gd name="connsiteY21" fmla="*/ 727587 h 860681"/>
              <a:gd name="connsiteX22" fmla="*/ 260555 w 432619"/>
              <a:gd name="connsiteY22" fmla="*/ 737419 h 860681"/>
              <a:gd name="connsiteX23" fmla="*/ 299884 w 432619"/>
              <a:gd name="connsiteY23" fmla="*/ 781664 h 860681"/>
              <a:gd name="connsiteX24" fmla="*/ 314632 w 432619"/>
              <a:gd name="connsiteY24" fmla="*/ 791496 h 860681"/>
              <a:gd name="connsiteX25" fmla="*/ 324464 w 432619"/>
              <a:gd name="connsiteY25" fmla="*/ 801329 h 860681"/>
              <a:gd name="connsiteX26" fmla="*/ 373626 w 432619"/>
              <a:gd name="connsiteY26" fmla="*/ 830825 h 860681"/>
              <a:gd name="connsiteX27" fmla="*/ 388374 w 432619"/>
              <a:gd name="connsiteY27" fmla="*/ 845574 h 860681"/>
              <a:gd name="connsiteX28" fmla="*/ 417871 w 432619"/>
              <a:gd name="connsiteY28" fmla="*/ 860322 h 860681"/>
              <a:gd name="connsiteX29" fmla="*/ 432619 w 432619"/>
              <a:gd name="connsiteY29" fmla="*/ 860322 h 860681"/>
              <a:gd name="connsiteX0" fmla="*/ 0 w 432619"/>
              <a:gd name="connsiteY0" fmla="*/ 0 h 860681"/>
              <a:gd name="connsiteX1" fmla="*/ 4916 w 432619"/>
              <a:gd name="connsiteY1" fmla="*/ 280219 h 860681"/>
              <a:gd name="connsiteX2" fmla="*/ 9832 w 432619"/>
              <a:gd name="connsiteY2" fmla="*/ 334296 h 860681"/>
              <a:gd name="connsiteX3" fmla="*/ 24580 w 432619"/>
              <a:gd name="connsiteY3" fmla="*/ 349045 h 860681"/>
              <a:gd name="connsiteX4" fmla="*/ 34413 w 432619"/>
              <a:gd name="connsiteY4" fmla="*/ 363793 h 860681"/>
              <a:gd name="connsiteX5" fmla="*/ 44245 w 432619"/>
              <a:gd name="connsiteY5" fmla="*/ 408038 h 860681"/>
              <a:gd name="connsiteX6" fmla="*/ 49161 w 432619"/>
              <a:gd name="connsiteY6" fmla="*/ 422787 h 860681"/>
              <a:gd name="connsiteX7" fmla="*/ 54077 w 432619"/>
              <a:gd name="connsiteY7" fmla="*/ 442451 h 860681"/>
              <a:gd name="connsiteX8" fmla="*/ 63909 w 432619"/>
              <a:gd name="connsiteY8" fmla="*/ 467032 h 860681"/>
              <a:gd name="connsiteX9" fmla="*/ 68826 w 432619"/>
              <a:gd name="connsiteY9" fmla="*/ 491612 h 860681"/>
              <a:gd name="connsiteX10" fmla="*/ 93406 w 432619"/>
              <a:gd name="connsiteY10" fmla="*/ 521109 h 860681"/>
              <a:gd name="connsiteX11" fmla="*/ 108155 w 432619"/>
              <a:gd name="connsiteY11" fmla="*/ 560438 h 860681"/>
              <a:gd name="connsiteX12" fmla="*/ 113071 w 432619"/>
              <a:gd name="connsiteY12" fmla="*/ 575187 h 860681"/>
              <a:gd name="connsiteX13" fmla="*/ 127819 w 432619"/>
              <a:gd name="connsiteY13" fmla="*/ 585019 h 860681"/>
              <a:gd name="connsiteX14" fmla="*/ 142567 w 432619"/>
              <a:gd name="connsiteY14" fmla="*/ 604683 h 860681"/>
              <a:gd name="connsiteX15" fmla="*/ 172064 w 432619"/>
              <a:gd name="connsiteY15" fmla="*/ 624348 h 860681"/>
              <a:gd name="connsiteX16" fmla="*/ 176980 w 432619"/>
              <a:gd name="connsiteY16" fmla="*/ 639096 h 860681"/>
              <a:gd name="connsiteX17" fmla="*/ 206477 w 432619"/>
              <a:gd name="connsiteY17" fmla="*/ 668593 h 860681"/>
              <a:gd name="connsiteX18" fmla="*/ 221226 w 432619"/>
              <a:gd name="connsiteY18" fmla="*/ 683341 h 860681"/>
              <a:gd name="connsiteX19" fmla="*/ 231058 w 432619"/>
              <a:gd name="connsiteY19" fmla="*/ 698090 h 860681"/>
              <a:gd name="connsiteX20" fmla="*/ 245806 w 432619"/>
              <a:gd name="connsiteY20" fmla="*/ 727587 h 860681"/>
              <a:gd name="connsiteX21" fmla="*/ 260555 w 432619"/>
              <a:gd name="connsiteY21" fmla="*/ 737419 h 860681"/>
              <a:gd name="connsiteX22" fmla="*/ 299884 w 432619"/>
              <a:gd name="connsiteY22" fmla="*/ 781664 h 860681"/>
              <a:gd name="connsiteX23" fmla="*/ 314632 w 432619"/>
              <a:gd name="connsiteY23" fmla="*/ 791496 h 860681"/>
              <a:gd name="connsiteX24" fmla="*/ 324464 w 432619"/>
              <a:gd name="connsiteY24" fmla="*/ 801329 h 860681"/>
              <a:gd name="connsiteX25" fmla="*/ 373626 w 432619"/>
              <a:gd name="connsiteY25" fmla="*/ 830825 h 860681"/>
              <a:gd name="connsiteX26" fmla="*/ 388374 w 432619"/>
              <a:gd name="connsiteY26" fmla="*/ 845574 h 860681"/>
              <a:gd name="connsiteX27" fmla="*/ 417871 w 432619"/>
              <a:gd name="connsiteY27" fmla="*/ 860322 h 860681"/>
              <a:gd name="connsiteX28" fmla="*/ 432619 w 432619"/>
              <a:gd name="connsiteY28" fmla="*/ 860322 h 860681"/>
              <a:gd name="connsiteX0" fmla="*/ 0 w 432619"/>
              <a:gd name="connsiteY0" fmla="*/ 0 h 860681"/>
              <a:gd name="connsiteX1" fmla="*/ 4916 w 432619"/>
              <a:gd name="connsiteY1" fmla="*/ 280219 h 860681"/>
              <a:gd name="connsiteX2" fmla="*/ 9832 w 432619"/>
              <a:gd name="connsiteY2" fmla="*/ 334296 h 860681"/>
              <a:gd name="connsiteX3" fmla="*/ 24580 w 432619"/>
              <a:gd name="connsiteY3" fmla="*/ 349045 h 860681"/>
              <a:gd name="connsiteX4" fmla="*/ 34413 w 432619"/>
              <a:gd name="connsiteY4" fmla="*/ 363793 h 860681"/>
              <a:gd name="connsiteX5" fmla="*/ 44245 w 432619"/>
              <a:gd name="connsiteY5" fmla="*/ 408038 h 860681"/>
              <a:gd name="connsiteX6" fmla="*/ 49161 w 432619"/>
              <a:gd name="connsiteY6" fmla="*/ 422787 h 860681"/>
              <a:gd name="connsiteX7" fmla="*/ 54077 w 432619"/>
              <a:gd name="connsiteY7" fmla="*/ 442451 h 860681"/>
              <a:gd name="connsiteX8" fmla="*/ 63909 w 432619"/>
              <a:gd name="connsiteY8" fmla="*/ 467032 h 860681"/>
              <a:gd name="connsiteX9" fmla="*/ 68826 w 432619"/>
              <a:gd name="connsiteY9" fmla="*/ 491612 h 860681"/>
              <a:gd name="connsiteX10" fmla="*/ 93406 w 432619"/>
              <a:gd name="connsiteY10" fmla="*/ 521109 h 860681"/>
              <a:gd name="connsiteX11" fmla="*/ 108155 w 432619"/>
              <a:gd name="connsiteY11" fmla="*/ 560438 h 860681"/>
              <a:gd name="connsiteX12" fmla="*/ 113071 w 432619"/>
              <a:gd name="connsiteY12" fmla="*/ 575187 h 860681"/>
              <a:gd name="connsiteX13" fmla="*/ 127819 w 432619"/>
              <a:gd name="connsiteY13" fmla="*/ 585019 h 860681"/>
              <a:gd name="connsiteX14" fmla="*/ 142567 w 432619"/>
              <a:gd name="connsiteY14" fmla="*/ 604683 h 860681"/>
              <a:gd name="connsiteX15" fmla="*/ 172064 w 432619"/>
              <a:gd name="connsiteY15" fmla="*/ 624348 h 860681"/>
              <a:gd name="connsiteX16" fmla="*/ 206477 w 432619"/>
              <a:gd name="connsiteY16" fmla="*/ 668593 h 860681"/>
              <a:gd name="connsiteX17" fmla="*/ 221226 w 432619"/>
              <a:gd name="connsiteY17" fmla="*/ 683341 h 860681"/>
              <a:gd name="connsiteX18" fmla="*/ 231058 w 432619"/>
              <a:gd name="connsiteY18" fmla="*/ 698090 h 860681"/>
              <a:gd name="connsiteX19" fmla="*/ 245806 w 432619"/>
              <a:gd name="connsiteY19" fmla="*/ 727587 h 860681"/>
              <a:gd name="connsiteX20" fmla="*/ 260555 w 432619"/>
              <a:gd name="connsiteY20" fmla="*/ 737419 h 860681"/>
              <a:gd name="connsiteX21" fmla="*/ 299884 w 432619"/>
              <a:gd name="connsiteY21" fmla="*/ 781664 h 860681"/>
              <a:gd name="connsiteX22" fmla="*/ 314632 w 432619"/>
              <a:gd name="connsiteY22" fmla="*/ 791496 h 860681"/>
              <a:gd name="connsiteX23" fmla="*/ 324464 w 432619"/>
              <a:gd name="connsiteY23" fmla="*/ 801329 h 860681"/>
              <a:gd name="connsiteX24" fmla="*/ 373626 w 432619"/>
              <a:gd name="connsiteY24" fmla="*/ 830825 h 860681"/>
              <a:gd name="connsiteX25" fmla="*/ 388374 w 432619"/>
              <a:gd name="connsiteY25" fmla="*/ 845574 h 860681"/>
              <a:gd name="connsiteX26" fmla="*/ 417871 w 432619"/>
              <a:gd name="connsiteY26" fmla="*/ 860322 h 860681"/>
              <a:gd name="connsiteX27" fmla="*/ 432619 w 432619"/>
              <a:gd name="connsiteY27" fmla="*/ 860322 h 860681"/>
              <a:gd name="connsiteX0" fmla="*/ 0 w 432619"/>
              <a:gd name="connsiteY0" fmla="*/ 0 h 860681"/>
              <a:gd name="connsiteX1" fmla="*/ 4916 w 432619"/>
              <a:gd name="connsiteY1" fmla="*/ 280219 h 860681"/>
              <a:gd name="connsiteX2" fmla="*/ 9832 w 432619"/>
              <a:gd name="connsiteY2" fmla="*/ 334296 h 860681"/>
              <a:gd name="connsiteX3" fmla="*/ 24580 w 432619"/>
              <a:gd name="connsiteY3" fmla="*/ 349045 h 860681"/>
              <a:gd name="connsiteX4" fmla="*/ 44245 w 432619"/>
              <a:gd name="connsiteY4" fmla="*/ 408038 h 860681"/>
              <a:gd name="connsiteX5" fmla="*/ 49161 w 432619"/>
              <a:gd name="connsiteY5" fmla="*/ 422787 h 860681"/>
              <a:gd name="connsiteX6" fmla="*/ 54077 w 432619"/>
              <a:gd name="connsiteY6" fmla="*/ 442451 h 860681"/>
              <a:gd name="connsiteX7" fmla="*/ 63909 w 432619"/>
              <a:gd name="connsiteY7" fmla="*/ 467032 h 860681"/>
              <a:gd name="connsiteX8" fmla="*/ 68826 w 432619"/>
              <a:gd name="connsiteY8" fmla="*/ 491612 h 860681"/>
              <a:gd name="connsiteX9" fmla="*/ 93406 w 432619"/>
              <a:gd name="connsiteY9" fmla="*/ 521109 h 860681"/>
              <a:gd name="connsiteX10" fmla="*/ 108155 w 432619"/>
              <a:gd name="connsiteY10" fmla="*/ 560438 h 860681"/>
              <a:gd name="connsiteX11" fmla="*/ 113071 w 432619"/>
              <a:gd name="connsiteY11" fmla="*/ 575187 h 860681"/>
              <a:gd name="connsiteX12" fmla="*/ 127819 w 432619"/>
              <a:gd name="connsiteY12" fmla="*/ 585019 h 860681"/>
              <a:gd name="connsiteX13" fmla="*/ 142567 w 432619"/>
              <a:gd name="connsiteY13" fmla="*/ 604683 h 860681"/>
              <a:gd name="connsiteX14" fmla="*/ 172064 w 432619"/>
              <a:gd name="connsiteY14" fmla="*/ 624348 h 860681"/>
              <a:gd name="connsiteX15" fmla="*/ 206477 w 432619"/>
              <a:gd name="connsiteY15" fmla="*/ 668593 h 860681"/>
              <a:gd name="connsiteX16" fmla="*/ 221226 w 432619"/>
              <a:gd name="connsiteY16" fmla="*/ 683341 h 860681"/>
              <a:gd name="connsiteX17" fmla="*/ 231058 w 432619"/>
              <a:gd name="connsiteY17" fmla="*/ 698090 h 860681"/>
              <a:gd name="connsiteX18" fmla="*/ 245806 w 432619"/>
              <a:gd name="connsiteY18" fmla="*/ 727587 h 860681"/>
              <a:gd name="connsiteX19" fmla="*/ 260555 w 432619"/>
              <a:gd name="connsiteY19" fmla="*/ 737419 h 860681"/>
              <a:gd name="connsiteX20" fmla="*/ 299884 w 432619"/>
              <a:gd name="connsiteY20" fmla="*/ 781664 h 860681"/>
              <a:gd name="connsiteX21" fmla="*/ 314632 w 432619"/>
              <a:gd name="connsiteY21" fmla="*/ 791496 h 860681"/>
              <a:gd name="connsiteX22" fmla="*/ 324464 w 432619"/>
              <a:gd name="connsiteY22" fmla="*/ 801329 h 860681"/>
              <a:gd name="connsiteX23" fmla="*/ 373626 w 432619"/>
              <a:gd name="connsiteY23" fmla="*/ 830825 h 860681"/>
              <a:gd name="connsiteX24" fmla="*/ 388374 w 432619"/>
              <a:gd name="connsiteY24" fmla="*/ 845574 h 860681"/>
              <a:gd name="connsiteX25" fmla="*/ 417871 w 432619"/>
              <a:gd name="connsiteY25" fmla="*/ 860322 h 860681"/>
              <a:gd name="connsiteX26" fmla="*/ 432619 w 432619"/>
              <a:gd name="connsiteY26" fmla="*/ 860322 h 860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432619" h="860681">
                <a:moveTo>
                  <a:pt x="0" y="0"/>
                </a:moveTo>
                <a:cubicBezTo>
                  <a:pt x="1639" y="93406"/>
                  <a:pt x="2170" y="186839"/>
                  <a:pt x="4916" y="280219"/>
                </a:cubicBezTo>
                <a:cubicBezTo>
                  <a:pt x="5448" y="298311"/>
                  <a:pt x="4860" y="316892"/>
                  <a:pt x="9832" y="334296"/>
                </a:cubicBezTo>
                <a:cubicBezTo>
                  <a:pt x="11742" y="340981"/>
                  <a:pt x="18845" y="336755"/>
                  <a:pt x="24580" y="349045"/>
                </a:cubicBezTo>
                <a:cubicBezTo>
                  <a:pt x="30315" y="361335"/>
                  <a:pt x="40148" y="395748"/>
                  <a:pt x="44245" y="408038"/>
                </a:cubicBezTo>
                <a:cubicBezTo>
                  <a:pt x="48342" y="420328"/>
                  <a:pt x="47737" y="417804"/>
                  <a:pt x="49161" y="422787"/>
                </a:cubicBezTo>
                <a:cubicBezTo>
                  <a:pt x="51017" y="429283"/>
                  <a:pt x="51940" y="436041"/>
                  <a:pt x="54077" y="442451"/>
                </a:cubicBezTo>
                <a:cubicBezTo>
                  <a:pt x="56868" y="450823"/>
                  <a:pt x="61373" y="458579"/>
                  <a:pt x="63909" y="467032"/>
                </a:cubicBezTo>
                <a:cubicBezTo>
                  <a:pt x="66310" y="475035"/>
                  <a:pt x="63910" y="482599"/>
                  <a:pt x="68826" y="491612"/>
                </a:cubicBezTo>
                <a:cubicBezTo>
                  <a:pt x="73742" y="500625"/>
                  <a:pt x="86851" y="509638"/>
                  <a:pt x="93406" y="521109"/>
                </a:cubicBezTo>
                <a:cubicBezTo>
                  <a:pt x="104564" y="554587"/>
                  <a:pt x="90519" y="513410"/>
                  <a:pt x="108155" y="560438"/>
                </a:cubicBezTo>
                <a:cubicBezTo>
                  <a:pt x="109975" y="565290"/>
                  <a:pt x="109834" y="571140"/>
                  <a:pt x="113071" y="575187"/>
                </a:cubicBezTo>
                <a:cubicBezTo>
                  <a:pt x="116762" y="579801"/>
                  <a:pt x="123641" y="580841"/>
                  <a:pt x="127819" y="585019"/>
                </a:cubicBezTo>
                <a:cubicBezTo>
                  <a:pt x="133613" y="590813"/>
                  <a:pt x="136443" y="599240"/>
                  <a:pt x="142567" y="604683"/>
                </a:cubicBezTo>
                <a:cubicBezTo>
                  <a:pt x="151399" y="612534"/>
                  <a:pt x="161412" y="613696"/>
                  <a:pt x="172064" y="624348"/>
                </a:cubicBezTo>
                <a:cubicBezTo>
                  <a:pt x="182716" y="635000"/>
                  <a:pt x="198283" y="658761"/>
                  <a:pt x="206477" y="668593"/>
                </a:cubicBezTo>
                <a:cubicBezTo>
                  <a:pt x="214671" y="678425"/>
                  <a:pt x="217370" y="677556"/>
                  <a:pt x="221226" y="683341"/>
                </a:cubicBezTo>
                <a:cubicBezTo>
                  <a:pt x="224503" y="688257"/>
                  <a:pt x="228416" y="692805"/>
                  <a:pt x="231058" y="698090"/>
                </a:cubicBezTo>
                <a:cubicBezTo>
                  <a:pt x="239053" y="714081"/>
                  <a:pt x="231719" y="713500"/>
                  <a:pt x="245806" y="727587"/>
                </a:cubicBezTo>
                <a:cubicBezTo>
                  <a:pt x="249984" y="731765"/>
                  <a:pt x="255639" y="734142"/>
                  <a:pt x="260555" y="737419"/>
                </a:cubicBezTo>
                <a:cubicBezTo>
                  <a:pt x="272377" y="755152"/>
                  <a:pt x="279679" y="768194"/>
                  <a:pt x="299884" y="781664"/>
                </a:cubicBezTo>
                <a:cubicBezTo>
                  <a:pt x="304800" y="784941"/>
                  <a:pt x="310018" y="787805"/>
                  <a:pt x="314632" y="791496"/>
                </a:cubicBezTo>
                <a:cubicBezTo>
                  <a:pt x="318251" y="794392"/>
                  <a:pt x="320756" y="798548"/>
                  <a:pt x="324464" y="801329"/>
                </a:cubicBezTo>
                <a:cubicBezTo>
                  <a:pt x="348191" y="819125"/>
                  <a:pt x="350752" y="819388"/>
                  <a:pt x="373626" y="830825"/>
                </a:cubicBezTo>
                <a:cubicBezTo>
                  <a:pt x="378542" y="835741"/>
                  <a:pt x="383033" y="841123"/>
                  <a:pt x="388374" y="845574"/>
                </a:cubicBezTo>
                <a:cubicBezTo>
                  <a:pt x="396868" y="852652"/>
                  <a:pt x="406785" y="858474"/>
                  <a:pt x="417871" y="860322"/>
                </a:cubicBezTo>
                <a:cubicBezTo>
                  <a:pt x="422720" y="861130"/>
                  <a:pt x="427703" y="860322"/>
                  <a:pt x="432619" y="860322"/>
                </a:cubicBezTo>
              </a:path>
            </a:pathLst>
          </a:cu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/>
          <p:nvPr/>
        </p:nvCxnSpPr>
        <p:spPr>
          <a:xfrm>
            <a:off x="1538081" y="5634554"/>
            <a:ext cx="402508" cy="238207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4697880" y="3258260"/>
            <a:ext cx="3817470" cy="28931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1"/>
            <a:r>
              <a:rPr lang="en-US" b="1" dirty="0">
                <a:latin typeface="Times" panose="02020603050405020304" pitchFamily="18" charset="0"/>
                <a:cs typeface="Times" panose="02020603050405020304" pitchFamily="18" charset="0"/>
              </a:rPr>
              <a:t>Warm-based ice</a:t>
            </a:r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:</a:t>
            </a:r>
          </a:p>
          <a:p>
            <a:pPr lvl="1"/>
            <a:r>
              <a:rPr lang="en-US" i="1" dirty="0">
                <a:latin typeface="Times" panose="02020603050405020304" pitchFamily="18" charset="0"/>
                <a:cs typeface="Times" panose="02020603050405020304" pitchFamily="18" charset="0"/>
              </a:rPr>
              <a:t>T</a:t>
            </a:r>
            <a:r>
              <a:rPr lang="en-US" baseline="-25000" dirty="0">
                <a:latin typeface="Times" panose="02020603050405020304" pitchFamily="18" charset="0"/>
                <a:cs typeface="Times" panose="02020603050405020304" pitchFamily="18" charset="0"/>
              </a:rPr>
              <a:t>b</a:t>
            </a:r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 = melting point</a:t>
            </a:r>
          </a:p>
          <a:p>
            <a:pPr lvl="1"/>
            <a:endParaRPr lang="en-US" baseline="-250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lvl="1"/>
            <a:endParaRPr lang="en-US" baseline="-250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lvl="1"/>
            <a:r>
              <a:rPr lang="en-US" sz="1600" dirty="0" err="1">
                <a:latin typeface="Times" panose="02020603050405020304" pitchFamily="18" charset="0"/>
                <a:cs typeface="Times" panose="02020603050405020304" pitchFamily="18" charset="0"/>
              </a:rPr>
              <a:t>Dirichlet</a:t>
            </a:r>
            <a:r>
              <a:rPr lang="en-US" sz="1600" dirty="0">
                <a:latin typeface="Times" panose="02020603050405020304" pitchFamily="18" charset="0"/>
                <a:cs typeface="Times" panose="02020603050405020304" pitchFamily="18" charset="0"/>
              </a:rPr>
              <a:t> boundary condition </a:t>
            </a:r>
            <a:br>
              <a:rPr lang="en-US" sz="1600" dirty="0">
                <a:latin typeface="Times" panose="02020603050405020304" pitchFamily="18" charset="0"/>
                <a:cs typeface="Times" panose="02020603050405020304" pitchFamily="18" charset="0"/>
              </a:rPr>
            </a:br>
            <a:r>
              <a:rPr lang="en-US" sz="1600" dirty="0">
                <a:latin typeface="Times" panose="02020603050405020304" pitchFamily="18" charset="0"/>
                <a:cs typeface="Times" panose="02020603050405020304" pitchFamily="18" charset="0"/>
              </a:rPr>
              <a:t>(one that fixes the value of </a:t>
            </a:r>
            <a:r>
              <a:rPr lang="en-US" sz="1600" i="1" dirty="0">
                <a:latin typeface="Times" panose="02020603050405020304" pitchFamily="18" charset="0"/>
                <a:cs typeface="Times" panose="02020603050405020304" pitchFamily="18" charset="0"/>
              </a:rPr>
              <a:t>T</a:t>
            </a:r>
            <a:r>
              <a:rPr lang="en-US" sz="1600" dirty="0">
                <a:latin typeface="Times" panose="02020603050405020304" pitchFamily="18" charset="0"/>
                <a:cs typeface="Times" panose="02020603050405020304" pitchFamily="18" charset="0"/>
              </a:rPr>
              <a:t>)</a:t>
            </a:r>
          </a:p>
          <a:p>
            <a:pPr lvl="1"/>
            <a:endParaRPr lang="en-US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lvl="1"/>
            <a:endParaRPr lang="en-US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lvl="1"/>
            <a:endParaRPr lang="en-US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lvl="1"/>
            <a:endParaRPr lang="en-US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lvl="1"/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5666020" y="4927287"/>
            <a:ext cx="0" cy="904875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5666020" y="5841687"/>
            <a:ext cx="12763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084995" y="5107275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z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208945" y="5818616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T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418370" y="5678273"/>
            <a:ext cx="304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0</a:t>
            </a:r>
          </a:p>
        </p:txBody>
      </p:sp>
      <p:sp>
        <p:nvSpPr>
          <p:cNvPr id="30" name="Freeform 29"/>
          <p:cNvSpPr/>
          <p:nvPr/>
        </p:nvSpPr>
        <p:spPr>
          <a:xfrm>
            <a:off x="6026434" y="4975527"/>
            <a:ext cx="432619" cy="860681"/>
          </a:xfrm>
          <a:custGeom>
            <a:avLst/>
            <a:gdLst>
              <a:gd name="connsiteX0" fmla="*/ 0 w 432619"/>
              <a:gd name="connsiteY0" fmla="*/ 0 h 860681"/>
              <a:gd name="connsiteX1" fmla="*/ 4916 w 432619"/>
              <a:gd name="connsiteY1" fmla="*/ 280219 h 860681"/>
              <a:gd name="connsiteX2" fmla="*/ 9832 w 432619"/>
              <a:gd name="connsiteY2" fmla="*/ 334296 h 860681"/>
              <a:gd name="connsiteX3" fmla="*/ 24580 w 432619"/>
              <a:gd name="connsiteY3" fmla="*/ 349045 h 860681"/>
              <a:gd name="connsiteX4" fmla="*/ 34413 w 432619"/>
              <a:gd name="connsiteY4" fmla="*/ 363793 h 860681"/>
              <a:gd name="connsiteX5" fmla="*/ 44245 w 432619"/>
              <a:gd name="connsiteY5" fmla="*/ 408038 h 860681"/>
              <a:gd name="connsiteX6" fmla="*/ 49161 w 432619"/>
              <a:gd name="connsiteY6" fmla="*/ 422787 h 860681"/>
              <a:gd name="connsiteX7" fmla="*/ 54077 w 432619"/>
              <a:gd name="connsiteY7" fmla="*/ 442451 h 860681"/>
              <a:gd name="connsiteX8" fmla="*/ 63909 w 432619"/>
              <a:gd name="connsiteY8" fmla="*/ 467032 h 860681"/>
              <a:gd name="connsiteX9" fmla="*/ 68826 w 432619"/>
              <a:gd name="connsiteY9" fmla="*/ 491612 h 860681"/>
              <a:gd name="connsiteX10" fmla="*/ 73742 w 432619"/>
              <a:gd name="connsiteY10" fmla="*/ 511277 h 860681"/>
              <a:gd name="connsiteX11" fmla="*/ 93406 w 432619"/>
              <a:gd name="connsiteY11" fmla="*/ 521109 h 860681"/>
              <a:gd name="connsiteX12" fmla="*/ 108155 w 432619"/>
              <a:gd name="connsiteY12" fmla="*/ 560438 h 860681"/>
              <a:gd name="connsiteX13" fmla="*/ 113071 w 432619"/>
              <a:gd name="connsiteY13" fmla="*/ 575187 h 860681"/>
              <a:gd name="connsiteX14" fmla="*/ 127819 w 432619"/>
              <a:gd name="connsiteY14" fmla="*/ 585019 h 860681"/>
              <a:gd name="connsiteX15" fmla="*/ 142567 w 432619"/>
              <a:gd name="connsiteY15" fmla="*/ 604683 h 860681"/>
              <a:gd name="connsiteX16" fmla="*/ 172064 w 432619"/>
              <a:gd name="connsiteY16" fmla="*/ 624348 h 860681"/>
              <a:gd name="connsiteX17" fmla="*/ 176980 w 432619"/>
              <a:gd name="connsiteY17" fmla="*/ 639096 h 860681"/>
              <a:gd name="connsiteX18" fmla="*/ 206477 w 432619"/>
              <a:gd name="connsiteY18" fmla="*/ 668593 h 860681"/>
              <a:gd name="connsiteX19" fmla="*/ 221226 w 432619"/>
              <a:gd name="connsiteY19" fmla="*/ 683341 h 860681"/>
              <a:gd name="connsiteX20" fmla="*/ 231058 w 432619"/>
              <a:gd name="connsiteY20" fmla="*/ 698090 h 860681"/>
              <a:gd name="connsiteX21" fmla="*/ 245806 w 432619"/>
              <a:gd name="connsiteY21" fmla="*/ 727587 h 860681"/>
              <a:gd name="connsiteX22" fmla="*/ 260555 w 432619"/>
              <a:gd name="connsiteY22" fmla="*/ 737419 h 860681"/>
              <a:gd name="connsiteX23" fmla="*/ 299884 w 432619"/>
              <a:gd name="connsiteY23" fmla="*/ 781664 h 860681"/>
              <a:gd name="connsiteX24" fmla="*/ 314632 w 432619"/>
              <a:gd name="connsiteY24" fmla="*/ 791496 h 860681"/>
              <a:gd name="connsiteX25" fmla="*/ 324464 w 432619"/>
              <a:gd name="connsiteY25" fmla="*/ 801329 h 860681"/>
              <a:gd name="connsiteX26" fmla="*/ 373626 w 432619"/>
              <a:gd name="connsiteY26" fmla="*/ 830825 h 860681"/>
              <a:gd name="connsiteX27" fmla="*/ 388374 w 432619"/>
              <a:gd name="connsiteY27" fmla="*/ 845574 h 860681"/>
              <a:gd name="connsiteX28" fmla="*/ 417871 w 432619"/>
              <a:gd name="connsiteY28" fmla="*/ 860322 h 860681"/>
              <a:gd name="connsiteX29" fmla="*/ 432619 w 432619"/>
              <a:gd name="connsiteY29" fmla="*/ 860322 h 860681"/>
              <a:gd name="connsiteX0" fmla="*/ 0 w 432619"/>
              <a:gd name="connsiteY0" fmla="*/ 0 h 860681"/>
              <a:gd name="connsiteX1" fmla="*/ 4916 w 432619"/>
              <a:gd name="connsiteY1" fmla="*/ 280219 h 860681"/>
              <a:gd name="connsiteX2" fmla="*/ 9832 w 432619"/>
              <a:gd name="connsiteY2" fmla="*/ 334296 h 860681"/>
              <a:gd name="connsiteX3" fmla="*/ 24580 w 432619"/>
              <a:gd name="connsiteY3" fmla="*/ 349045 h 860681"/>
              <a:gd name="connsiteX4" fmla="*/ 34413 w 432619"/>
              <a:gd name="connsiteY4" fmla="*/ 363793 h 860681"/>
              <a:gd name="connsiteX5" fmla="*/ 44245 w 432619"/>
              <a:gd name="connsiteY5" fmla="*/ 408038 h 860681"/>
              <a:gd name="connsiteX6" fmla="*/ 49161 w 432619"/>
              <a:gd name="connsiteY6" fmla="*/ 422787 h 860681"/>
              <a:gd name="connsiteX7" fmla="*/ 54077 w 432619"/>
              <a:gd name="connsiteY7" fmla="*/ 442451 h 860681"/>
              <a:gd name="connsiteX8" fmla="*/ 63909 w 432619"/>
              <a:gd name="connsiteY8" fmla="*/ 467032 h 860681"/>
              <a:gd name="connsiteX9" fmla="*/ 68826 w 432619"/>
              <a:gd name="connsiteY9" fmla="*/ 491612 h 860681"/>
              <a:gd name="connsiteX10" fmla="*/ 93406 w 432619"/>
              <a:gd name="connsiteY10" fmla="*/ 521109 h 860681"/>
              <a:gd name="connsiteX11" fmla="*/ 108155 w 432619"/>
              <a:gd name="connsiteY11" fmla="*/ 560438 h 860681"/>
              <a:gd name="connsiteX12" fmla="*/ 113071 w 432619"/>
              <a:gd name="connsiteY12" fmla="*/ 575187 h 860681"/>
              <a:gd name="connsiteX13" fmla="*/ 127819 w 432619"/>
              <a:gd name="connsiteY13" fmla="*/ 585019 h 860681"/>
              <a:gd name="connsiteX14" fmla="*/ 142567 w 432619"/>
              <a:gd name="connsiteY14" fmla="*/ 604683 h 860681"/>
              <a:gd name="connsiteX15" fmla="*/ 172064 w 432619"/>
              <a:gd name="connsiteY15" fmla="*/ 624348 h 860681"/>
              <a:gd name="connsiteX16" fmla="*/ 176980 w 432619"/>
              <a:gd name="connsiteY16" fmla="*/ 639096 h 860681"/>
              <a:gd name="connsiteX17" fmla="*/ 206477 w 432619"/>
              <a:gd name="connsiteY17" fmla="*/ 668593 h 860681"/>
              <a:gd name="connsiteX18" fmla="*/ 221226 w 432619"/>
              <a:gd name="connsiteY18" fmla="*/ 683341 h 860681"/>
              <a:gd name="connsiteX19" fmla="*/ 231058 w 432619"/>
              <a:gd name="connsiteY19" fmla="*/ 698090 h 860681"/>
              <a:gd name="connsiteX20" fmla="*/ 245806 w 432619"/>
              <a:gd name="connsiteY20" fmla="*/ 727587 h 860681"/>
              <a:gd name="connsiteX21" fmla="*/ 260555 w 432619"/>
              <a:gd name="connsiteY21" fmla="*/ 737419 h 860681"/>
              <a:gd name="connsiteX22" fmla="*/ 299884 w 432619"/>
              <a:gd name="connsiteY22" fmla="*/ 781664 h 860681"/>
              <a:gd name="connsiteX23" fmla="*/ 314632 w 432619"/>
              <a:gd name="connsiteY23" fmla="*/ 791496 h 860681"/>
              <a:gd name="connsiteX24" fmla="*/ 324464 w 432619"/>
              <a:gd name="connsiteY24" fmla="*/ 801329 h 860681"/>
              <a:gd name="connsiteX25" fmla="*/ 373626 w 432619"/>
              <a:gd name="connsiteY25" fmla="*/ 830825 h 860681"/>
              <a:gd name="connsiteX26" fmla="*/ 388374 w 432619"/>
              <a:gd name="connsiteY26" fmla="*/ 845574 h 860681"/>
              <a:gd name="connsiteX27" fmla="*/ 417871 w 432619"/>
              <a:gd name="connsiteY27" fmla="*/ 860322 h 860681"/>
              <a:gd name="connsiteX28" fmla="*/ 432619 w 432619"/>
              <a:gd name="connsiteY28" fmla="*/ 860322 h 860681"/>
              <a:gd name="connsiteX0" fmla="*/ 0 w 432619"/>
              <a:gd name="connsiteY0" fmla="*/ 0 h 860681"/>
              <a:gd name="connsiteX1" fmla="*/ 4916 w 432619"/>
              <a:gd name="connsiteY1" fmla="*/ 280219 h 860681"/>
              <a:gd name="connsiteX2" fmla="*/ 9832 w 432619"/>
              <a:gd name="connsiteY2" fmla="*/ 334296 h 860681"/>
              <a:gd name="connsiteX3" fmla="*/ 24580 w 432619"/>
              <a:gd name="connsiteY3" fmla="*/ 349045 h 860681"/>
              <a:gd name="connsiteX4" fmla="*/ 34413 w 432619"/>
              <a:gd name="connsiteY4" fmla="*/ 363793 h 860681"/>
              <a:gd name="connsiteX5" fmla="*/ 44245 w 432619"/>
              <a:gd name="connsiteY5" fmla="*/ 408038 h 860681"/>
              <a:gd name="connsiteX6" fmla="*/ 49161 w 432619"/>
              <a:gd name="connsiteY6" fmla="*/ 422787 h 860681"/>
              <a:gd name="connsiteX7" fmla="*/ 54077 w 432619"/>
              <a:gd name="connsiteY7" fmla="*/ 442451 h 860681"/>
              <a:gd name="connsiteX8" fmla="*/ 63909 w 432619"/>
              <a:gd name="connsiteY8" fmla="*/ 467032 h 860681"/>
              <a:gd name="connsiteX9" fmla="*/ 68826 w 432619"/>
              <a:gd name="connsiteY9" fmla="*/ 491612 h 860681"/>
              <a:gd name="connsiteX10" fmla="*/ 93406 w 432619"/>
              <a:gd name="connsiteY10" fmla="*/ 521109 h 860681"/>
              <a:gd name="connsiteX11" fmla="*/ 108155 w 432619"/>
              <a:gd name="connsiteY11" fmla="*/ 560438 h 860681"/>
              <a:gd name="connsiteX12" fmla="*/ 113071 w 432619"/>
              <a:gd name="connsiteY12" fmla="*/ 575187 h 860681"/>
              <a:gd name="connsiteX13" fmla="*/ 127819 w 432619"/>
              <a:gd name="connsiteY13" fmla="*/ 585019 h 860681"/>
              <a:gd name="connsiteX14" fmla="*/ 142567 w 432619"/>
              <a:gd name="connsiteY14" fmla="*/ 604683 h 860681"/>
              <a:gd name="connsiteX15" fmla="*/ 172064 w 432619"/>
              <a:gd name="connsiteY15" fmla="*/ 624348 h 860681"/>
              <a:gd name="connsiteX16" fmla="*/ 206477 w 432619"/>
              <a:gd name="connsiteY16" fmla="*/ 668593 h 860681"/>
              <a:gd name="connsiteX17" fmla="*/ 221226 w 432619"/>
              <a:gd name="connsiteY17" fmla="*/ 683341 h 860681"/>
              <a:gd name="connsiteX18" fmla="*/ 231058 w 432619"/>
              <a:gd name="connsiteY18" fmla="*/ 698090 h 860681"/>
              <a:gd name="connsiteX19" fmla="*/ 245806 w 432619"/>
              <a:gd name="connsiteY19" fmla="*/ 727587 h 860681"/>
              <a:gd name="connsiteX20" fmla="*/ 260555 w 432619"/>
              <a:gd name="connsiteY20" fmla="*/ 737419 h 860681"/>
              <a:gd name="connsiteX21" fmla="*/ 299884 w 432619"/>
              <a:gd name="connsiteY21" fmla="*/ 781664 h 860681"/>
              <a:gd name="connsiteX22" fmla="*/ 314632 w 432619"/>
              <a:gd name="connsiteY22" fmla="*/ 791496 h 860681"/>
              <a:gd name="connsiteX23" fmla="*/ 324464 w 432619"/>
              <a:gd name="connsiteY23" fmla="*/ 801329 h 860681"/>
              <a:gd name="connsiteX24" fmla="*/ 373626 w 432619"/>
              <a:gd name="connsiteY24" fmla="*/ 830825 h 860681"/>
              <a:gd name="connsiteX25" fmla="*/ 388374 w 432619"/>
              <a:gd name="connsiteY25" fmla="*/ 845574 h 860681"/>
              <a:gd name="connsiteX26" fmla="*/ 417871 w 432619"/>
              <a:gd name="connsiteY26" fmla="*/ 860322 h 860681"/>
              <a:gd name="connsiteX27" fmla="*/ 432619 w 432619"/>
              <a:gd name="connsiteY27" fmla="*/ 860322 h 860681"/>
              <a:gd name="connsiteX0" fmla="*/ 0 w 432619"/>
              <a:gd name="connsiteY0" fmla="*/ 0 h 860681"/>
              <a:gd name="connsiteX1" fmla="*/ 4916 w 432619"/>
              <a:gd name="connsiteY1" fmla="*/ 280219 h 860681"/>
              <a:gd name="connsiteX2" fmla="*/ 9832 w 432619"/>
              <a:gd name="connsiteY2" fmla="*/ 334296 h 860681"/>
              <a:gd name="connsiteX3" fmla="*/ 24580 w 432619"/>
              <a:gd name="connsiteY3" fmla="*/ 349045 h 860681"/>
              <a:gd name="connsiteX4" fmla="*/ 44245 w 432619"/>
              <a:gd name="connsiteY4" fmla="*/ 408038 h 860681"/>
              <a:gd name="connsiteX5" fmla="*/ 49161 w 432619"/>
              <a:gd name="connsiteY5" fmla="*/ 422787 h 860681"/>
              <a:gd name="connsiteX6" fmla="*/ 54077 w 432619"/>
              <a:gd name="connsiteY6" fmla="*/ 442451 h 860681"/>
              <a:gd name="connsiteX7" fmla="*/ 63909 w 432619"/>
              <a:gd name="connsiteY7" fmla="*/ 467032 h 860681"/>
              <a:gd name="connsiteX8" fmla="*/ 68826 w 432619"/>
              <a:gd name="connsiteY8" fmla="*/ 491612 h 860681"/>
              <a:gd name="connsiteX9" fmla="*/ 93406 w 432619"/>
              <a:gd name="connsiteY9" fmla="*/ 521109 h 860681"/>
              <a:gd name="connsiteX10" fmla="*/ 108155 w 432619"/>
              <a:gd name="connsiteY10" fmla="*/ 560438 h 860681"/>
              <a:gd name="connsiteX11" fmla="*/ 113071 w 432619"/>
              <a:gd name="connsiteY11" fmla="*/ 575187 h 860681"/>
              <a:gd name="connsiteX12" fmla="*/ 127819 w 432619"/>
              <a:gd name="connsiteY12" fmla="*/ 585019 h 860681"/>
              <a:gd name="connsiteX13" fmla="*/ 142567 w 432619"/>
              <a:gd name="connsiteY13" fmla="*/ 604683 h 860681"/>
              <a:gd name="connsiteX14" fmla="*/ 172064 w 432619"/>
              <a:gd name="connsiteY14" fmla="*/ 624348 h 860681"/>
              <a:gd name="connsiteX15" fmla="*/ 206477 w 432619"/>
              <a:gd name="connsiteY15" fmla="*/ 668593 h 860681"/>
              <a:gd name="connsiteX16" fmla="*/ 221226 w 432619"/>
              <a:gd name="connsiteY16" fmla="*/ 683341 h 860681"/>
              <a:gd name="connsiteX17" fmla="*/ 231058 w 432619"/>
              <a:gd name="connsiteY17" fmla="*/ 698090 h 860681"/>
              <a:gd name="connsiteX18" fmla="*/ 245806 w 432619"/>
              <a:gd name="connsiteY18" fmla="*/ 727587 h 860681"/>
              <a:gd name="connsiteX19" fmla="*/ 260555 w 432619"/>
              <a:gd name="connsiteY19" fmla="*/ 737419 h 860681"/>
              <a:gd name="connsiteX20" fmla="*/ 299884 w 432619"/>
              <a:gd name="connsiteY20" fmla="*/ 781664 h 860681"/>
              <a:gd name="connsiteX21" fmla="*/ 314632 w 432619"/>
              <a:gd name="connsiteY21" fmla="*/ 791496 h 860681"/>
              <a:gd name="connsiteX22" fmla="*/ 324464 w 432619"/>
              <a:gd name="connsiteY22" fmla="*/ 801329 h 860681"/>
              <a:gd name="connsiteX23" fmla="*/ 373626 w 432619"/>
              <a:gd name="connsiteY23" fmla="*/ 830825 h 860681"/>
              <a:gd name="connsiteX24" fmla="*/ 388374 w 432619"/>
              <a:gd name="connsiteY24" fmla="*/ 845574 h 860681"/>
              <a:gd name="connsiteX25" fmla="*/ 417871 w 432619"/>
              <a:gd name="connsiteY25" fmla="*/ 860322 h 860681"/>
              <a:gd name="connsiteX26" fmla="*/ 432619 w 432619"/>
              <a:gd name="connsiteY26" fmla="*/ 860322 h 860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432619" h="860681">
                <a:moveTo>
                  <a:pt x="0" y="0"/>
                </a:moveTo>
                <a:cubicBezTo>
                  <a:pt x="1639" y="93406"/>
                  <a:pt x="2170" y="186839"/>
                  <a:pt x="4916" y="280219"/>
                </a:cubicBezTo>
                <a:cubicBezTo>
                  <a:pt x="5448" y="298311"/>
                  <a:pt x="4860" y="316892"/>
                  <a:pt x="9832" y="334296"/>
                </a:cubicBezTo>
                <a:cubicBezTo>
                  <a:pt x="11742" y="340981"/>
                  <a:pt x="18845" y="336755"/>
                  <a:pt x="24580" y="349045"/>
                </a:cubicBezTo>
                <a:cubicBezTo>
                  <a:pt x="30315" y="361335"/>
                  <a:pt x="40148" y="395748"/>
                  <a:pt x="44245" y="408038"/>
                </a:cubicBezTo>
                <a:cubicBezTo>
                  <a:pt x="48342" y="420328"/>
                  <a:pt x="47737" y="417804"/>
                  <a:pt x="49161" y="422787"/>
                </a:cubicBezTo>
                <a:cubicBezTo>
                  <a:pt x="51017" y="429283"/>
                  <a:pt x="51940" y="436041"/>
                  <a:pt x="54077" y="442451"/>
                </a:cubicBezTo>
                <a:cubicBezTo>
                  <a:pt x="56868" y="450823"/>
                  <a:pt x="61373" y="458579"/>
                  <a:pt x="63909" y="467032"/>
                </a:cubicBezTo>
                <a:cubicBezTo>
                  <a:pt x="66310" y="475035"/>
                  <a:pt x="63910" y="482599"/>
                  <a:pt x="68826" y="491612"/>
                </a:cubicBezTo>
                <a:cubicBezTo>
                  <a:pt x="73742" y="500625"/>
                  <a:pt x="86851" y="509638"/>
                  <a:pt x="93406" y="521109"/>
                </a:cubicBezTo>
                <a:cubicBezTo>
                  <a:pt x="104564" y="554587"/>
                  <a:pt x="90519" y="513410"/>
                  <a:pt x="108155" y="560438"/>
                </a:cubicBezTo>
                <a:cubicBezTo>
                  <a:pt x="109975" y="565290"/>
                  <a:pt x="109834" y="571140"/>
                  <a:pt x="113071" y="575187"/>
                </a:cubicBezTo>
                <a:cubicBezTo>
                  <a:pt x="116762" y="579801"/>
                  <a:pt x="123641" y="580841"/>
                  <a:pt x="127819" y="585019"/>
                </a:cubicBezTo>
                <a:cubicBezTo>
                  <a:pt x="133613" y="590813"/>
                  <a:pt x="136443" y="599240"/>
                  <a:pt x="142567" y="604683"/>
                </a:cubicBezTo>
                <a:cubicBezTo>
                  <a:pt x="151399" y="612534"/>
                  <a:pt x="161412" y="613696"/>
                  <a:pt x="172064" y="624348"/>
                </a:cubicBezTo>
                <a:cubicBezTo>
                  <a:pt x="182716" y="635000"/>
                  <a:pt x="198283" y="658761"/>
                  <a:pt x="206477" y="668593"/>
                </a:cubicBezTo>
                <a:cubicBezTo>
                  <a:pt x="214671" y="678425"/>
                  <a:pt x="217370" y="677556"/>
                  <a:pt x="221226" y="683341"/>
                </a:cubicBezTo>
                <a:cubicBezTo>
                  <a:pt x="224503" y="688257"/>
                  <a:pt x="228416" y="692805"/>
                  <a:pt x="231058" y="698090"/>
                </a:cubicBezTo>
                <a:cubicBezTo>
                  <a:pt x="239053" y="714081"/>
                  <a:pt x="231719" y="713500"/>
                  <a:pt x="245806" y="727587"/>
                </a:cubicBezTo>
                <a:cubicBezTo>
                  <a:pt x="249984" y="731765"/>
                  <a:pt x="255639" y="734142"/>
                  <a:pt x="260555" y="737419"/>
                </a:cubicBezTo>
                <a:cubicBezTo>
                  <a:pt x="272377" y="755152"/>
                  <a:pt x="279679" y="768194"/>
                  <a:pt x="299884" y="781664"/>
                </a:cubicBezTo>
                <a:cubicBezTo>
                  <a:pt x="304800" y="784941"/>
                  <a:pt x="310018" y="787805"/>
                  <a:pt x="314632" y="791496"/>
                </a:cubicBezTo>
                <a:cubicBezTo>
                  <a:pt x="318251" y="794392"/>
                  <a:pt x="320756" y="798548"/>
                  <a:pt x="324464" y="801329"/>
                </a:cubicBezTo>
                <a:cubicBezTo>
                  <a:pt x="348191" y="819125"/>
                  <a:pt x="350752" y="819388"/>
                  <a:pt x="373626" y="830825"/>
                </a:cubicBezTo>
                <a:cubicBezTo>
                  <a:pt x="378542" y="835741"/>
                  <a:pt x="383033" y="841123"/>
                  <a:pt x="388374" y="845574"/>
                </a:cubicBezTo>
                <a:cubicBezTo>
                  <a:pt x="396868" y="852652"/>
                  <a:pt x="406785" y="858474"/>
                  <a:pt x="417871" y="860322"/>
                </a:cubicBezTo>
                <a:cubicBezTo>
                  <a:pt x="422720" y="861130"/>
                  <a:pt x="427703" y="860322"/>
                  <a:pt x="432619" y="860322"/>
                </a:cubicBezTo>
              </a:path>
            </a:pathLst>
          </a:cu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6396164" y="5794687"/>
            <a:ext cx="91440" cy="91440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210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27482" y="466545"/>
                <a:ext cx="7886700" cy="4617720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2000" dirty="0"/>
                  <a:t>1. Solve the heat equation:</a:t>
                </a:r>
              </a:p>
              <a:p>
                <a:pPr marL="0" indent="0">
                  <a:buNone/>
                </a:pPr>
                <a:r>
                  <a:rPr lang="en-US" sz="2000" dirty="0"/>
                  <a:t>	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	</a:t>
                </a:r>
              </a:p>
              <a:p>
                <a:pPr marL="0" indent="0">
                  <a:buNone/>
                </a:pPr>
                <a:r>
                  <a:rPr lang="en-US" sz="1400" dirty="0"/>
                  <a:t>basal boundary condition: </a:t>
                </a:r>
              </a:p>
              <a:p>
                <a:pPr marL="0" indent="0">
                  <a:buNone/>
                </a:pPr>
                <a:r>
                  <a:rPr lang="en-US" sz="1400" i="1" dirty="0"/>
                  <a:t>	dT/</a:t>
                </a:r>
                <a:r>
                  <a:rPr lang="en-US" sz="1400" i="1" dirty="0" err="1"/>
                  <a:t>dz</a:t>
                </a:r>
                <a:r>
                  <a:rPr lang="en-US" sz="1400" dirty="0"/>
                  <a:t> = G/k at the bed </a:t>
                </a:r>
                <a:br>
                  <a:rPr lang="en-US" sz="1400" dirty="0"/>
                </a:br>
                <a:r>
                  <a:rPr lang="en-US" sz="1400" dirty="0"/>
                  <a:t>	where G is geothermal heat flux and k is thermal conductivity in the ice: 0.060 W/m</a:t>
                </a:r>
                <a:r>
                  <a:rPr lang="en-US" sz="1400" baseline="30000" dirty="0"/>
                  <a:t>2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Steady-state T (parameter space)</a:t>
                </a:r>
              </a:p>
              <a:p>
                <a:pPr marL="0" indent="0">
                  <a:buNone/>
                </a:pPr>
                <a:r>
                  <a:rPr lang="en-US" sz="2000" dirty="0"/>
                  <a:t>2. Plot steady-state basal </a:t>
                </a:r>
                <a:r>
                  <a:rPr lang="en-US" sz="2000" i="1" dirty="0"/>
                  <a:t>T </a:t>
                </a:r>
                <a:r>
                  <a:rPr lang="en-US" sz="2000" dirty="0"/>
                  <a:t>against ice thickness </a:t>
                </a:r>
              </a:p>
              <a:p>
                <a:pPr marL="0" indent="0">
                  <a:buNone/>
                </a:pPr>
                <a:r>
                  <a:rPr lang="en-US" sz="2000" dirty="0"/>
                  <a:t>3. Plot steady-state basal </a:t>
                </a:r>
                <a:r>
                  <a:rPr lang="en-US" sz="2000" i="1" dirty="0"/>
                  <a:t>T </a:t>
                </a:r>
                <a:r>
                  <a:rPr lang="en-US" sz="2000" dirty="0"/>
                  <a:t>against accumulation rate </a:t>
                </a:r>
              </a:p>
              <a:p>
                <a:pPr marL="0" indent="0">
                  <a:buNone/>
                </a:pPr>
                <a:r>
                  <a:rPr lang="en-US" sz="2000" dirty="0"/>
                  <a:t>4. Plot steady-state basal </a:t>
                </a:r>
                <a:r>
                  <a:rPr lang="en-US" sz="2000" i="1" dirty="0"/>
                  <a:t>T </a:t>
                </a:r>
                <a:r>
                  <a:rPr lang="en-US" sz="2000" dirty="0"/>
                  <a:t>against  ice thickness AND accumulation rate on the same plot (2-D parameter space)</a:t>
                </a:r>
                <a:endParaRPr lang="en-US" sz="2000" i="1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Time-varying T (phase space)</a:t>
                </a:r>
                <a:br>
                  <a:rPr lang="en-US" sz="2000" dirty="0"/>
                </a:br>
                <a:r>
                  <a:rPr lang="en-US" sz="2000" dirty="0"/>
                  <a:t>5. Phase space plot (surface </a:t>
                </a:r>
                <a:r>
                  <a:rPr lang="en-US" sz="2000" i="1" dirty="0"/>
                  <a:t>T</a:t>
                </a:r>
                <a:r>
                  <a:rPr lang="en-US" sz="2000" dirty="0"/>
                  <a:t> vs. basal </a:t>
                </a:r>
                <a:r>
                  <a:rPr lang="en-US" sz="2000" i="1" dirty="0"/>
                  <a:t>T</a:t>
                </a:r>
                <a:r>
                  <a:rPr lang="en-US" sz="2000" dirty="0"/>
                  <a:t>) and how that varies with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endParaRPr lang="en-US" sz="2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7482" y="466545"/>
                <a:ext cx="7886700" cy="4617720"/>
              </a:xfrm>
              <a:blipFill>
                <a:blip r:embed="rId2"/>
                <a:stretch>
                  <a:fillRect l="-804" t="-1370" b="-268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820371" y="5023892"/>
                <a:ext cx="2920671" cy="82984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⁡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den>
                          </m:f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0371" y="5023892"/>
                <a:ext cx="2920671" cy="8298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716087" y="863654"/>
                <a:ext cx="3044230" cy="86459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num>
                        <m:den>
                          <m:r>
                            <a:rPr lang="en-US" sz="28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𝑤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num>
                        <m:den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6087" y="863654"/>
                <a:ext cx="3044230" cy="86459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/>
          <p:cNvCxnSpPr/>
          <p:nvPr/>
        </p:nvCxnSpPr>
        <p:spPr>
          <a:xfrm flipV="1">
            <a:off x="8829674" y="212686"/>
            <a:ext cx="0" cy="1728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7280707" y="1959190"/>
            <a:ext cx="15489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7774282" y="339362"/>
            <a:ext cx="1055392" cy="16198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055107" y="2313740"/>
            <a:ext cx="4424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w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686717" y="1912779"/>
            <a:ext cx="228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713224" y="2224547"/>
            <a:ext cx="1341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Accumulation rate</a:t>
            </a:r>
          </a:p>
          <a:p>
            <a:pPr algn="ctr"/>
            <a:r>
              <a:rPr lang="en-US" sz="900" dirty="0"/>
              <a:t> </a:t>
            </a:r>
            <a:r>
              <a:rPr lang="en-US" sz="900" i="1" dirty="0"/>
              <a:t>a</a:t>
            </a:r>
          </a:p>
        </p:txBody>
      </p:sp>
      <p:cxnSp>
        <p:nvCxnSpPr>
          <p:cNvPr id="21" name="Straight Connector 20"/>
          <p:cNvCxnSpPr/>
          <p:nvPr/>
        </p:nvCxnSpPr>
        <p:spPr>
          <a:xfrm flipV="1">
            <a:off x="7454343" y="1940600"/>
            <a:ext cx="298054" cy="2987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744968" y="339362"/>
            <a:ext cx="14859" cy="159002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8801017" y="872033"/>
            <a:ext cx="4424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z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4/7/2020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Practical 5: Heat equation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48BFC-A962-494A-B080-DB0729ABB9A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2484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22233</TotalTime>
  <Words>279</Words>
  <Application>Microsoft Macintosh PowerPoint</Application>
  <PresentationFormat>On-screen Show (4:3)</PresentationFormat>
  <Paragraphs>66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Times</vt:lpstr>
      <vt:lpstr>Times New Roman</vt:lpstr>
      <vt:lpstr>Office Theme</vt:lpstr>
      <vt:lpstr>PowerPoint Presentation</vt:lpstr>
      <vt:lpstr>Boundary conditions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 Kingslake</dc:creator>
  <cp:lastModifiedBy>Jonny Kingslake</cp:lastModifiedBy>
  <cp:revision>40</cp:revision>
  <cp:lastPrinted>2018-03-22T17:06:17Z</cp:lastPrinted>
  <dcterms:created xsi:type="dcterms:W3CDTF">2018-03-20T19:11:16Z</dcterms:created>
  <dcterms:modified xsi:type="dcterms:W3CDTF">2023-04-06T12:20:31Z</dcterms:modified>
</cp:coreProperties>
</file>