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3" r:id="rId2"/>
    <p:sldId id="328" r:id="rId3"/>
    <p:sldId id="330" r:id="rId4"/>
    <p:sldId id="331" r:id="rId5"/>
    <p:sldId id="332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07" autoAdjust="0"/>
    <p:restoredTop sz="96029"/>
  </p:normalViewPr>
  <p:slideViewPr>
    <p:cSldViewPr snapToGrid="0">
      <p:cViewPr varScale="1">
        <p:scale>
          <a:sx n="122" d="100"/>
          <a:sy n="122" d="100"/>
        </p:scale>
        <p:origin x="936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5FC64-A39E-4C63-B4DF-8199BBA77BC4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A4E6-529D-4970-B3DA-AB5D95E6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5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9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4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1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0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8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6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1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2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9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4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4/7/2020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Practical 5: Heat equation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3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C837-452E-438A-A12C-1EA912E08F40}" type="slidenum">
              <a:rPr lang="en-US" smtClean="0"/>
              <a:t>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8880" y="792513"/>
            <a:ext cx="86909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8: 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equation and data-model comparisons</a:t>
            </a:r>
            <a:endParaRPr lang="en-US" sz="4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8880" y="-725120"/>
            <a:ext cx="77724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2800" dirty="0"/>
              <a:t>Glaciology</a:t>
            </a:r>
            <a:br>
              <a:rPr lang="en-US" sz="2800" dirty="0"/>
            </a:br>
            <a:r>
              <a:rPr lang="en-US" sz="2000" dirty="0"/>
              <a:t>EESCGU4220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48081" y="3155221"/>
            <a:ext cx="7263199" cy="26457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Aims:</a:t>
            </a:r>
          </a:p>
          <a:p>
            <a:pPr marL="0" indent="0">
              <a:buNone/>
            </a:pPr>
            <a:r>
              <a:rPr lang="en-US" sz="2000" dirty="0"/>
              <a:t>Get a feel for what controls age-depth </a:t>
            </a:r>
          </a:p>
          <a:p>
            <a:pPr marL="0" indent="0">
              <a:buNone/>
            </a:pPr>
            <a:r>
              <a:rPr lang="en-US" sz="2000" dirty="0"/>
              <a:t>Learn how to ‘tune’ a model to observations.</a:t>
            </a:r>
          </a:p>
          <a:p>
            <a:pPr marL="0" indent="0">
              <a:buNone/>
            </a:pPr>
            <a:r>
              <a:rPr lang="en-US" sz="2000" dirty="0"/>
              <a:t>Understand some of the limitations of this type of ‘inverse method’</a:t>
            </a:r>
          </a:p>
          <a:p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Practical 5: Heat equation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1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C0FC30-15BE-9843-90A4-18754234FD7D}"/>
                  </a:ext>
                </a:extLst>
              </p:cNvPr>
              <p:cNvSpPr txBox="1"/>
              <p:nvPr/>
            </p:nvSpPr>
            <p:spPr>
              <a:xfrm>
                <a:off x="869957" y="1410880"/>
                <a:ext cx="3035383" cy="10534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𝑤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C0FC30-15BE-9843-90A4-18754234F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57" y="1410880"/>
                <a:ext cx="3035383" cy="1053430"/>
              </a:xfrm>
              <a:prstGeom prst="rect">
                <a:avLst/>
              </a:prstGeom>
              <a:blipFill>
                <a:blip r:embed="rId2"/>
                <a:stretch>
                  <a:fillRect l="-3320" t="-1176" r="-2490" b="-129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827" y="16292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The age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541" y="300337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is the age</a:t>
            </a:r>
          </a:p>
          <a:p>
            <a:pPr marL="0" indent="0">
              <a:buNone/>
            </a:pPr>
            <a:r>
              <a:rPr lang="en-US" sz="2000" dirty="0"/>
              <a:t>t is time</a:t>
            </a:r>
          </a:p>
          <a:p>
            <a:pPr marL="0" indent="0">
              <a:buNone/>
            </a:pPr>
            <a:r>
              <a:rPr lang="en-US" sz="2000" dirty="0"/>
              <a:t>w is vertical velocity (positive upwards)</a:t>
            </a:r>
          </a:p>
          <a:p>
            <a:pPr marL="0" indent="0">
              <a:buNone/>
            </a:pPr>
            <a:r>
              <a:rPr lang="en-US" sz="2000" dirty="0"/>
              <a:t>z is vertical position  (positive upwards)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10: Heat flow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D248-1A81-4921-A592-9D550EF49DA3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83E9C3-276E-8847-9452-948E05FC0BFA}"/>
                  </a:ext>
                </a:extLst>
              </p:cNvPr>
              <p:cNvSpPr txBox="1"/>
              <p:nvPr/>
            </p:nvSpPr>
            <p:spPr>
              <a:xfrm>
                <a:off x="954624" y="5457947"/>
                <a:ext cx="6269922" cy="8931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+2)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num>
                                    <m:den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83E9C3-276E-8847-9452-948E05FC0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4" y="5457947"/>
                <a:ext cx="6269922" cy="893193"/>
              </a:xfrm>
              <a:prstGeom prst="rect">
                <a:avLst/>
              </a:prstGeom>
              <a:blipFill>
                <a:blip r:embed="rId3"/>
                <a:stretch>
                  <a:fillRect l="-202" t="-4167" b="-1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7D7A77-D204-8143-9029-A4C772C0EEB5}"/>
                  </a:ext>
                </a:extLst>
              </p:cNvPr>
              <p:cNvSpPr txBox="1"/>
              <p:nvPr/>
            </p:nvSpPr>
            <p:spPr>
              <a:xfrm>
                <a:off x="954623" y="4791901"/>
                <a:ext cx="2821606" cy="5539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7D7A77-D204-8143-9029-A4C772C0E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3" y="4791901"/>
                <a:ext cx="2821606" cy="553998"/>
              </a:xfrm>
              <a:prstGeom prst="rect">
                <a:avLst/>
              </a:prstGeom>
              <a:blipFill>
                <a:blip r:embed="rId4"/>
                <a:stretch>
                  <a:fillRect l="-2679" r="-3125" b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35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C0FC30-15BE-9843-90A4-18754234FD7D}"/>
                  </a:ext>
                </a:extLst>
              </p:cNvPr>
              <p:cNvSpPr txBox="1"/>
              <p:nvPr/>
            </p:nvSpPr>
            <p:spPr>
              <a:xfrm>
                <a:off x="869957" y="1410880"/>
                <a:ext cx="3035383" cy="10534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𝑤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C0FC30-15BE-9843-90A4-18754234F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57" y="1410880"/>
                <a:ext cx="3035383" cy="1053430"/>
              </a:xfrm>
              <a:prstGeom prst="rect">
                <a:avLst/>
              </a:prstGeom>
              <a:blipFill>
                <a:blip r:embed="rId2"/>
                <a:stretch>
                  <a:fillRect l="-3320" t="-1176" r="-2490" b="-129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827" y="16292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The age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541" y="300337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/>
              <a:t>A</a:t>
            </a:r>
            <a:r>
              <a:rPr lang="en-US" sz="2000" dirty="0"/>
              <a:t> is the age</a:t>
            </a:r>
          </a:p>
          <a:p>
            <a:pPr marL="0" indent="0">
              <a:buNone/>
            </a:pPr>
            <a:r>
              <a:rPr lang="en-US" sz="2000" i="1" dirty="0"/>
              <a:t>t </a:t>
            </a:r>
            <a:r>
              <a:rPr lang="en-US" sz="2000" dirty="0"/>
              <a:t>is time</a:t>
            </a:r>
          </a:p>
          <a:p>
            <a:pPr marL="0" indent="0">
              <a:buNone/>
            </a:pPr>
            <a:r>
              <a:rPr lang="en-US" sz="2000" i="1" dirty="0"/>
              <a:t>w</a:t>
            </a:r>
            <a:r>
              <a:rPr lang="en-US" sz="2000" dirty="0"/>
              <a:t> is vertical velocity (positive upwards)</a:t>
            </a:r>
          </a:p>
          <a:p>
            <a:pPr marL="0" indent="0">
              <a:buNone/>
            </a:pPr>
            <a:r>
              <a:rPr lang="en-US" sz="2000" i="1" dirty="0"/>
              <a:t>z</a:t>
            </a:r>
            <a:r>
              <a:rPr lang="en-US" sz="2000" dirty="0"/>
              <a:t> is vertical position  (positive upwards)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10: Heat flow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D248-1A81-4921-A592-9D550EF49DA3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83E9C3-276E-8847-9452-948E05FC0BFA}"/>
                  </a:ext>
                </a:extLst>
              </p:cNvPr>
              <p:cNvSpPr txBox="1"/>
              <p:nvPr/>
            </p:nvSpPr>
            <p:spPr>
              <a:xfrm>
                <a:off x="954624" y="5457947"/>
                <a:ext cx="6269922" cy="8931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+2)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num>
                                    <m:den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83E9C3-276E-8847-9452-948E05FC0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4" y="5457947"/>
                <a:ext cx="6269922" cy="893193"/>
              </a:xfrm>
              <a:prstGeom prst="rect">
                <a:avLst/>
              </a:prstGeom>
              <a:blipFill>
                <a:blip r:embed="rId3"/>
                <a:stretch>
                  <a:fillRect l="-202" t="-4167" b="-1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7D7A77-D204-8143-9029-A4C772C0EEB5}"/>
                  </a:ext>
                </a:extLst>
              </p:cNvPr>
              <p:cNvSpPr txBox="1"/>
              <p:nvPr/>
            </p:nvSpPr>
            <p:spPr>
              <a:xfrm>
                <a:off x="954623" y="4791901"/>
                <a:ext cx="2821606" cy="5539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7D7A77-D204-8143-9029-A4C772C0E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3" y="4791901"/>
                <a:ext cx="2821606" cy="553998"/>
              </a:xfrm>
              <a:prstGeom prst="rect">
                <a:avLst/>
              </a:prstGeom>
              <a:blipFill>
                <a:blip r:embed="rId4"/>
                <a:stretch>
                  <a:fillRect l="-2679" r="-3125" b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E3DC417-53B0-F043-A0FD-B5228615ED08}"/>
              </a:ext>
            </a:extLst>
          </p:cNvPr>
          <p:cNvSpPr txBox="1"/>
          <p:nvPr/>
        </p:nvSpPr>
        <p:spPr>
          <a:xfrm>
            <a:off x="5892799" y="2325511"/>
            <a:ext cx="2810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Model has two parameters</a:t>
            </a:r>
          </a:p>
          <a:p>
            <a:r>
              <a:rPr lang="en-US" sz="3600" b="1" dirty="0"/>
              <a:t>a</a:t>
            </a:r>
            <a:r>
              <a:rPr lang="en-US" sz="3600" dirty="0"/>
              <a:t>,</a:t>
            </a:r>
            <a:r>
              <a:rPr lang="en-US" sz="3600" b="1" dirty="0"/>
              <a:t> p</a:t>
            </a:r>
          </a:p>
        </p:txBody>
      </p:sp>
    </p:spTree>
    <p:extLst>
      <p:ext uri="{BB962C8B-B14F-4D97-AF65-F5344CB8AC3E}">
        <p14:creationId xmlns:p14="http://schemas.microsoft.com/office/powerpoint/2010/main" val="253254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F30A-806D-1847-B4EA-47FDB93C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Observed age-depth from Roosevelt island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752E8-4FDA-4E44-AC32-FD88CC2A4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3531E-843B-0642-929E-46E36538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4B96A0-5FB1-424C-AF1C-B6EE15DE2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3363"/>
            <a:ext cx="3926283" cy="2404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D7EDD5-DDD3-AA4B-8CEE-3AC7BEF5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889" y="1340023"/>
            <a:ext cx="2610423" cy="2285474"/>
          </a:xfrm>
          <a:prstGeom prst="rect">
            <a:avLst/>
          </a:prstGeom>
        </p:spPr>
      </p:pic>
      <p:pic>
        <p:nvPicPr>
          <p:cNvPr id="1026" name="Picture 2" descr="Roosevelt Island Ice Core Drilling - YouTube | Roosevelt island, Arctic  explorers, Island">
            <a:extLst>
              <a:ext uri="{FF2B5EF4-FFF2-40B4-BE49-F238E27FC236}">
                <a16:creationId xmlns:a16="http://schemas.microsoft.com/office/drawing/2014/main" id="{837AB682-FEA6-9846-AF55-F37F9FE01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794" y="1689451"/>
            <a:ext cx="2487316" cy="186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C679D5-A48A-5F46-86C1-D05AF023A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4411" y="3759201"/>
            <a:ext cx="4494389" cy="299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6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64674-2B1C-DB46-BBD6-BB5CD2E2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83" y="1505304"/>
            <a:ext cx="7886700" cy="1325563"/>
          </a:xfrm>
        </p:spPr>
        <p:txBody>
          <a:bodyPr/>
          <a:lstStyle/>
          <a:p>
            <a:r>
              <a:rPr lang="en-US" dirty="0"/>
              <a:t>We have a model and we have data. Can we use this to learn something about climate or ice dynamics?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69FC4-C66E-E445-929B-9B021ADAE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996267"/>
            <a:ext cx="7886700" cy="21806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408FE3-DC21-2C4E-8A86-FCF68764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85C00-BD76-184D-BC0D-BE7110DE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43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57155</TotalTime>
  <Words>186</Words>
  <Application>Microsoft Macintosh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The age equation</vt:lpstr>
      <vt:lpstr>The age equation</vt:lpstr>
      <vt:lpstr>Observed age-depth from Roosevelt island</vt:lpstr>
      <vt:lpstr>We have a model and we have data. Can we use this to learn something about climate or ice dynamics?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Kingslake</dc:creator>
  <cp:lastModifiedBy>Jonny Kingslake</cp:lastModifiedBy>
  <cp:revision>59</cp:revision>
  <cp:lastPrinted>2021-03-25T17:11:32Z</cp:lastPrinted>
  <dcterms:created xsi:type="dcterms:W3CDTF">2018-03-20T19:11:16Z</dcterms:created>
  <dcterms:modified xsi:type="dcterms:W3CDTF">2023-04-18T19:01:03Z</dcterms:modified>
</cp:coreProperties>
</file>