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65" r:id="rId3"/>
    <p:sldId id="266" r:id="rId4"/>
    <p:sldId id="261" r:id="rId5"/>
    <p:sldId id="262" r:id="rId6"/>
    <p:sldId id="263" r:id="rId7"/>
    <p:sldId id="264" r:id="rId8"/>
    <p:sldId id="258" r:id="rId9"/>
    <p:sldId id="259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0" autoAdjust="0"/>
    <p:restoredTop sz="84967" autoAdjust="0"/>
  </p:normalViewPr>
  <p:slideViewPr>
    <p:cSldViewPr snapToGrid="0">
      <p:cViewPr varScale="1">
        <p:scale>
          <a:sx n="82" d="100"/>
          <a:sy n="82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FFB80-604B-49E7-AE6E-1F846CA982EA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C346A-8889-48EE-BFEF-32EC4CE7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45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r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is still there from last time! (as of Jan 2021)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C346A-8889-48EE-BFEF-32EC4CE73F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06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74582-0466-4AD7-B8DD-59E9000EE5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68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Helen Sharman was the first British astronaut and the first woman to visit the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ir"/>
              </a:rPr>
              <a:t>Mir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space station.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They launched on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 May 1991 from the Baikonur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cosmodrome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Soviet republic of Kazakhstan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C346A-8889-48EE-BFEF-32EC4CE73F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88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2/5/20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2: Antarctic surface accumulation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9B38-36EB-4E5C-8E5B-549C76810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2/5/20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2: Antarctic surface accumulation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9B38-36EB-4E5C-8E5B-549C76810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59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2/5/20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2: Antarctic surface accumulation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9B38-36EB-4E5C-8E5B-549C76810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6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2/5/20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2: Antarctic surface accumulation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9B38-36EB-4E5C-8E5B-549C76810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0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2/5/20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2: Antarctic surface accumulation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9B38-36EB-4E5C-8E5B-549C76810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2/5/20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2: Antarctic surface accumulation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9B38-36EB-4E5C-8E5B-549C76810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8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2/5/20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2: Antarctic surface accumulation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9B38-36EB-4E5C-8E5B-549C76810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3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2/5/20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2: Antarctic surface accumulation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9B38-36EB-4E5C-8E5B-549C76810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5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2/5/20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2: Antarctic surface accumulation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9B38-36EB-4E5C-8E5B-549C76810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6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2/5/20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2: Antarctic surface accumulation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9B38-36EB-4E5C-8E5B-549C76810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1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2/5/20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2: Antarctic surface accumulation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9B38-36EB-4E5C-8E5B-549C76810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5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2/5/20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Practical 2: Antarctic surface accumulation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9B38-36EB-4E5C-8E5B-549C76810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9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ldeo-glaciology/glaciology4220/practical_2/P2_RACMO.npz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C837-452E-438A-A12C-1EA912E08F40}" type="slidenum">
              <a:rPr lang="en-US" smtClean="0"/>
              <a:t>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8880" y="792513"/>
            <a:ext cx="86909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2: 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Antarctic surface accumulation</a:t>
            </a:r>
            <a:endParaRPr lang="en-US" sz="4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8880" y="-725120"/>
            <a:ext cx="77724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2800" dirty="0"/>
              <a:t>Glaciology</a:t>
            </a:r>
            <a:br>
              <a:rPr lang="en-US" sz="2800" dirty="0"/>
            </a:br>
            <a:r>
              <a:rPr lang="en-US" sz="2000" dirty="0"/>
              <a:t>EESCGU4220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90981" y="3918483"/>
            <a:ext cx="5466969" cy="21470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1. Download data from:</a:t>
            </a:r>
          </a:p>
          <a:p>
            <a:pPr marL="0" indent="0">
              <a:buNone/>
            </a:pPr>
            <a:r>
              <a:rPr lang="en-US" sz="1600" dirty="0">
                <a:hlinkClick r:id="rId3"/>
              </a:rPr>
              <a:t>https://storage.googleapis.com/ldeo-glaciology/glaciology4220/practical_2/P2_RACMO.npz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2. Also download the txt file and csv file I send in a slack message earlier today. </a:t>
            </a:r>
          </a:p>
          <a:p>
            <a:pPr marL="0" indent="0">
              <a:buNone/>
            </a:pPr>
            <a:r>
              <a:rPr lang="en-US" sz="1600" dirty="0"/>
              <a:t>3. Open a new notebook.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Practical 2: Antarctic surface accumulation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46328-B561-2F4B-B51C-06B5ADC77C9E}"/>
              </a:ext>
            </a:extLst>
          </p:cNvPr>
          <p:cNvSpPr txBox="1"/>
          <p:nvPr/>
        </p:nvSpPr>
        <p:spPr>
          <a:xfrm>
            <a:off x="457200" y="2369127"/>
            <a:ext cx="7065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Purpose is to familiarize you with;</a:t>
            </a:r>
          </a:p>
          <a:p>
            <a:pPr marL="285750" indent="-285750">
              <a:buFontTx/>
              <a:buChar char="-"/>
            </a:pPr>
            <a:r>
              <a:rPr lang="en-US" dirty="0"/>
              <a:t>analyzing gridded data.</a:t>
            </a:r>
          </a:p>
          <a:p>
            <a:pPr marL="285750" indent="-285750">
              <a:buFontTx/>
              <a:buChar char="-"/>
            </a:pPr>
            <a:r>
              <a:rPr lang="en-US" dirty="0"/>
              <a:t>multi-dimensional arrays</a:t>
            </a:r>
          </a:p>
          <a:p>
            <a:pPr marL="285750" indent="-285750">
              <a:buFontTx/>
              <a:buChar char="-"/>
            </a:pPr>
            <a:r>
              <a:rPr lang="en-US" dirty="0"/>
              <a:t>regional climate model output</a:t>
            </a:r>
          </a:p>
        </p:txBody>
      </p:sp>
    </p:spTree>
    <p:extLst>
      <p:ext uri="{BB962C8B-B14F-4D97-AF65-F5344CB8AC3E}">
        <p14:creationId xmlns:p14="http://schemas.microsoft.com/office/powerpoint/2010/main" val="3813539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Assignment, due Feb 21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3225"/>
            <a:ext cx="7886700" cy="48107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up to number 5.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notebook that will load the data, do all the calculation and produce clearly labelled figures.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figures produced should have labelled axes with units, and meaningful titles.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an abstract: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an RCM? What does it do?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data have we looked at from what RCM?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Broadly, what have we done with these data?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you notebook P2_yourname.ipynb and email it to me.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2: Antarctic surface accumulation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9B38-36EB-4E5C-8E5B-549C76810C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7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86" y="0"/>
            <a:ext cx="7886700" cy="1325563"/>
          </a:xfrm>
        </p:spPr>
        <p:txBody>
          <a:bodyPr/>
          <a:lstStyle/>
          <a:p>
            <a:r>
              <a:rPr lang="en-US" dirty="0"/>
              <a:t>Climate Models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5A2F-ED97-41EE-B0D7-F667DFBF8050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Practical 2: Antarctic surface accumulation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48757" y="2036516"/>
            <a:ext cx="2433967" cy="52322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Mathematical model:</a:t>
            </a:r>
            <a:br>
              <a:rPr lang="en-US" sz="1400" dirty="0"/>
            </a:br>
            <a:r>
              <a:rPr lang="en-US" sz="1400" dirty="0"/>
              <a:t>e.g. </a:t>
            </a:r>
            <a:r>
              <a:rPr lang="en-US" sz="1400" dirty="0" err="1"/>
              <a:t>Navier</a:t>
            </a:r>
            <a:r>
              <a:rPr lang="en-US" sz="1400" dirty="0"/>
              <a:t>-stokes equations</a:t>
            </a:r>
          </a:p>
        </p:txBody>
      </p:sp>
      <p:pic>
        <p:nvPicPr>
          <p:cNvPr id="9" name="Picture 2" descr="Image result for navier stokes equ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96"/>
          <a:stretch/>
        </p:blipFill>
        <p:spPr bwMode="auto">
          <a:xfrm>
            <a:off x="4135532" y="2586477"/>
            <a:ext cx="4857750" cy="131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77"/>
          <a:stretch>
            <a:fillRect/>
          </a:stretch>
        </p:blipFill>
        <p:spPr bwMode="auto">
          <a:xfrm>
            <a:off x="275249" y="1610882"/>
            <a:ext cx="2977671" cy="198386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38548" y="1219728"/>
            <a:ext cx="184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real System</a:t>
            </a:r>
          </a:p>
        </p:txBody>
      </p:sp>
      <p:sp>
        <p:nvSpPr>
          <p:cNvPr id="13" name="Right Arrow 12"/>
          <p:cNvSpPr/>
          <p:nvPr/>
        </p:nvSpPr>
        <p:spPr>
          <a:xfrm rot="358035">
            <a:off x="3634216" y="2374579"/>
            <a:ext cx="604620" cy="327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88047" y="4639875"/>
            <a:ext cx="2353907" cy="369332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Numerical model</a:t>
            </a:r>
          </a:p>
        </p:txBody>
      </p:sp>
      <p:sp>
        <p:nvSpPr>
          <p:cNvPr id="15" name="Right Arrow 14"/>
          <p:cNvSpPr/>
          <p:nvPr/>
        </p:nvSpPr>
        <p:spPr>
          <a:xfrm rot="8134806">
            <a:off x="4370344" y="3949878"/>
            <a:ext cx="604620" cy="327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Figur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50" r="10265" b="51411"/>
          <a:stretch/>
        </p:blipFill>
        <p:spPr bwMode="auto">
          <a:xfrm>
            <a:off x="5761647" y="4087254"/>
            <a:ext cx="1392605" cy="231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ight Arrow 16"/>
          <p:cNvSpPr/>
          <p:nvPr/>
        </p:nvSpPr>
        <p:spPr>
          <a:xfrm rot="2005731">
            <a:off x="4159516" y="5204018"/>
            <a:ext cx="604620" cy="327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254247" y="5644555"/>
            <a:ext cx="1360169" cy="36933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Simulations</a:t>
            </a:r>
          </a:p>
        </p:txBody>
      </p:sp>
    </p:spTree>
    <p:extLst>
      <p:ext uri="{BB962C8B-B14F-4D97-AF65-F5344CB8AC3E}">
        <p14:creationId xmlns:p14="http://schemas.microsoft.com/office/powerpoint/2010/main" val="42193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757" y="167645"/>
            <a:ext cx="7886700" cy="1325563"/>
          </a:xfrm>
        </p:spPr>
        <p:txBody>
          <a:bodyPr/>
          <a:lstStyle/>
          <a:p>
            <a:r>
              <a:rPr lang="en-US" dirty="0" err="1"/>
              <a:t>Descritization</a:t>
            </a:r>
            <a:r>
              <a:rPr lang="en-US" dirty="0"/>
              <a:t> and numerical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2621"/>
            <a:ext cx="7886700" cy="4351338"/>
          </a:xfrm>
        </p:spPr>
        <p:txBody>
          <a:bodyPr/>
          <a:lstStyle/>
          <a:p>
            <a:r>
              <a:rPr lang="en-US" dirty="0"/>
              <a:t>Example: integrating the overburden pressure equation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5A2F-ED97-41EE-B0D7-F667DFBF8050}" type="slidenum">
              <a:rPr lang="en-US" smtClean="0"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Practical 2: Antarctic surface accumulation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59536" y="2871216"/>
                <a:ext cx="2171748" cy="935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36" y="2871216"/>
                <a:ext cx="2171748" cy="935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4815281" y="3028426"/>
            <a:ext cx="31458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446165" y="2684477"/>
            <a:ext cx="8389" cy="1417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27384" y="3151156"/>
            <a:ext cx="444616" cy="375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07149" y="2803385"/>
            <a:ext cx="444616" cy="375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US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528345" y="3087149"/>
            <a:ext cx="1585519" cy="2424418"/>
          </a:xfrm>
          <a:custGeom>
            <a:avLst/>
            <a:gdLst>
              <a:gd name="connsiteX0" fmla="*/ 0 w 1585519"/>
              <a:gd name="connsiteY0" fmla="*/ 0 h 2424418"/>
              <a:gd name="connsiteX1" fmla="*/ 142613 w 1585519"/>
              <a:gd name="connsiteY1" fmla="*/ 25167 h 2424418"/>
              <a:gd name="connsiteX2" fmla="*/ 218114 w 1585519"/>
              <a:gd name="connsiteY2" fmla="*/ 50334 h 2424418"/>
              <a:gd name="connsiteX3" fmla="*/ 243281 w 1585519"/>
              <a:gd name="connsiteY3" fmla="*/ 67112 h 2424418"/>
              <a:gd name="connsiteX4" fmla="*/ 285226 w 1585519"/>
              <a:gd name="connsiteY4" fmla="*/ 83890 h 2424418"/>
              <a:gd name="connsiteX5" fmla="*/ 302004 w 1585519"/>
              <a:gd name="connsiteY5" fmla="*/ 109057 h 2424418"/>
              <a:gd name="connsiteX6" fmla="*/ 343949 w 1585519"/>
              <a:gd name="connsiteY6" fmla="*/ 125834 h 2424418"/>
              <a:gd name="connsiteX7" fmla="*/ 385894 w 1585519"/>
              <a:gd name="connsiteY7" fmla="*/ 176168 h 2424418"/>
              <a:gd name="connsiteX8" fmla="*/ 453005 w 1585519"/>
              <a:gd name="connsiteY8" fmla="*/ 251669 h 2424418"/>
              <a:gd name="connsiteX9" fmla="*/ 494950 w 1585519"/>
              <a:gd name="connsiteY9" fmla="*/ 327170 h 2424418"/>
              <a:gd name="connsiteX10" fmla="*/ 595618 w 1585519"/>
              <a:gd name="connsiteY10" fmla="*/ 453005 h 2424418"/>
              <a:gd name="connsiteX11" fmla="*/ 629174 w 1585519"/>
              <a:gd name="connsiteY11" fmla="*/ 478172 h 2424418"/>
              <a:gd name="connsiteX12" fmla="*/ 654341 w 1585519"/>
              <a:gd name="connsiteY12" fmla="*/ 511728 h 2424418"/>
              <a:gd name="connsiteX13" fmla="*/ 713064 w 1585519"/>
              <a:gd name="connsiteY13" fmla="*/ 553673 h 2424418"/>
              <a:gd name="connsiteX14" fmla="*/ 738231 w 1585519"/>
              <a:gd name="connsiteY14" fmla="*/ 562062 h 2424418"/>
              <a:gd name="connsiteX15" fmla="*/ 771787 w 1585519"/>
              <a:gd name="connsiteY15" fmla="*/ 587229 h 2424418"/>
              <a:gd name="connsiteX16" fmla="*/ 822121 w 1585519"/>
              <a:gd name="connsiteY16" fmla="*/ 620785 h 2424418"/>
              <a:gd name="connsiteX17" fmla="*/ 855677 w 1585519"/>
              <a:gd name="connsiteY17" fmla="*/ 654341 h 2424418"/>
              <a:gd name="connsiteX18" fmla="*/ 922789 w 1585519"/>
              <a:gd name="connsiteY18" fmla="*/ 713064 h 2424418"/>
              <a:gd name="connsiteX19" fmla="*/ 947956 w 1585519"/>
              <a:gd name="connsiteY19" fmla="*/ 746620 h 2424418"/>
              <a:gd name="connsiteX20" fmla="*/ 964734 w 1585519"/>
              <a:gd name="connsiteY20" fmla="*/ 1057012 h 2424418"/>
              <a:gd name="connsiteX21" fmla="*/ 981512 w 1585519"/>
              <a:gd name="connsiteY21" fmla="*/ 1082179 h 2424418"/>
              <a:gd name="connsiteX22" fmla="*/ 1057013 w 1585519"/>
              <a:gd name="connsiteY22" fmla="*/ 1140902 h 2424418"/>
              <a:gd name="connsiteX23" fmla="*/ 1090569 w 1585519"/>
              <a:gd name="connsiteY23" fmla="*/ 1174458 h 2424418"/>
              <a:gd name="connsiteX24" fmla="*/ 1124125 w 1585519"/>
              <a:gd name="connsiteY24" fmla="*/ 1191236 h 2424418"/>
              <a:gd name="connsiteX25" fmla="*/ 1149292 w 1585519"/>
              <a:gd name="connsiteY25" fmla="*/ 1208014 h 2424418"/>
              <a:gd name="connsiteX26" fmla="*/ 1191237 w 1585519"/>
              <a:gd name="connsiteY26" fmla="*/ 1275126 h 2424418"/>
              <a:gd name="connsiteX27" fmla="*/ 1199626 w 1585519"/>
              <a:gd name="connsiteY27" fmla="*/ 1308682 h 2424418"/>
              <a:gd name="connsiteX28" fmla="*/ 1208015 w 1585519"/>
              <a:gd name="connsiteY28" fmla="*/ 1333849 h 2424418"/>
              <a:gd name="connsiteX29" fmla="*/ 1216404 w 1585519"/>
              <a:gd name="connsiteY29" fmla="*/ 1770077 h 2424418"/>
              <a:gd name="connsiteX30" fmla="*/ 1266738 w 1585519"/>
              <a:gd name="connsiteY30" fmla="*/ 1870745 h 2424418"/>
              <a:gd name="connsiteX31" fmla="*/ 1317072 w 1585519"/>
              <a:gd name="connsiteY31" fmla="*/ 1937857 h 2424418"/>
              <a:gd name="connsiteX32" fmla="*/ 1367405 w 1585519"/>
              <a:gd name="connsiteY32" fmla="*/ 1971412 h 2424418"/>
              <a:gd name="connsiteX33" fmla="*/ 1384183 w 1585519"/>
              <a:gd name="connsiteY33" fmla="*/ 1996579 h 2424418"/>
              <a:gd name="connsiteX34" fmla="*/ 1434517 w 1585519"/>
              <a:gd name="connsiteY34" fmla="*/ 2046913 h 2424418"/>
              <a:gd name="connsiteX35" fmla="*/ 1442906 w 1585519"/>
              <a:gd name="connsiteY35" fmla="*/ 2088858 h 2424418"/>
              <a:gd name="connsiteX36" fmla="*/ 1468073 w 1585519"/>
              <a:gd name="connsiteY36" fmla="*/ 2231471 h 2424418"/>
              <a:gd name="connsiteX37" fmla="*/ 1476462 w 1585519"/>
              <a:gd name="connsiteY37" fmla="*/ 2256638 h 2424418"/>
              <a:gd name="connsiteX38" fmla="*/ 1501629 w 1585519"/>
              <a:gd name="connsiteY38" fmla="*/ 2273416 h 2424418"/>
              <a:gd name="connsiteX39" fmla="*/ 1510018 w 1585519"/>
              <a:gd name="connsiteY39" fmla="*/ 2315361 h 2424418"/>
              <a:gd name="connsiteX40" fmla="*/ 1551963 w 1585519"/>
              <a:gd name="connsiteY40" fmla="*/ 2365695 h 2424418"/>
              <a:gd name="connsiteX41" fmla="*/ 1560352 w 1585519"/>
              <a:gd name="connsiteY41" fmla="*/ 2390862 h 2424418"/>
              <a:gd name="connsiteX42" fmla="*/ 1585519 w 1585519"/>
              <a:gd name="connsiteY42" fmla="*/ 2424418 h 242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585519" h="2424418">
                <a:moveTo>
                  <a:pt x="0" y="0"/>
                </a:moveTo>
                <a:cubicBezTo>
                  <a:pt x="60666" y="6741"/>
                  <a:pt x="85314" y="6067"/>
                  <a:pt x="142613" y="25167"/>
                </a:cubicBezTo>
                <a:cubicBezTo>
                  <a:pt x="246809" y="59899"/>
                  <a:pt x="97905" y="26292"/>
                  <a:pt x="218114" y="50334"/>
                </a:cubicBezTo>
                <a:cubicBezTo>
                  <a:pt x="226503" y="55927"/>
                  <a:pt x="234263" y="62603"/>
                  <a:pt x="243281" y="67112"/>
                </a:cubicBezTo>
                <a:cubicBezTo>
                  <a:pt x="256750" y="73846"/>
                  <a:pt x="272972" y="75137"/>
                  <a:pt x="285226" y="83890"/>
                </a:cubicBezTo>
                <a:cubicBezTo>
                  <a:pt x="293430" y="89750"/>
                  <a:pt x="293800" y="103197"/>
                  <a:pt x="302004" y="109057"/>
                </a:cubicBezTo>
                <a:cubicBezTo>
                  <a:pt x="314258" y="117809"/>
                  <a:pt x="329967" y="120242"/>
                  <a:pt x="343949" y="125834"/>
                </a:cubicBezTo>
                <a:cubicBezTo>
                  <a:pt x="403910" y="215775"/>
                  <a:pt x="310528" y="79268"/>
                  <a:pt x="385894" y="176168"/>
                </a:cubicBezTo>
                <a:cubicBezTo>
                  <a:pt x="443730" y="250530"/>
                  <a:pt x="391859" y="205810"/>
                  <a:pt x="453005" y="251669"/>
                </a:cubicBezTo>
                <a:cubicBezTo>
                  <a:pt x="467771" y="295966"/>
                  <a:pt x="456489" y="269478"/>
                  <a:pt x="494950" y="327170"/>
                </a:cubicBezTo>
                <a:cubicBezTo>
                  <a:pt x="524883" y="372069"/>
                  <a:pt x="554685" y="417189"/>
                  <a:pt x="595618" y="453005"/>
                </a:cubicBezTo>
                <a:cubicBezTo>
                  <a:pt x="606140" y="462212"/>
                  <a:pt x="619287" y="468285"/>
                  <a:pt x="629174" y="478172"/>
                </a:cubicBezTo>
                <a:cubicBezTo>
                  <a:pt x="639061" y="488059"/>
                  <a:pt x="644454" y="501841"/>
                  <a:pt x="654341" y="511728"/>
                </a:cubicBezTo>
                <a:cubicBezTo>
                  <a:pt x="658141" y="515528"/>
                  <a:pt x="703537" y="548910"/>
                  <a:pt x="713064" y="553673"/>
                </a:cubicBezTo>
                <a:cubicBezTo>
                  <a:pt x="720973" y="557628"/>
                  <a:pt x="729842" y="559266"/>
                  <a:pt x="738231" y="562062"/>
                </a:cubicBezTo>
                <a:cubicBezTo>
                  <a:pt x="749416" y="570451"/>
                  <a:pt x="760333" y="579211"/>
                  <a:pt x="771787" y="587229"/>
                </a:cubicBezTo>
                <a:cubicBezTo>
                  <a:pt x="788307" y="598793"/>
                  <a:pt x="807862" y="606526"/>
                  <a:pt x="822121" y="620785"/>
                </a:cubicBezTo>
                <a:cubicBezTo>
                  <a:pt x="833306" y="631970"/>
                  <a:pt x="843854" y="643832"/>
                  <a:pt x="855677" y="654341"/>
                </a:cubicBezTo>
                <a:cubicBezTo>
                  <a:pt x="889018" y="683978"/>
                  <a:pt x="896800" y="682744"/>
                  <a:pt x="922789" y="713064"/>
                </a:cubicBezTo>
                <a:cubicBezTo>
                  <a:pt x="931888" y="723680"/>
                  <a:pt x="939567" y="735435"/>
                  <a:pt x="947956" y="746620"/>
                </a:cubicBezTo>
                <a:cubicBezTo>
                  <a:pt x="988290" y="867622"/>
                  <a:pt x="936007" y="702714"/>
                  <a:pt x="964734" y="1057012"/>
                </a:cubicBezTo>
                <a:cubicBezTo>
                  <a:pt x="965549" y="1067061"/>
                  <a:pt x="974052" y="1075397"/>
                  <a:pt x="981512" y="1082179"/>
                </a:cubicBezTo>
                <a:cubicBezTo>
                  <a:pt x="1005104" y="1103626"/>
                  <a:pt x="1034468" y="1118357"/>
                  <a:pt x="1057013" y="1140902"/>
                </a:cubicBezTo>
                <a:cubicBezTo>
                  <a:pt x="1068198" y="1152087"/>
                  <a:pt x="1077914" y="1164967"/>
                  <a:pt x="1090569" y="1174458"/>
                </a:cubicBezTo>
                <a:cubicBezTo>
                  <a:pt x="1100573" y="1181961"/>
                  <a:pt x="1113267" y="1185031"/>
                  <a:pt x="1124125" y="1191236"/>
                </a:cubicBezTo>
                <a:cubicBezTo>
                  <a:pt x="1132879" y="1196238"/>
                  <a:pt x="1140903" y="1202421"/>
                  <a:pt x="1149292" y="1208014"/>
                </a:cubicBezTo>
                <a:cubicBezTo>
                  <a:pt x="1160516" y="1224850"/>
                  <a:pt x="1184492" y="1259949"/>
                  <a:pt x="1191237" y="1275126"/>
                </a:cubicBezTo>
                <a:cubicBezTo>
                  <a:pt x="1195920" y="1285662"/>
                  <a:pt x="1196459" y="1297596"/>
                  <a:pt x="1199626" y="1308682"/>
                </a:cubicBezTo>
                <a:cubicBezTo>
                  <a:pt x="1202055" y="1317185"/>
                  <a:pt x="1205219" y="1325460"/>
                  <a:pt x="1208015" y="1333849"/>
                </a:cubicBezTo>
                <a:cubicBezTo>
                  <a:pt x="1202625" y="1511728"/>
                  <a:pt x="1187290" y="1607037"/>
                  <a:pt x="1216404" y="1770077"/>
                </a:cubicBezTo>
                <a:cubicBezTo>
                  <a:pt x="1233133" y="1863762"/>
                  <a:pt x="1228264" y="1823721"/>
                  <a:pt x="1266738" y="1870745"/>
                </a:cubicBezTo>
                <a:cubicBezTo>
                  <a:pt x="1284445" y="1892387"/>
                  <a:pt x="1293805" y="1922346"/>
                  <a:pt x="1317072" y="1937857"/>
                </a:cubicBezTo>
                <a:lnTo>
                  <a:pt x="1367405" y="1971412"/>
                </a:lnTo>
                <a:cubicBezTo>
                  <a:pt x="1372998" y="1979801"/>
                  <a:pt x="1377054" y="1989450"/>
                  <a:pt x="1384183" y="1996579"/>
                </a:cubicBezTo>
                <a:cubicBezTo>
                  <a:pt x="1446616" y="2059012"/>
                  <a:pt x="1394976" y="1987602"/>
                  <a:pt x="1434517" y="2046913"/>
                </a:cubicBezTo>
                <a:cubicBezTo>
                  <a:pt x="1437313" y="2060895"/>
                  <a:pt x="1440890" y="2074743"/>
                  <a:pt x="1442906" y="2088858"/>
                </a:cubicBezTo>
                <a:cubicBezTo>
                  <a:pt x="1453017" y="2159635"/>
                  <a:pt x="1445904" y="2164965"/>
                  <a:pt x="1468073" y="2231471"/>
                </a:cubicBezTo>
                <a:cubicBezTo>
                  <a:pt x="1470869" y="2239860"/>
                  <a:pt x="1470938" y="2249733"/>
                  <a:pt x="1476462" y="2256638"/>
                </a:cubicBezTo>
                <a:cubicBezTo>
                  <a:pt x="1482760" y="2264511"/>
                  <a:pt x="1493240" y="2267823"/>
                  <a:pt x="1501629" y="2273416"/>
                </a:cubicBezTo>
                <a:cubicBezTo>
                  <a:pt x="1504425" y="2287398"/>
                  <a:pt x="1505011" y="2302010"/>
                  <a:pt x="1510018" y="2315361"/>
                </a:cubicBezTo>
                <a:cubicBezTo>
                  <a:pt x="1517026" y="2334048"/>
                  <a:pt x="1538907" y="2352639"/>
                  <a:pt x="1551963" y="2365695"/>
                </a:cubicBezTo>
                <a:cubicBezTo>
                  <a:pt x="1554759" y="2374084"/>
                  <a:pt x="1556397" y="2382953"/>
                  <a:pt x="1560352" y="2390862"/>
                </a:cubicBezTo>
                <a:cubicBezTo>
                  <a:pt x="1569838" y="2409834"/>
                  <a:pt x="1573721" y="2412620"/>
                  <a:pt x="1585519" y="24244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36078" y="4591539"/>
                <a:ext cx="16770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 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078" y="4591539"/>
                <a:ext cx="167706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032276" y="2498501"/>
                <a:ext cx="18165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276" y="2498501"/>
                <a:ext cx="181652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88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86" y="0"/>
            <a:ext cx="7886700" cy="1325563"/>
          </a:xfrm>
        </p:spPr>
        <p:txBody>
          <a:bodyPr/>
          <a:lstStyle/>
          <a:p>
            <a:r>
              <a:rPr lang="en-US" dirty="0"/>
              <a:t>Regional Climate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6" name="Picture 4" descr="Image result for regional climate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22" y="1214437"/>
            <a:ext cx="7620000" cy="496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93851" y="5807631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Source Sans Pro"/>
              </a:rPr>
              <a:t>Giorgi and </a:t>
            </a:r>
            <a:r>
              <a:rPr lang="en-US" dirty="0" err="1">
                <a:solidFill>
                  <a:srgbClr val="333333"/>
                </a:solidFill>
                <a:latin typeface="Source Sans Pro"/>
              </a:rPr>
              <a:t>Gutowski</a:t>
            </a:r>
            <a:r>
              <a:rPr lang="en-US" dirty="0">
                <a:solidFill>
                  <a:srgbClr val="333333"/>
                </a:solidFill>
                <a:latin typeface="Source Sans Pro"/>
              </a:rPr>
              <a:t> (2015)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01368" y="1567419"/>
            <a:ext cx="1216152" cy="258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91912" y="2058147"/>
            <a:ext cx="1216152" cy="258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5A2F-ED97-41EE-B0D7-F667DFBF8050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Practical 2: Antarctic surface accumulation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7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" y="0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Regional Atmospheric Climate model (RACMO)</a:t>
            </a:r>
          </a:p>
        </p:txBody>
      </p:sp>
      <p:pic>
        <p:nvPicPr>
          <p:cNvPr id="1026" name="Picture 2" descr="https://www.projects.science.uu.nl/iceclimate/models/files_general/Ligtenberg2013_cld_fig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721" y="1630603"/>
            <a:ext cx="4569933" cy="467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projects.science.uu.nl/iceclimate/models/files_general/Mod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059" y="2729346"/>
            <a:ext cx="2255821" cy="258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5A2F-ED97-41EE-B0D7-F667DFBF8050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Practical 2: Antarctic surface accumulation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6086" y="1520292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Applied to Antarctica:</a:t>
            </a:r>
            <a:br>
              <a:rPr lang="en-US" dirty="0"/>
            </a:br>
            <a:r>
              <a:rPr lang="en-US" sz="3200" dirty="0"/>
              <a:t>RACMO/Ant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7A1A31-877A-C24E-ABD4-6FB5D9680284}"/>
              </a:ext>
            </a:extLst>
          </p:cNvPr>
          <p:cNvSpPr txBox="1"/>
          <p:nvPr/>
        </p:nvSpPr>
        <p:spPr>
          <a:xfrm>
            <a:off x="6733310" y="1177637"/>
            <a:ext cx="2008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Includes atmospheric circulation and surface energy balance</a:t>
            </a:r>
          </a:p>
        </p:txBody>
      </p:sp>
    </p:spTree>
    <p:extLst>
      <p:ext uri="{BB962C8B-B14F-4D97-AF65-F5344CB8AC3E}">
        <p14:creationId xmlns:p14="http://schemas.microsoft.com/office/powerpoint/2010/main" val="386415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" y="0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Regional Atmospheric Climate model (RACMO)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5A2F-ED97-41EE-B0D7-F667DFBF8050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Practical 2: Antarctic surface accumulation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477" y="1920587"/>
            <a:ext cx="4476150" cy="4125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6086" y="1520292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Applied to Antarctica:</a:t>
            </a:r>
            <a:br>
              <a:rPr lang="en-US" dirty="0"/>
            </a:br>
            <a:r>
              <a:rPr lang="en-US" sz="3200" dirty="0"/>
              <a:t>RACMO/Ant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18086" y="1075849"/>
            <a:ext cx="3529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Surface mass balance</a:t>
            </a:r>
          </a:p>
        </p:txBody>
      </p:sp>
      <p:pic>
        <p:nvPicPr>
          <p:cNvPr id="10" name="Picture 4" descr="https://www.projects.science.uu.nl/iceclimate/models/files_general/Model.png">
            <a:extLst>
              <a:ext uri="{FF2B5EF4-FFF2-40B4-BE49-F238E27FC236}">
                <a16:creationId xmlns:a16="http://schemas.microsoft.com/office/drawing/2014/main" id="{B32A0821-2B1C-B048-A8E7-708A2F4A1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059" y="2729346"/>
            <a:ext cx="2255821" cy="258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910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" y="0"/>
            <a:ext cx="7886700" cy="1325563"/>
          </a:xfrm>
        </p:spPr>
        <p:txBody>
          <a:bodyPr/>
          <a:lstStyle/>
          <a:p>
            <a:r>
              <a:rPr lang="en-US" dirty="0" err="1"/>
              <a:t>Racmo</a:t>
            </a:r>
            <a:r>
              <a:rPr lang="en-US" dirty="0"/>
              <a:t> data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Practical 2: Antarctic surface accumulation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5A2F-ED97-41EE-B0D7-F667DFBF8050}" type="slidenum">
              <a:rPr lang="en-US" smtClean="0"/>
              <a:t>7</a:t>
            </a:fld>
            <a:endParaRPr lang="en-US"/>
          </a:p>
        </p:txBody>
      </p:sp>
      <p:pic>
        <p:nvPicPr>
          <p:cNvPr id="5122" name="Picture 2" descr="https://www.mathworks.com/help/matlab/math/ch_data_struct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9" y="2143125"/>
            <a:ext cx="8251469" cy="371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1449" y="938986"/>
            <a:ext cx="655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 spatial dimensions + 1 time dimension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76425" y="5762625"/>
            <a:ext cx="1476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33812" y="4752975"/>
            <a:ext cx="1476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y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505575" y="4848225"/>
            <a:ext cx="1476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57254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66" y="-350330"/>
            <a:ext cx="7886700" cy="1325563"/>
          </a:xfrm>
        </p:spPr>
        <p:txBody>
          <a:bodyPr/>
          <a:lstStyle/>
          <a:p>
            <a:r>
              <a:rPr lang="en-US" dirty="0"/>
              <a:t>15 minutes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866" y="513568"/>
            <a:ext cx="3659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Free exploration of the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2: Antarctic surface accumulation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9B38-36EB-4E5C-8E5B-549C76810CF2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F36314-0BA1-C5B0-A29E-DCF9508018AF}"/>
              </a:ext>
            </a:extLst>
          </p:cNvPr>
          <p:cNvSpPr txBox="1"/>
          <p:nvPr/>
        </p:nvSpPr>
        <p:spPr>
          <a:xfrm>
            <a:off x="353554" y="1307585"/>
            <a:ext cx="6884153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load </a:t>
            </a:r>
          </a:p>
          <a:p>
            <a:r>
              <a:rPr lang="en-US" sz="1400" dirty="0" err="1"/>
              <a:t>dtype</a:t>
            </a:r>
            <a:endParaRPr lang="en-US" sz="1400" dirty="0"/>
          </a:p>
          <a:p>
            <a:r>
              <a:rPr lang="en-US" sz="1400" dirty="0" err="1"/>
              <a:t>len</a:t>
            </a:r>
            <a:endParaRPr lang="en-US" sz="1400" dirty="0"/>
          </a:p>
          <a:p>
            <a:r>
              <a:rPr lang="en-US" sz="1400" dirty="0"/>
              <a:t>for</a:t>
            </a:r>
          </a:p>
          <a:p>
            <a:r>
              <a:rPr lang="en-US" sz="1400" dirty="0"/>
              <a:t>in</a:t>
            </a:r>
          </a:p>
          <a:p>
            <a:r>
              <a:rPr lang="en-US" sz="1400" dirty="0"/>
              <a:t>plot</a:t>
            </a:r>
          </a:p>
          <a:p>
            <a:r>
              <a:rPr lang="en-US" sz="1400" dirty="0" err="1"/>
              <a:t>argmin</a:t>
            </a:r>
            <a:endParaRPr lang="en-US" sz="1400" dirty="0"/>
          </a:p>
          <a:p>
            <a:r>
              <a:rPr lang="en-US" sz="1400" dirty="0"/>
              <a:t>+=</a:t>
            </a:r>
          </a:p>
          <a:p>
            <a:r>
              <a:rPr lang="en-US" sz="1400" dirty="0"/>
              <a:t>zeros</a:t>
            </a:r>
          </a:p>
          <a:p>
            <a:r>
              <a:rPr lang="en-US" sz="1400" dirty="0" err="1"/>
              <a:t>xlabel</a:t>
            </a:r>
            <a:endParaRPr lang="en-US" sz="1400" dirty="0"/>
          </a:p>
          <a:p>
            <a:r>
              <a:rPr lang="en-US" sz="1400" dirty="0"/>
              <a:t>datetime64</a:t>
            </a:r>
          </a:p>
          <a:p>
            <a:r>
              <a:rPr lang="en-US" sz="1400" dirty="0"/>
              <a:t>abs</a:t>
            </a:r>
          </a:p>
          <a:p>
            <a:r>
              <a:rPr lang="en-US" sz="1400" dirty="0" err="1"/>
              <a:t>pcolormesh</a:t>
            </a:r>
            <a:endParaRPr lang="en-US" sz="1400" dirty="0"/>
          </a:p>
          <a:p>
            <a:r>
              <a:rPr lang="en-US" sz="1400" dirty="0" err="1"/>
              <a:t>meshgrid</a:t>
            </a:r>
            <a:endParaRPr lang="en-US" sz="1400" dirty="0"/>
          </a:p>
          <a:p>
            <a:r>
              <a:rPr lang="en-US" sz="1400" dirty="0" err="1"/>
              <a:t>ylabel</a:t>
            </a:r>
            <a:endParaRPr lang="en-US" sz="1400" dirty="0"/>
          </a:p>
          <a:p>
            <a:r>
              <a:rPr lang="en-US" sz="1400" dirty="0" err="1"/>
              <a:t>loadtxt</a:t>
            </a:r>
            <a:endParaRPr lang="en-US" sz="1400" dirty="0"/>
          </a:p>
          <a:p>
            <a:r>
              <a:rPr lang="en-US" sz="1400" dirty="0"/>
              <a:t>legend</a:t>
            </a:r>
          </a:p>
          <a:p>
            <a:r>
              <a:rPr lang="en-US" sz="1400" dirty="0"/>
              <a:t>label</a:t>
            </a:r>
          </a:p>
          <a:p>
            <a:r>
              <a:rPr lang="en-US" sz="1400" dirty="0"/>
              <a:t>def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2C9F64-1843-BD54-ED6D-3E0E20BEB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130" y="1355389"/>
            <a:ext cx="9562404" cy="416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17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42" y="0"/>
            <a:ext cx="8278004" cy="1325563"/>
          </a:xfrm>
        </p:spPr>
        <p:txBody>
          <a:bodyPr>
            <a:normAutofit/>
          </a:bodyPr>
          <a:lstStyle/>
          <a:p>
            <a:r>
              <a:rPr lang="en-US" sz="4800" dirty="0"/>
              <a:t>Challenges </a:t>
            </a:r>
            <a:br>
              <a:rPr lang="en-US" sz="4800" dirty="0"/>
            </a:br>
            <a:r>
              <a:rPr lang="en-US" sz="3200" dirty="0"/>
              <a:t>(not easy! but try to get to at least number 5.)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90" y="1325563"/>
            <a:ext cx="8122556" cy="519696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Extract the 2-m temperature on day 1 of the model output at the site of the West Antarctic Ice Sheet Divide Core (WDC)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X = -1063200, Y = -431430, Polar stereographic coordinates.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What date does this correspond to?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Plot a time series of 2-m temperature at the WDC.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How does 2-m temperature at WDC compare to 2-m temperature at the South Pole Ice Core? (Make a scatter plot).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Plot on the same axis (different colors) time series from all the locations contained in the file StationLocations.xls</a:t>
            </a:r>
          </a:p>
          <a:p>
            <a:pPr marL="457200" lvl="1" indent="0">
              <a:buNone/>
            </a:pPr>
            <a:r>
              <a:rPr lang="en-US" sz="1600" dirty="0"/>
              <a:t>	These are the locations of a few Norwegian, New Zealand and US Antarctic bases</a:t>
            </a:r>
          </a:p>
          <a:p>
            <a:pPr marL="457200" lvl="1" indent="0">
              <a:buNone/>
            </a:pPr>
            <a:r>
              <a:rPr lang="en-US" sz="1600" dirty="0"/>
              <a:t>	Obviously you don’t want to have to enter all the coordinates by hand!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Plot a map of surface mass balance on 18</a:t>
            </a:r>
            <a:r>
              <a:rPr lang="en-US" sz="2000" baseline="30000" dirty="0">
                <a:solidFill>
                  <a:schemeClr val="accent6">
                    <a:lumMod val="75000"/>
                  </a:schemeClr>
                </a:solidFill>
              </a:rPr>
              <a:t>th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May 1991 of the model output (what happened on this date?).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Plot side-by-side maps of the mean surface temperature and the mean SMB as functions of space.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Does mean SMB correlate with mean 2-m temperature?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7030A0"/>
                </a:solidFill>
              </a:rPr>
              <a:t>Create a gif animation of air temperature as it varies with time. 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2: Antarctic surface accumulation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9B38-36EB-4E5C-8E5B-549C76810C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51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0BA7F08-C0BD-4CCE-8FCC-1324DA398C4A}">
  <we:reference id="wa104038830" version="1.0.0.3" store="en-US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21225</TotalTime>
  <Words>647</Words>
  <Application>Microsoft Macintosh PowerPoint</Application>
  <PresentationFormat>On-screen Show (4:3)</PresentationFormat>
  <Paragraphs>102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Source Sans Pro</vt:lpstr>
      <vt:lpstr>Times New Roman</vt:lpstr>
      <vt:lpstr>Office Theme</vt:lpstr>
      <vt:lpstr>PowerPoint Presentation</vt:lpstr>
      <vt:lpstr>Climate Models</vt:lpstr>
      <vt:lpstr>Descritization and numerical integration</vt:lpstr>
      <vt:lpstr>Regional Climate Models</vt:lpstr>
      <vt:lpstr>Regional Atmospheric Climate model (RACMO)</vt:lpstr>
      <vt:lpstr>Regional Atmospheric Climate model (RACMO)</vt:lpstr>
      <vt:lpstr>Racmo data</vt:lpstr>
      <vt:lpstr>15 minutes</vt:lpstr>
      <vt:lpstr>Challenges  (not easy! but try to get to at least number 5.)</vt:lpstr>
      <vt:lpstr>Assignment, due Feb 21st :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Kingslake</dc:creator>
  <cp:lastModifiedBy>Jonny Kingslake</cp:lastModifiedBy>
  <cp:revision>59</cp:revision>
  <dcterms:created xsi:type="dcterms:W3CDTF">2018-01-20T21:09:48Z</dcterms:created>
  <dcterms:modified xsi:type="dcterms:W3CDTF">2023-02-07T16:37:29Z</dcterms:modified>
</cp:coreProperties>
</file>