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50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91B72-95E6-0F48-9DDE-A65D36115E94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47D7-2FD6-F441-8FDC-46397E316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8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9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629" y="697815"/>
            <a:ext cx="86909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3: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equations with the finite-difference method</a:t>
            </a:r>
            <a:endParaRPr lang="en-US" sz="4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779" y="-151570"/>
            <a:ext cx="8002720" cy="157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Glaciology</a:t>
            </a:r>
            <a:br>
              <a:rPr lang="en-US" sz="2800" dirty="0"/>
            </a:br>
            <a:r>
              <a:rPr lang="en-US" sz="2000" dirty="0"/>
              <a:t>EESCGU4220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248" y="3156058"/>
            <a:ext cx="8002720" cy="157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69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9D0300-AD90-1844-BB08-3C90EB859A48}"/>
                  </a:ext>
                </a:extLst>
              </p:cNvPr>
              <p:cNvSpPr txBox="1"/>
              <p:nvPr/>
            </p:nvSpPr>
            <p:spPr>
              <a:xfrm>
                <a:off x="976739" y="1923447"/>
                <a:ext cx="2423933" cy="832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9D0300-AD90-1844-BB08-3C90EB859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39" y="1923447"/>
                <a:ext cx="2423933" cy="832985"/>
              </a:xfrm>
              <a:prstGeom prst="rect">
                <a:avLst/>
              </a:prstGeom>
              <a:blipFill>
                <a:blip r:embed="rId2"/>
                <a:stretch>
                  <a:fillRect l="-2604" t="-4545" r="-468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049CCE3-63E0-314E-BBCE-BD91D2C9FA9D}"/>
              </a:ext>
            </a:extLst>
          </p:cNvPr>
          <p:cNvSpPr txBox="1"/>
          <p:nvPr/>
        </p:nvSpPr>
        <p:spPr>
          <a:xfrm>
            <a:off x="976739" y="4023361"/>
            <a:ext cx="20031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analytically and evaluate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D695D-D929-F347-89EE-1F1A300763CA}"/>
              </a:ext>
            </a:extLst>
          </p:cNvPr>
          <p:cNvSpPr txBox="1"/>
          <p:nvPr/>
        </p:nvSpPr>
        <p:spPr>
          <a:xfrm>
            <a:off x="4356433" y="3584091"/>
            <a:ext cx="2003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numerically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E1E31-4545-CD4C-92F9-1ED46EF84D1C}"/>
              </a:ext>
            </a:extLst>
          </p:cNvPr>
          <p:cNvSpPr txBox="1"/>
          <p:nvPr/>
        </p:nvSpPr>
        <p:spPr>
          <a:xfrm>
            <a:off x="4184725" y="5217459"/>
            <a:ext cx="12478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results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97A4BFC-0930-204D-A39C-069A20486416}"/>
              </a:ext>
            </a:extLst>
          </p:cNvPr>
          <p:cNvSpPr/>
          <p:nvPr/>
        </p:nvSpPr>
        <p:spPr>
          <a:xfrm rot="5400000">
            <a:off x="1796527" y="3044415"/>
            <a:ext cx="699248" cy="341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626A478-642E-6648-8EC2-BB41DEECBF62}"/>
              </a:ext>
            </a:extLst>
          </p:cNvPr>
          <p:cNvSpPr/>
          <p:nvPr/>
        </p:nvSpPr>
        <p:spPr>
          <a:xfrm rot="2325064">
            <a:off x="3748514" y="2923959"/>
            <a:ext cx="699248" cy="341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5F2F039-F2AD-AE4C-8C8B-F9C587B48B75}"/>
              </a:ext>
            </a:extLst>
          </p:cNvPr>
          <p:cNvSpPr/>
          <p:nvPr/>
        </p:nvSpPr>
        <p:spPr>
          <a:xfrm rot="1215784">
            <a:off x="3017378" y="5046682"/>
            <a:ext cx="699248" cy="341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2B9EE5A-1836-0747-A84A-1B2A1BDBC5FD}"/>
              </a:ext>
            </a:extLst>
          </p:cNvPr>
          <p:cNvSpPr/>
          <p:nvPr/>
        </p:nvSpPr>
        <p:spPr>
          <a:xfrm rot="5799010">
            <a:off x="4841288" y="4414663"/>
            <a:ext cx="699248" cy="341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C0834-A3F3-A44D-8BAE-DEACE0F84C43}"/>
              </a:ext>
            </a:extLst>
          </p:cNvPr>
          <p:cNvSpPr txBox="1"/>
          <p:nvPr/>
        </p:nvSpPr>
        <p:spPr>
          <a:xfrm>
            <a:off x="489474" y="657157"/>
            <a:ext cx="498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we have a model saying how  ice thickness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varies in 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D7476-D90F-534B-BB53-C374774DEAD6}"/>
              </a:ext>
            </a:extLst>
          </p:cNvPr>
          <p:cNvSpPr txBox="1"/>
          <p:nvPr/>
        </p:nvSpPr>
        <p:spPr>
          <a:xfrm>
            <a:off x="2420471" y="6047106"/>
            <a:ext cx="706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quantify the comparison?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comparison change with the resolution of the model?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91B4E-FB18-BA4C-8676-714C95721909}"/>
              </a:ext>
            </a:extLst>
          </p:cNvPr>
          <p:cNvSpPr txBox="1"/>
          <p:nvPr/>
        </p:nvSpPr>
        <p:spPr>
          <a:xfrm>
            <a:off x="5419493" y="1427356"/>
            <a:ext cx="288816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ice thickness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time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final ice thickness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constant </a:t>
            </a:r>
          </a:p>
        </p:txBody>
      </p:sp>
    </p:spTree>
    <p:extLst>
      <p:ext uri="{BB962C8B-B14F-4D97-AF65-F5344CB8AC3E}">
        <p14:creationId xmlns:p14="http://schemas.microsoft.com/office/powerpoint/2010/main" val="143319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04B62-0E27-A542-BAC8-C1C649757FD2}"/>
                  </a:ext>
                </a:extLst>
              </p:cNvPr>
              <p:cNvSpPr txBox="1"/>
              <p:nvPr/>
            </p:nvSpPr>
            <p:spPr>
              <a:xfrm>
                <a:off x="976739" y="2213903"/>
                <a:ext cx="2423933" cy="832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04B62-0E27-A542-BAC8-C1C649757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39" y="2213903"/>
                <a:ext cx="2423933" cy="832985"/>
              </a:xfrm>
              <a:prstGeom prst="rect">
                <a:avLst/>
              </a:prstGeom>
              <a:blipFill>
                <a:blip r:embed="rId2"/>
                <a:stretch>
                  <a:fillRect l="-2604" t="-4478" r="-4688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01C32-4B88-4A4E-8FFF-1566A90281BC}"/>
                  </a:ext>
                </a:extLst>
              </p:cNvPr>
              <p:cNvSpPr txBox="1"/>
              <p:nvPr/>
            </p:nvSpPr>
            <p:spPr>
              <a:xfrm>
                <a:off x="542421" y="4133914"/>
                <a:ext cx="3753527" cy="787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01C32-4B88-4A4E-8FFF-1566A902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" y="4133914"/>
                <a:ext cx="3753527" cy="787331"/>
              </a:xfrm>
              <a:prstGeom prst="rect">
                <a:avLst/>
              </a:prstGeom>
              <a:blipFill>
                <a:blip r:embed="rId3"/>
                <a:stretch>
                  <a:fillRect l="-1684" r="-3030"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ED2580F-9288-3341-8311-1B8F065AE51C}"/>
              </a:ext>
            </a:extLst>
          </p:cNvPr>
          <p:cNvSpPr txBox="1"/>
          <p:nvPr/>
        </p:nvSpPr>
        <p:spPr>
          <a:xfrm>
            <a:off x="828339" y="659411"/>
            <a:ext cx="498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analytically under the initial condition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 = 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F9282DF-D888-D743-BBAA-B08814666CA6}"/>
              </a:ext>
            </a:extLst>
          </p:cNvPr>
          <p:cNvSpPr/>
          <p:nvPr/>
        </p:nvSpPr>
        <p:spPr>
          <a:xfrm rot="5400000">
            <a:off x="1881111" y="3403451"/>
            <a:ext cx="699248" cy="341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674E47-A1FB-7940-B5E5-6F30B70D565A}"/>
                  </a:ext>
                </a:extLst>
              </p:cNvPr>
              <p:cNvSpPr/>
              <p:nvPr/>
            </p:nvSpPr>
            <p:spPr>
              <a:xfrm>
                <a:off x="5809129" y="3433877"/>
                <a:ext cx="2509084" cy="624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674E47-A1FB-7940-B5E5-6F30B70D5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129" y="3433877"/>
                <a:ext cx="2509084" cy="624915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52674CA-9BDB-B049-BDE6-215A48AF052C}"/>
              </a:ext>
            </a:extLst>
          </p:cNvPr>
          <p:cNvSpPr txBox="1"/>
          <p:nvPr/>
        </p:nvSpPr>
        <p:spPr>
          <a:xfrm>
            <a:off x="6099102" y="2432855"/>
            <a:ext cx="229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CDD949-5008-594C-9EC7-63D27A98F6A8}"/>
                  </a:ext>
                </a:extLst>
              </p:cNvPr>
              <p:cNvSpPr txBox="1"/>
              <p:nvPr/>
            </p:nvSpPr>
            <p:spPr>
              <a:xfrm>
                <a:off x="5820497" y="4393131"/>
                <a:ext cx="2423933" cy="832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CDD949-5008-594C-9EC7-63D27A98F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497" y="4393131"/>
                <a:ext cx="2423933" cy="832985"/>
              </a:xfrm>
              <a:prstGeom prst="rect">
                <a:avLst/>
              </a:prstGeom>
              <a:blipFill>
                <a:blip r:embed="rId5"/>
                <a:stretch>
                  <a:fillRect l="-3141" t="-4545" r="-523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CB2E19D-B3DD-2E48-A2E5-29A26D608995}"/>
              </a:ext>
            </a:extLst>
          </p:cNvPr>
          <p:cNvSpPr txBox="1"/>
          <p:nvPr/>
        </p:nvSpPr>
        <p:spPr>
          <a:xfrm>
            <a:off x="5949721" y="2865843"/>
            <a:ext cx="2291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Sub. this back into 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90AF50-7B3A-9548-B5C4-A9C326BEFB24}"/>
              </a:ext>
            </a:extLst>
          </p:cNvPr>
          <p:cNvSpPr/>
          <p:nvPr/>
        </p:nvSpPr>
        <p:spPr>
          <a:xfrm>
            <a:off x="5690449" y="2394571"/>
            <a:ext cx="2787187" cy="3058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11978-A939-2F40-9B9A-5CB8EF76C6FA}"/>
              </a:ext>
            </a:extLst>
          </p:cNvPr>
          <p:cNvSpPr txBox="1"/>
          <p:nvPr/>
        </p:nvSpPr>
        <p:spPr>
          <a:xfrm>
            <a:off x="169320" y="2445729"/>
            <a:ext cx="5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DB9F0-4E4F-91BA-E1B6-7EF33822C34D}"/>
              </a:ext>
            </a:extLst>
          </p:cNvPr>
          <p:cNvSpPr txBox="1"/>
          <p:nvPr/>
        </p:nvSpPr>
        <p:spPr>
          <a:xfrm>
            <a:off x="5530755" y="933985"/>
            <a:ext cx="288816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ice thickness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time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final ice thickness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constant </a:t>
            </a:r>
          </a:p>
        </p:txBody>
      </p:sp>
    </p:spTree>
    <p:extLst>
      <p:ext uri="{BB962C8B-B14F-4D97-AF65-F5344CB8AC3E}">
        <p14:creationId xmlns:p14="http://schemas.microsoft.com/office/powerpoint/2010/main" val="309412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2126-CC48-1642-9218-6E4225C1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0" y="94275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 from the analytical solution.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Compute it numerically using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finite-difference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5F5569-F27A-4E4B-84D5-C9E3A33DC2D9}"/>
                  </a:ext>
                </a:extLst>
              </p:cNvPr>
              <p:cNvSpPr/>
              <p:nvPr/>
            </p:nvSpPr>
            <p:spPr>
              <a:xfrm>
                <a:off x="4601417" y="3510737"/>
                <a:ext cx="2828210" cy="972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5F5569-F27A-4E4B-84D5-C9E3A33DC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417" y="3510737"/>
                <a:ext cx="2828210" cy="972126"/>
              </a:xfrm>
              <a:prstGeom prst="rect">
                <a:avLst/>
              </a:prstGeom>
              <a:blipFill>
                <a:blip r:embed="rId2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D3A14-3043-7F4E-A885-6F5BDF278749}"/>
                  </a:ext>
                </a:extLst>
              </p:cNvPr>
              <p:cNvSpPr txBox="1"/>
              <p:nvPr/>
            </p:nvSpPr>
            <p:spPr>
              <a:xfrm>
                <a:off x="1000325" y="3594732"/>
                <a:ext cx="2507994" cy="832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D3A14-3043-7F4E-A885-6F5BDF278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25" y="3594732"/>
                <a:ext cx="2507994" cy="832985"/>
              </a:xfrm>
              <a:prstGeom prst="rect">
                <a:avLst/>
              </a:prstGeom>
              <a:blipFill>
                <a:blip r:embed="rId3"/>
                <a:stretch>
                  <a:fillRect l="-1005" t="-4545" r="-30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3B4830-F686-E949-9DA0-40723AB157AE}"/>
                  </a:ext>
                </a:extLst>
              </p:cNvPr>
              <p:cNvSpPr/>
              <p:nvPr/>
            </p:nvSpPr>
            <p:spPr>
              <a:xfrm>
                <a:off x="2975336" y="1381798"/>
                <a:ext cx="2605264" cy="598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3B4830-F686-E949-9DA0-40723AB15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336" y="1381798"/>
                <a:ext cx="2605264" cy="598562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7F28530-9A66-D647-95F9-9372F5F66B5E}"/>
              </a:ext>
            </a:extLst>
          </p:cNvPr>
          <p:cNvSpPr/>
          <p:nvPr/>
        </p:nvSpPr>
        <p:spPr>
          <a:xfrm>
            <a:off x="4642254" y="3075143"/>
            <a:ext cx="3148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Finite-difference approximation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31B0B-AF9F-DB40-939D-44D7B8654CEF}"/>
              </a:ext>
            </a:extLst>
          </p:cNvPr>
          <p:cNvSpPr/>
          <p:nvPr/>
        </p:nvSpPr>
        <p:spPr>
          <a:xfrm>
            <a:off x="1159357" y="3082577"/>
            <a:ext cx="2082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model equation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085D89-A77C-844D-9995-93319FF22EF4}"/>
              </a:ext>
            </a:extLst>
          </p:cNvPr>
          <p:cNvSpPr/>
          <p:nvPr/>
        </p:nvSpPr>
        <p:spPr>
          <a:xfrm>
            <a:off x="2677575" y="4703892"/>
            <a:ext cx="3044283" cy="947854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22D30-2975-1C46-854C-84051E289528}"/>
              </a:ext>
            </a:extLst>
          </p:cNvPr>
          <p:cNvSpPr txBox="1"/>
          <p:nvPr/>
        </p:nvSpPr>
        <p:spPr>
          <a:xfrm>
            <a:off x="567559" y="115613"/>
            <a:ext cx="342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46A7EC-502E-4E4B-B3F7-14246991E7FE}"/>
                  </a:ext>
                </a:extLst>
              </p:cNvPr>
              <p:cNvSpPr/>
              <p:nvPr/>
            </p:nvSpPr>
            <p:spPr>
              <a:xfrm>
                <a:off x="762000" y="5567595"/>
                <a:ext cx="718382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Compare the two solutions, for example by plotting them on the same axes or computing the RMS mismatch. Then do this for many different values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 convergence test).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46A7EC-502E-4E4B-B3F7-14246991E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567595"/>
                <a:ext cx="7183820" cy="1015663"/>
              </a:xfrm>
              <a:prstGeom prst="rect">
                <a:avLst/>
              </a:prstGeom>
              <a:blipFill>
                <a:blip r:embed="rId5"/>
                <a:stretch>
                  <a:fillRect l="-883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64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4997</TotalTime>
  <Words>209</Words>
  <Application>Microsoft Macintosh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full Shallow Ice Approximation model:</dc:title>
  <dc:creator>J Kingslake</dc:creator>
  <cp:lastModifiedBy>Jonny Kingslake</cp:lastModifiedBy>
  <cp:revision>22</cp:revision>
  <dcterms:created xsi:type="dcterms:W3CDTF">2018-02-08T16:45:27Z</dcterms:created>
  <dcterms:modified xsi:type="dcterms:W3CDTF">2023-02-14T16:29:52Z</dcterms:modified>
</cp:coreProperties>
</file>