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3" r:id="rId2"/>
    <p:sldId id="259" r:id="rId3"/>
    <p:sldId id="257" r:id="rId4"/>
    <p:sldId id="261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0" autoAdjust="0"/>
    <p:restoredTop sz="96029"/>
  </p:normalViewPr>
  <p:slideViewPr>
    <p:cSldViewPr snapToGrid="0">
      <p:cViewPr varScale="1">
        <p:scale>
          <a:sx n="113" d="100"/>
          <a:sy n="113" d="100"/>
        </p:scale>
        <p:origin x="1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FC64-A39E-4C63-B4DF-8199BBA77BC4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A4E6-529D-4970-B3DA-AB5D95E6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837-452E-438A-A12C-1EA912E08F4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880" y="792513"/>
            <a:ext cx="8690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7: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Non-steady heat equation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880" y="-72512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8081" y="2556910"/>
            <a:ext cx="7263199" cy="264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Aims:</a:t>
            </a:r>
          </a:p>
          <a:p>
            <a:pPr marL="0" indent="0">
              <a:buNone/>
            </a:pPr>
            <a:r>
              <a:rPr lang="en-US" sz="2000" dirty="0"/>
              <a:t>Learn about boundary conditions</a:t>
            </a:r>
          </a:p>
          <a:p>
            <a:pPr marL="0" indent="0">
              <a:buNone/>
            </a:pPr>
            <a:r>
              <a:rPr lang="en-US" sz="2000" dirty="0"/>
              <a:t>Learn more about “parameter space” and how to </a:t>
            </a:r>
            <a:r>
              <a:rPr lang="en-US" sz="2000" i="1" dirty="0"/>
              <a:t>search </a:t>
            </a:r>
            <a:r>
              <a:rPr lang="en-US" sz="2000" dirty="0"/>
              <a:t>it.</a:t>
            </a:r>
          </a:p>
          <a:p>
            <a:pPr marL="0" indent="0">
              <a:buNone/>
            </a:pPr>
            <a:r>
              <a:rPr lang="en-US" sz="2000"/>
              <a:t>Understand </a:t>
            </a:r>
            <a:r>
              <a:rPr lang="en-US" sz="2000" dirty="0"/>
              <a:t>what controls temperature in cold-based ice sheets.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5: Heat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5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Surface energy balance (Lecture 4)</a:t>
                </a:r>
              </a:p>
              <a:p>
                <a:r>
                  <a:rPr lang="en-US" dirty="0"/>
                  <a:t>Basal energy balance </a:t>
                </a:r>
              </a:p>
              <a:p>
                <a:pPr marL="0" indent="0">
                  <a:buNone/>
                </a:pPr>
                <a:r>
                  <a:rPr lang="en-US" dirty="0"/>
                  <a:t>--- </a:t>
                </a:r>
                <a:r>
                  <a:rPr lang="en-US" b="1" dirty="0"/>
                  <a:t>geothermal heat flux</a:t>
                </a:r>
                <a:r>
                  <a:rPr lang="en-US" dirty="0"/>
                  <a:t>, friction: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hydrology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454" y="3245008"/>
            <a:ext cx="3817470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Cold-based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Geothermal heat flux is set at the base.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Neumann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derivative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7556" y="49678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7556" y="58822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531" y="51478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0481" y="5900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906" y="57188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17" name="Freeform 16"/>
          <p:cNvSpPr/>
          <p:nvPr/>
        </p:nvSpPr>
        <p:spPr>
          <a:xfrm>
            <a:off x="1507970" y="50161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38081" y="5634554"/>
            <a:ext cx="402508" cy="2382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7880" y="3258260"/>
            <a:ext cx="381747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Warm-based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baseline="-25000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= melting point</a:t>
            </a: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Dirichlet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value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66020" y="49272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66020" y="58416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4995" y="51072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8945" y="58186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8370" y="56782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30" name="Freeform 29"/>
          <p:cNvSpPr/>
          <p:nvPr/>
        </p:nvSpPr>
        <p:spPr>
          <a:xfrm>
            <a:off x="6026434" y="49755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96164" y="5794687"/>
            <a:ext cx="91440" cy="9144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1. Solve the heat equation: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/>
                  <a:t>basal boundary condition: 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	dT/</a:t>
                </a:r>
                <a:r>
                  <a:rPr lang="en-US" sz="1400" i="1" dirty="0" err="1"/>
                  <a:t>dz</a:t>
                </a:r>
                <a:r>
                  <a:rPr lang="en-US" sz="1400" dirty="0"/>
                  <a:t> = G/k at the bed </a:t>
                </a:r>
                <a:br>
                  <a:rPr lang="en-US" sz="1400" dirty="0"/>
                </a:br>
                <a:r>
                  <a:rPr lang="en-US" sz="1400" dirty="0"/>
                  <a:t>	where G is geothermal heat flux and k is thermal conductivity in the ice: 0.060 W/m</a:t>
                </a:r>
                <a:r>
                  <a:rPr lang="en-US" sz="1400" baseline="30000" dirty="0"/>
                  <a:t>2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Steady-state T (parameter space)</a:t>
                </a:r>
              </a:p>
              <a:p>
                <a:pPr marL="0" indent="0">
                  <a:buNone/>
                </a:pPr>
                <a:r>
                  <a:rPr lang="en-US" sz="2000" dirty="0"/>
                  <a:t>2.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ice thickness </a:t>
                </a:r>
              </a:p>
              <a:p>
                <a:pPr marL="0" indent="0">
                  <a:buNone/>
                </a:pPr>
                <a:r>
                  <a:rPr lang="en-US" sz="2000" dirty="0"/>
                  <a:t>3.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accumulation rate </a:t>
                </a:r>
              </a:p>
              <a:p>
                <a:pPr marL="0" indent="0">
                  <a:buNone/>
                </a:pPr>
                <a:r>
                  <a:rPr lang="en-US" sz="2000" dirty="0"/>
                  <a:t>4.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 ice thickness AND accumulation rate on the same plot (2-D parameter space)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Time-varying T (phase space)</a:t>
                </a:r>
                <a:br>
                  <a:rPr lang="en-US" sz="2000" dirty="0"/>
                </a:br>
                <a:r>
                  <a:rPr lang="en-US" sz="2000" dirty="0"/>
                  <a:t>5. Phase space plot (surface </a:t>
                </a:r>
                <a:r>
                  <a:rPr lang="en-US" sz="2000" i="1" dirty="0"/>
                  <a:t>T</a:t>
                </a:r>
                <a:r>
                  <a:rPr lang="en-US" sz="2000" dirty="0"/>
                  <a:t> vs. basal </a:t>
                </a:r>
                <a:r>
                  <a:rPr lang="en-US" sz="2000" i="1" dirty="0"/>
                  <a:t>T</a:t>
                </a:r>
                <a:r>
                  <a:rPr lang="en-US" sz="2000" dirty="0"/>
                  <a:t>) and how that varies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  <a:blipFill>
                <a:blip r:embed="rId2"/>
                <a:stretch>
                  <a:fillRect l="-804" t="-13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20371" y="5023892"/>
                <a:ext cx="2920671" cy="8298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71" y="5023892"/>
                <a:ext cx="2920671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829674" y="212686"/>
            <a:ext cx="0" cy="17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80707" y="1959190"/>
            <a:ext cx="154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74282" y="339362"/>
            <a:ext cx="1055392" cy="1619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5107" y="2313740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717" y="191277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3224" y="2224547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Accumulation rate</a:t>
            </a:r>
          </a:p>
          <a:p>
            <a:pPr algn="ctr"/>
            <a:r>
              <a:rPr lang="en-US" sz="900" dirty="0"/>
              <a:t> </a:t>
            </a:r>
            <a:r>
              <a:rPr lang="en-US" sz="900" i="1" dirty="0"/>
              <a:t>a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54343" y="1940600"/>
            <a:ext cx="298054" cy="29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4968" y="339362"/>
            <a:ext cx="14859" cy="1590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1017" y="872033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Be careful of the units [do everything in seconds]</a:t>
            </a:r>
          </a:p>
          <a:p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Vectorize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Finite difference version of second derivative is: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think carefully about the basal boundary condition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When you have a script to evolve T forward in time, make another one that calls the first script with different values of the parameters.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Make many versions: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ctrl+a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ctrl+c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ctrl+n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ctrl+v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en-US" dirty="0" err="1">
                <a:latin typeface="Times" panose="02020603050405020304" pitchFamily="18" charset="0"/>
                <a:cs typeface="Times" panose="02020603050405020304" pitchFamily="18" charset="0"/>
              </a:rPr>
              <a:t>ctrl+s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Structure your code sensibly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Comment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2848" y="2950149"/>
                <a:ext cx="4131900" cy="874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848" y="2950149"/>
                <a:ext cx="4131900" cy="874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22192</TotalTime>
  <Words>373</Words>
  <Application>Microsoft Macintosh PowerPoint</Application>
  <PresentationFormat>On-screen Show (4:3)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Boundary conditions</vt:lpstr>
      <vt:lpstr>PowerPoint Presentation</vt:lpstr>
      <vt:lpstr>Hints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Kingslake</dc:creator>
  <cp:lastModifiedBy>Jonny Kingslake</cp:lastModifiedBy>
  <cp:revision>39</cp:revision>
  <cp:lastPrinted>2018-03-22T17:06:17Z</cp:lastPrinted>
  <dcterms:created xsi:type="dcterms:W3CDTF">2018-03-20T19:11:16Z</dcterms:created>
  <dcterms:modified xsi:type="dcterms:W3CDTF">2023-04-06T11:36:57Z</dcterms:modified>
</cp:coreProperties>
</file>